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537" r:id="rId2"/>
    <p:sldId id="560" r:id="rId3"/>
    <p:sldId id="589" r:id="rId4"/>
    <p:sldId id="590" r:id="rId5"/>
    <p:sldId id="591" r:id="rId6"/>
    <p:sldId id="592" r:id="rId7"/>
    <p:sldId id="595" r:id="rId8"/>
    <p:sldId id="577" r:id="rId9"/>
  </p:sldIdLst>
  <p:sldSz cx="9144000" cy="6858000" type="screen4x3"/>
  <p:notesSz cx="6797675" cy="99266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8" userDrawn="1">
          <p15:clr>
            <a:srgbClr val="A4A3A4"/>
          </p15:clr>
        </p15:guide>
        <p15:guide id="2" pos="2122" userDrawn="1">
          <p15:clr>
            <a:srgbClr val="A4A3A4"/>
          </p15:clr>
        </p15:guide>
        <p15:guide id="3" orient="horz" pos="3127">
          <p15:clr>
            <a:srgbClr val="A4A3A4"/>
          </p15:clr>
        </p15:guide>
        <p15:guide id="4" pos="2142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FJ-USER" initials="F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7512"/>
    <a:srgbClr val="FFFFFF"/>
    <a:srgbClr val="FFFF99"/>
    <a:srgbClr val="FFCCCC"/>
    <a:srgbClr val="99FF99"/>
    <a:srgbClr val="6ED955"/>
    <a:srgbClr val="FF99FF"/>
    <a:srgbClr val="FF6699"/>
    <a:srgbClr val="FF0000"/>
    <a:srgbClr val="0797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015" autoAdjust="0"/>
    <p:restoredTop sz="96391" autoAdjust="0"/>
  </p:normalViewPr>
  <p:slideViewPr>
    <p:cSldViewPr>
      <p:cViewPr varScale="1">
        <p:scale>
          <a:sx n="115" d="100"/>
          <a:sy n="115" d="100"/>
        </p:scale>
        <p:origin x="1644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1" d="100"/>
          <a:sy n="51" d="100"/>
        </p:scale>
        <p:origin x="2976" y="72"/>
      </p:cViewPr>
      <p:guideLst>
        <p:guide orient="horz" pos="3108"/>
        <p:guide pos="2122"/>
        <p:guide orient="horz" pos="3127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11" y="9"/>
            <a:ext cx="2945448" cy="496253"/>
          </a:xfrm>
          <a:prstGeom prst="rect">
            <a:avLst/>
          </a:prstGeom>
        </p:spPr>
        <p:txBody>
          <a:bodyPr vert="horz" lIns="91237" tIns="45621" rIns="91237" bIns="45621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quarter" idx="1"/>
          </p:nvPr>
        </p:nvSpPr>
        <p:spPr>
          <a:xfrm>
            <a:off x="3850653" y="9"/>
            <a:ext cx="2945448" cy="496253"/>
          </a:xfrm>
          <a:prstGeom prst="rect">
            <a:avLst/>
          </a:prstGeom>
        </p:spPr>
        <p:txBody>
          <a:bodyPr vert="horz" lIns="91237" tIns="45621" rIns="91237" bIns="45621" rtlCol="0"/>
          <a:lstStyle>
            <a:lvl1pPr algn="r">
              <a:defRPr sz="1200"/>
            </a:lvl1pPr>
          </a:lstStyle>
          <a:p>
            <a:fld id="{FAB304EA-D84E-4A8A-9234-340A1090DE11}" type="datetimeFigureOut">
              <a:rPr kumimoji="1" lang="ja-JP" altLang="en-US" smtClean="0"/>
              <a:pPr/>
              <a:t>2021/7/6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2"/>
          </p:nvPr>
        </p:nvSpPr>
        <p:spPr>
          <a:xfrm>
            <a:off x="11" y="9428802"/>
            <a:ext cx="2945448" cy="496252"/>
          </a:xfrm>
          <a:prstGeom prst="rect">
            <a:avLst/>
          </a:prstGeom>
        </p:spPr>
        <p:txBody>
          <a:bodyPr vert="horz" lIns="91237" tIns="45621" rIns="91237" bIns="45621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3"/>
          </p:nvPr>
        </p:nvSpPr>
        <p:spPr>
          <a:xfrm>
            <a:off x="3850653" y="9428802"/>
            <a:ext cx="2945448" cy="496252"/>
          </a:xfrm>
          <a:prstGeom prst="rect">
            <a:avLst/>
          </a:prstGeom>
        </p:spPr>
        <p:txBody>
          <a:bodyPr vert="horz" lIns="91237" tIns="45621" rIns="91237" bIns="45621" rtlCol="0" anchor="b"/>
          <a:lstStyle>
            <a:lvl1pPr algn="r">
              <a:defRPr sz="1200"/>
            </a:lvl1pPr>
          </a:lstStyle>
          <a:p>
            <a:fld id="{63C225A6-A6D9-4E75-B5EE-D6D7C0A75633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8695192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12" y="10"/>
            <a:ext cx="2945660" cy="496332"/>
          </a:xfrm>
          <a:prstGeom prst="rect">
            <a:avLst/>
          </a:prstGeom>
        </p:spPr>
        <p:txBody>
          <a:bodyPr vert="horz" lIns="91992" tIns="45990" rIns="91992" bIns="45990" rtlCol="0"/>
          <a:lstStyle>
            <a:lvl1pPr algn="l"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50455" y="10"/>
            <a:ext cx="2945660" cy="496332"/>
          </a:xfrm>
          <a:prstGeom prst="rect">
            <a:avLst/>
          </a:prstGeom>
        </p:spPr>
        <p:txBody>
          <a:bodyPr vert="horz" lIns="91992" tIns="45990" rIns="91992" bIns="45990" rtlCol="0"/>
          <a:lstStyle>
            <a:lvl1pPr algn="r">
              <a:defRPr sz="1200"/>
            </a:lvl1pPr>
          </a:lstStyle>
          <a:p>
            <a:fld id="{3582BD34-4560-443A-8043-3458FC4E4C1B}" type="datetimeFigureOut">
              <a:rPr kumimoji="1" lang="ja-JP" altLang="en-US" smtClean="0"/>
              <a:pPr/>
              <a:t>2021/7/6</a:t>
            </a:fld>
            <a:endParaRPr kumimoji="1" lang="ja-JP" altLang="en-US" dirty="0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992" tIns="45990" rIns="91992" bIns="45990" rtlCol="0" anchor="ctr"/>
          <a:lstStyle/>
          <a:p>
            <a:endParaRPr lang="ja-JP" altLang="en-US" dirty="0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992" tIns="45990" rIns="91992" bIns="45990" rtlCol="0">
            <a:normAutofit/>
          </a:bodyPr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12" y="9428593"/>
            <a:ext cx="2945660" cy="496332"/>
          </a:xfrm>
          <a:prstGeom prst="rect">
            <a:avLst/>
          </a:prstGeom>
        </p:spPr>
        <p:txBody>
          <a:bodyPr vert="horz" lIns="91992" tIns="45990" rIns="91992" bIns="45990" rtlCol="0" anchor="b"/>
          <a:lstStyle>
            <a:lvl1pPr algn="l"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50455" y="9428593"/>
            <a:ext cx="2945660" cy="496332"/>
          </a:xfrm>
          <a:prstGeom prst="rect">
            <a:avLst/>
          </a:prstGeom>
        </p:spPr>
        <p:txBody>
          <a:bodyPr vert="horz" lIns="91992" tIns="45990" rIns="91992" bIns="45990" rtlCol="0" anchor="b"/>
          <a:lstStyle>
            <a:lvl1pPr algn="r">
              <a:defRPr sz="1200"/>
            </a:lvl1pPr>
          </a:lstStyle>
          <a:p>
            <a:fld id="{735EB640-ED93-42E3-A8D3-2DC52C5BCD29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72758173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12993">
              <a:defRPr/>
            </a:pPr>
            <a:endParaRPr lang="en-US" altLang="ja-JP" sz="1100" dirty="0">
              <a:latin typeface="ＭＳ Ｐゴシック" pitchFamily="50" charset="-128"/>
            </a:endParaRPr>
          </a:p>
          <a:p>
            <a:endParaRPr lang="ja-JP" altLang="en-US" sz="1100" dirty="0">
              <a:latin typeface="ＭＳ Ｐゴシック" pitchFamily="50" charset="-128"/>
            </a:endParaRP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293C9D-94B4-490D-B66F-DD87C47E41CE}" type="slidenum">
              <a:rPr lang="ja-JP" altLang="en-US" smtClean="0"/>
              <a:pPr>
                <a:defRPr/>
              </a:pPr>
              <a:t>1</a:t>
            </a:fld>
            <a:endParaRPr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563978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スライド イメージ プレースホルダ 1">
            <a:extLst>
              <a:ext uri="{FF2B5EF4-FFF2-40B4-BE49-F238E27FC236}">
                <a16:creationId xmlns:a16="http://schemas.microsoft.com/office/drawing/2014/main" id="{B0489CE6-1560-429A-AFB8-4377B7A112D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ノート プレースホルダ 2">
            <a:extLst>
              <a:ext uri="{FF2B5EF4-FFF2-40B4-BE49-F238E27FC236}">
                <a16:creationId xmlns:a16="http://schemas.microsoft.com/office/drawing/2014/main" id="{FCF0F4B7-2405-4E96-8FAE-A1C3667343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9450" y="4714875"/>
            <a:ext cx="5599113" cy="4856956"/>
          </a:xfrm>
          <a:ln/>
        </p:spPr>
        <p:txBody>
          <a:bodyPr/>
          <a:lstStyle/>
          <a:p>
            <a:pPr>
              <a:spcBef>
                <a:spcPts val="0"/>
              </a:spcBef>
              <a:defRPr/>
            </a:pPr>
            <a:endParaRPr lang="en-US" altLang="ja-JP" sz="1100" dirty="0">
              <a:latin typeface="+mn-ea"/>
              <a:ea typeface="+mn-ea"/>
            </a:endParaRPr>
          </a:p>
        </p:txBody>
      </p:sp>
      <p:sp>
        <p:nvSpPr>
          <p:cNvPr id="52228" name="スライド番号プレースホルダ 3">
            <a:extLst>
              <a:ext uri="{FF2B5EF4-FFF2-40B4-BE49-F238E27FC236}">
                <a16:creationId xmlns:a16="http://schemas.microsoft.com/office/drawing/2014/main" id="{5F908AA0-C2B3-4BB6-A0C0-6D47CA00F55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575"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1pPr>
            <a:lvl2pPr marL="742950" indent="-285750" defTabSz="917575"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2pPr>
            <a:lvl3pPr marL="1143000" indent="-228600" defTabSz="917575"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3pPr>
            <a:lvl4pPr marL="1600200" indent="-228600" defTabSz="917575"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4pPr>
            <a:lvl5pPr marL="2057400" indent="-228600" defTabSz="917575"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5pPr>
            <a:lvl6pPr marL="25146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6pPr>
            <a:lvl7pPr marL="29718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7pPr>
            <a:lvl8pPr marL="34290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8pPr>
            <a:lvl9pPr marL="38862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50" charset="-128"/>
              </a:defRPr>
            </a:lvl9pPr>
          </a:lstStyle>
          <a:p>
            <a:fld id="{8B053950-85B2-4CE5-A1A0-E119C1E618AF}" type="slidenum">
              <a:rPr lang="en-US" altLang="ja-JP" sz="120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pPr/>
              <a:t>2</a:t>
            </a:fld>
            <a:endParaRPr lang="en-US" altLang="ja-JP" sz="120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4400" y="744538"/>
            <a:ext cx="4965700" cy="3724275"/>
          </a:xfrm>
          <a:solidFill>
            <a:srgbClr val="FFFFFF"/>
          </a:solidFill>
          <a:ln/>
        </p:spPr>
      </p:sp>
      <p:sp>
        <p:nvSpPr>
          <p:cNvPr id="35848" name="ノート プレースホルダ 8"/>
          <p:cNvSpPr>
            <a:spLocks noGrp="1"/>
          </p:cNvSpPr>
          <p:nvPr/>
        </p:nvSpPr>
        <p:spPr bwMode="auto">
          <a:xfrm>
            <a:off x="686426" y="4750075"/>
            <a:ext cx="5497746" cy="4499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55" tIns="46028" rIns="92055" bIns="46028"/>
          <a:lstStyle>
            <a:lvl1pPr>
              <a:defRPr kumimoji="1" sz="4400">
                <a:solidFill>
                  <a:srgbClr val="FFFF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4400">
                <a:solidFill>
                  <a:srgbClr val="FFFF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4400">
                <a:solidFill>
                  <a:srgbClr val="FFFF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4400">
                <a:solidFill>
                  <a:srgbClr val="FFFF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4400">
                <a:solidFill>
                  <a:srgbClr val="FFFF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rgbClr val="FFFF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rgbClr val="FFFF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rgbClr val="FFFF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rgbClr val="FFFF00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30000"/>
              </a:spcBef>
            </a:pPr>
            <a:endParaRPr lang="ja-JP" altLang="en-US" sz="1200">
              <a:solidFill>
                <a:srgbClr val="000000"/>
              </a:solidFill>
              <a:ea typeface="ＭＳ Ｐ明朝" panose="02020600040205080304" pitchFamily="18" charset="-128"/>
            </a:endParaRPr>
          </a:p>
        </p:txBody>
      </p:sp>
      <p:sp>
        <p:nvSpPr>
          <p:cNvPr id="69641" name="ノート プレースホルダ 8"/>
          <p:cNvSpPr>
            <a:spLocks noGrp="1"/>
          </p:cNvSpPr>
          <p:nvPr>
            <p:ph type="body" idx="1"/>
          </p:nvPr>
        </p:nvSpPr>
        <p:spPr>
          <a:xfrm>
            <a:off x="686426" y="4713571"/>
            <a:ext cx="5431162" cy="4642236"/>
          </a:xfrm>
          <a:ln/>
        </p:spPr>
        <p:txBody>
          <a:bodyPr>
            <a:noAutofit/>
          </a:bodyPr>
          <a:lstStyle/>
          <a:p>
            <a:pPr>
              <a:lnSpc>
                <a:spcPts val="1500"/>
              </a:lnSpc>
              <a:spcBef>
                <a:spcPct val="0"/>
              </a:spcBef>
              <a:defRPr/>
            </a:pPr>
            <a:endParaRPr lang="en-US" altLang="ja-JP" sz="1100" dirty="0">
              <a:latin typeface="+mn-ea"/>
              <a:ea typeface="+mn-ea"/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EB640-ED93-42E3-A8D3-2DC52C5BCD29}" type="slidenum">
              <a:rPr kumimoji="1" lang="ja-JP" altLang="en-US" smtClean="0"/>
              <a:pPr/>
              <a:t>3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9622839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5700" cy="3724275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>
          <a:xfrm>
            <a:off x="679768" y="4713571"/>
            <a:ext cx="5438140" cy="4468529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endParaRPr lang="en-US" altLang="ja-JP" sz="1100" dirty="0">
              <a:latin typeface="ＭＳ Ｐゴシック" pitchFamily="50" charset="-128"/>
              <a:ea typeface="+mn-ea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5EB640-ED93-42E3-A8D3-2DC52C5BCD29}" type="slidenum">
              <a:rPr kumimoji="1" lang="ja-JP" altLang="en-US" smtClean="0"/>
              <a:pPr/>
              <a:t>4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大かっこ 5"/>
          <p:cNvSpPr/>
          <p:nvPr/>
        </p:nvSpPr>
        <p:spPr>
          <a:xfrm>
            <a:off x="558503" y="7272266"/>
            <a:ext cx="5559406" cy="1075429"/>
          </a:xfrm>
          <a:prstGeom prst="bracketPair">
            <a:avLst>
              <a:gd name="adj" fmla="val 6232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300" tIns="45649" rIns="91300" bIns="45649"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928228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5700" cy="3724275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>
          <a:xfrm>
            <a:off x="679768" y="4713571"/>
            <a:ext cx="5438140" cy="4027295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endParaRPr lang="en-US" altLang="ja-JP" sz="1100" dirty="0">
              <a:latin typeface="+mn-ea"/>
              <a:ea typeface="+mn-ea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5EB640-ED93-42E3-A8D3-2DC52C5BCD29}" type="slidenum">
              <a:rPr kumimoji="1" lang="ja-JP" altLang="en-US" smtClean="0"/>
              <a:pPr/>
              <a:t>5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058109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5700" cy="3724275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>
          <a:xfrm>
            <a:off x="679768" y="4713571"/>
            <a:ext cx="5438140" cy="5140036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defRPr/>
            </a:pPr>
            <a:endParaRPr lang="en-US" altLang="ja-JP" sz="1100" dirty="0">
              <a:latin typeface="+mn-ea"/>
              <a:ea typeface="+mn-ea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5EB640-ED93-42E3-A8D3-2DC52C5BCD29}" type="slidenum">
              <a:rPr kumimoji="1" lang="ja-JP" altLang="en-US" smtClean="0"/>
              <a:pPr/>
              <a:t>6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376900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5700" cy="3724275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>
          <a:xfrm>
            <a:off x="679768" y="4713571"/>
            <a:ext cx="5438140" cy="4715022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endParaRPr kumimoji="1" lang="ja-JP" altLang="ja-JP" sz="1100" kern="1200" dirty="0">
              <a:solidFill>
                <a:schemeClr val="tx1"/>
              </a:solidFill>
              <a:latin typeface="+mn-ea"/>
              <a:ea typeface="+mn-ea"/>
              <a:cs typeface="+mn-cs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5EB640-ED93-42E3-A8D3-2DC52C5BCD29}" type="slidenum">
              <a:rPr kumimoji="1" lang="ja-JP" altLang="en-US" smtClean="0"/>
              <a:pPr/>
              <a:t>7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626757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5988" y="744538"/>
            <a:ext cx="4965700" cy="3724275"/>
          </a:xfrm>
          <a:ln/>
        </p:spPr>
      </p:sp>
      <p:sp>
        <p:nvSpPr>
          <p:cNvPr id="91139" name="ノート プレースホルダー 2"/>
          <p:cNvSpPr>
            <a:spLocks noGrp="1"/>
          </p:cNvSpPr>
          <p:nvPr>
            <p:ph type="body" idx="1"/>
          </p:nvPr>
        </p:nvSpPr>
        <p:spPr>
          <a:xfrm>
            <a:off x="679768" y="4713570"/>
            <a:ext cx="5438140" cy="4282197"/>
          </a:xfrm>
          <a:noFill/>
          <a:ln/>
        </p:spPr>
        <p:txBody>
          <a:bodyPr>
            <a:normAutofit/>
          </a:bodyPr>
          <a:lstStyle/>
          <a:p>
            <a:pPr defTabSz="912867">
              <a:lnSpc>
                <a:spcPts val="1199"/>
              </a:lnSpc>
              <a:spcBef>
                <a:spcPts val="0"/>
              </a:spcBef>
              <a:defRPr/>
            </a:pPr>
            <a:endParaRPr lang="ja-JP" altLang="en-US" sz="1100" dirty="0">
              <a:latin typeface="+mn-ea"/>
              <a:ea typeface="+mn-ea"/>
            </a:endParaRPr>
          </a:p>
        </p:txBody>
      </p:sp>
      <p:sp>
        <p:nvSpPr>
          <p:cNvPr id="91140" name="スライド番号プレースホルダー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899130"/>
            <a:fld id="{B4545D46-80E4-46E3-91A9-C0936B879CE1}" type="slidenum">
              <a:rPr lang="ja-JP" altLang="en-US" smtClean="0">
                <a:ea typeface="ＭＳ Ｐゴシック" pitchFamily="50" charset="-128"/>
              </a:rPr>
              <a:pPr defTabSz="899130"/>
              <a:t>8</a:t>
            </a:fld>
            <a:endParaRPr lang="ja-JP" altLang="en-US" dirty="0">
              <a:ea typeface="ＭＳ Ｐゴシック" pitchFamily="50" charset="-128"/>
            </a:endParaRPr>
          </a:p>
        </p:txBody>
      </p:sp>
      <p:sp>
        <p:nvSpPr>
          <p:cNvPr id="2" name="フッター プレースホルダー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233812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 サブタイトルの書式設定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2C480-81C2-4500-9B23-CA540B72B405}" type="datetimeFigureOut">
              <a:rPr kumimoji="1" lang="ja-JP" altLang="en-US" smtClean="0"/>
              <a:pPr/>
              <a:t>2021/7/6</a:t>
            </a:fld>
            <a:endParaRPr kumimoji="1"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C6677-C55E-4030-BCAF-E08912FAD7B5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2C480-81C2-4500-9B23-CA540B72B405}" type="datetimeFigureOut">
              <a:rPr kumimoji="1" lang="ja-JP" altLang="en-US" smtClean="0"/>
              <a:pPr/>
              <a:t>2021/7/6</a:t>
            </a:fld>
            <a:endParaRPr kumimoji="1"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C6677-C55E-4030-BCAF-E08912FAD7B5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2C480-81C2-4500-9B23-CA540B72B405}" type="datetimeFigureOut">
              <a:rPr kumimoji="1" lang="ja-JP" altLang="en-US" smtClean="0"/>
              <a:pPr/>
              <a:t>2021/7/6</a:t>
            </a:fld>
            <a:endParaRPr kumimoji="1"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C6677-C55E-4030-BCAF-E08912FAD7B5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2C480-81C2-4500-9B23-CA540B72B405}" type="datetimeFigureOut">
              <a:rPr kumimoji="1" lang="ja-JP" altLang="en-US" smtClean="0"/>
              <a:pPr/>
              <a:t>2021/7/6</a:t>
            </a:fld>
            <a:endParaRPr kumimoji="1"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C6677-C55E-4030-BCAF-E08912FAD7B5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2C480-81C2-4500-9B23-CA540B72B405}" type="datetimeFigureOut">
              <a:rPr kumimoji="1" lang="ja-JP" altLang="en-US" smtClean="0"/>
              <a:pPr/>
              <a:t>2021/7/6</a:t>
            </a:fld>
            <a:endParaRPr kumimoji="1"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C6677-C55E-4030-BCAF-E08912FAD7B5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2C480-81C2-4500-9B23-CA540B72B405}" type="datetimeFigureOut">
              <a:rPr kumimoji="1" lang="ja-JP" altLang="en-US" smtClean="0"/>
              <a:pPr/>
              <a:t>2021/7/6</a:t>
            </a:fld>
            <a:endParaRPr kumimoji="1" lang="ja-JP" altLang="en-US" dirty="0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C6677-C55E-4030-BCAF-E08912FAD7B5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2C480-81C2-4500-9B23-CA540B72B405}" type="datetimeFigureOut">
              <a:rPr kumimoji="1" lang="ja-JP" altLang="en-US" smtClean="0"/>
              <a:pPr/>
              <a:t>2021/7/6</a:t>
            </a:fld>
            <a:endParaRPr kumimoji="1" lang="ja-JP" altLang="en-US" dirty="0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C6677-C55E-4030-BCAF-E08912FAD7B5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2C480-81C2-4500-9B23-CA540B72B405}" type="datetimeFigureOut">
              <a:rPr kumimoji="1" lang="ja-JP" altLang="en-US" smtClean="0"/>
              <a:pPr/>
              <a:t>2021/7/6</a:t>
            </a:fld>
            <a:endParaRPr kumimoji="1" lang="ja-JP" altLang="en-US" dirty="0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C6677-C55E-4030-BCAF-E08912FAD7B5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2C480-81C2-4500-9B23-CA540B72B405}" type="datetimeFigureOut">
              <a:rPr kumimoji="1" lang="ja-JP" altLang="en-US" smtClean="0"/>
              <a:pPr/>
              <a:t>2021/7/6</a:t>
            </a:fld>
            <a:endParaRPr kumimoji="1" lang="ja-JP" altLang="en-US" dirty="0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C6677-C55E-4030-BCAF-E08912FAD7B5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2C480-81C2-4500-9B23-CA540B72B405}" type="datetimeFigureOut">
              <a:rPr kumimoji="1" lang="ja-JP" altLang="en-US" smtClean="0"/>
              <a:pPr/>
              <a:t>2021/7/6</a:t>
            </a:fld>
            <a:endParaRPr kumimoji="1" lang="ja-JP" altLang="en-US" dirty="0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C6677-C55E-4030-BCAF-E08912FAD7B5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2C480-81C2-4500-9B23-CA540B72B405}" type="datetimeFigureOut">
              <a:rPr kumimoji="1" lang="ja-JP" altLang="en-US" smtClean="0"/>
              <a:pPr/>
              <a:t>2021/7/6</a:t>
            </a:fld>
            <a:endParaRPr kumimoji="1" lang="ja-JP" altLang="en-US" dirty="0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C6677-C55E-4030-BCAF-E08912FAD7B5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12C480-81C2-4500-9B23-CA540B72B405}" type="datetimeFigureOut">
              <a:rPr kumimoji="1" lang="ja-JP" altLang="en-US" smtClean="0"/>
              <a:pPr/>
              <a:t>2021/7/6</a:t>
            </a:fld>
            <a:endParaRPr kumimoji="1"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5C6677-C55E-4030-BCAF-E08912FAD7B5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jpeg"/><Relationship Id="rId5" Type="http://schemas.openxmlformats.org/officeDocument/2006/relationships/image" Target="../media/image3.png"/><Relationship Id="rId4" Type="http://schemas.openxmlformats.org/officeDocument/2006/relationships/oleObject" Target="../embeddings/oleObject2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8.jpeg"/><Relationship Id="rId5" Type="http://schemas.openxmlformats.org/officeDocument/2006/relationships/image" Target="../media/image3.png"/><Relationship Id="rId4" Type="http://schemas.openxmlformats.org/officeDocument/2006/relationships/oleObject" Target="../embeddings/oleObject3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1.jpeg"/><Relationship Id="rId5" Type="http://schemas.openxmlformats.org/officeDocument/2006/relationships/image" Target="../media/image3.png"/><Relationship Id="rId4" Type="http://schemas.openxmlformats.org/officeDocument/2006/relationships/oleObject" Target="../embeddings/oleObject4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5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4.jpeg"/><Relationship Id="rId5" Type="http://schemas.openxmlformats.org/officeDocument/2006/relationships/image" Target="../media/image3.png"/><Relationship Id="rId4" Type="http://schemas.openxmlformats.org/officeDocument/2006/relationships/oleObject" Target="../embeddings/oleObject5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7.jpeg"/><Relationship Id="rId5" Type="http://schemas.openxmlformats.org/officeDocument/2006/relationships/image" Target="../media/image3.png"/><Relationship Id="rId4" Type="http://schemas.openxmlformats.org/officeDocument/2006/relationships/oleObject" Target="../embeddings/oleObject6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1809" name="Picture 1"/>
          <p:cNvPicPr>
            <a:picLocks noChangeAspect="1" noChangeArrowheads="1"/>
          </p:cNvPicPr>
          <p:nvPr/>
        </p:nvPicPr>
        <p:blipFill>
          <a:blip r:embed="rId3"/>
          <a:srcRect l="32393" r="9399" b="3125"/>
          <a:stretch>
            <a:fillRect/>
          </a:stretch>
        </p:blipFill>
        <p:spPr bwMode="auto">
          <a:xfrm>
            <a:off x="-32" y="-24"/>
            <a:ext cx="915321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ja-JP" dirty="0">
                <a:latin typeface="Arial" pitchFamily="34" charset="0"/>
                <a:cs typeface="Arial" pitchFamily="34" charset="0"/>
              </a:rPr>
              <a:t>1</a:t>
            </a:r>
            <a:endParaRPr lang="ja-JP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1331640" y="6858000"/>
            <a:ext cx="7255279" cy="584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00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29" tIns="45715" rIns="91429" bIns="45715">
            <a:spAutoFit/>
          </a:bodyPr>
          <a:lstStyle/>
          <a:p>
            <a:pPr defTabSz="914290">
              <a:defRPr/>
            </a:pPr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</a:rPr>
              <a:t>   </a:t>
            </a:r>
            <a:endParaRPr lang="en-US" altLang="ja-JP" dirty="0">
              <a:ln w="17780" cmpd="sng">
                <a:noFill/>
                <a:prstDash val="solid"/>
                <a:miter lim="800000"/>
              </a:ln>
              <a:solidFill>
                <a:schemeClr val="bg1"/>
              </a:solidFill>
            </a:endParaRPr>
          </a:p>
        </p:txBody>
      </p:sp>
      <p:sp>
        <p:nvSpPr>
          <p:cNvPr id="9" name="角丸四角形 8"/>
          <p:cNvSpPr/>
          <p:nvPr/>
        </p:nvSpPr>
        <p:spPr>
          <a:xfrm>
            <a:off x="607064" y="2692928"/>
            <a:ext cx="8242262" cy="1927095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ts val="1400"/>
              </a:lnSpc>
              <a:defRPr/>
            </a:pPr>
            <a:endParaRPr lang="en-US" altLang="ja-JP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99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10" name="角丸四角形 9"/>
          <p:cNvSpPr/>
          <p:nvPr/>
        </p:nvSpPr>
        <p:spPr>
          <a:xfrm>
            <a:off x="0" y="836688"/>
            <a:ext cx="9144000" cy="2592288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ts val="4800"/>
              </a:lnSpc>
              <a:defRPr/>
            </a:pPr>
            <a:r>
              <a:rPr lang="en-US" altLang="ja-JP" sz="4000" spc="15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99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rPr>
              <a:t>Hiroshima City’s Initiatives for Peace</a:t>
            </a:r>
          </a:p>
          <a:p>
            <a:pPr algn="ctr">
              <a:lnSpc>
                <a:spcPts val="4800"/>
              </a:lnSpc>
              <a:defRPr/>
            </a:pPr>
            <a:r>
              <a:rPr lang="en-US" altLang="ja-JP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99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rPr>
              <a:t>-Toward the abolition of  nuclear weapons</a:t>
            </a:r>
          </a:p>
          <a:p>
            <a:pPr algn="ctr">
              <a:lnSpc>
                <a:spcPts val="4800"/>
              </a:lnSpc>
              <a:defRPr/>
            </a:pPr>
            <a:r>
              <a:rPr lang="en-US" altLang="ja-JP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99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rPr>
              <a:t>and the realization of world peace-</a:t>
            </a:r>
          </a:p>
          <a:p>
            <a:pPr algn="ctr">
              <a:lnSpc>
                <a:spcPts val="1400"/>
              </a:lnSpc>
              <a:defRPr/>
            </a:pPr>
            <a:endParaRPr lang="en-US" altLang="ja-JP" sz="3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99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11" name="角丸四角形 10"/>
          <p:cNvSpPr/>
          <p:nvPr/>
        </p:nvSpPr>
        <p:spPr>
          <a:xfrm>
            <a:off x="595367" y="3967346"/>
            <a:ext cx="8242262" cy="1927095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ts val="4200"/>
              </a:lnSpc>
              <a:defRPr/>
            </a:pPr>
            <a:r>
              <a:rPr lang="en-US" altLang="ja-JP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rPr>
              <a:t>July 7, 2021</a:t>
            </a:r>
          </a:p>
          <a:p>
            <a:pPr algn="ctr">
              <a:lnSpc>
                <a:spcPts val="4200"/>
              </a:lnSpc>
              <a:defRPr/>
            </a:pPr>
            <a:r>
              <a:rPr lang="en-US" altLang="ja-JP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rPr>
              <a:t>MATSUI Kazumi</a:t>
            </a:r>
          </a:p>
          <a:p>
            <a:pPr algn="ctr">
              <a:lnSpc>
                <a:spcPts val="4200"/>
              </a:lnSpc>
              <a:defRPr/>
            </a:pPr>
            <a:r>
              <a:rPr lang="en-US" altLang="ja-JP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rPr>
              <a:t> Mayor of Hiroshima</a:t>
            </a:r>
          </a:p>
          <a:p>
            <a:pPr algn="ctr">
              <a:lnSpc>
                <a:spcPts val="4320"/>
              </a:lnSpc>
              <a:defRPr/>
            </a:pPr>
            <a:endParaRPr lang="en-US" altLang="ja-JP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99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89744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四角形: 角を丸くする 2">
            <a:extLst>
              <a:ext uri="{FF2B5EF4-FFF2-40B4-BE49-F238E27FC236}">
                <a16:creationId xmlns:a16="http://schemas.microsoft.com/office/drawing/2014/main" id="{4039D0D0-EC35-40B3-96CC-A913CE986C04}"/>
              </a:ext>
            </a:extLst>
          </p:cNvPr>
          <p:cNvSpPr/>
          <p:nvPr/>
        </p:nvSpPr>
        <p:spPr bwMode="auto">
          <a:xfrm>
            <a:off x="467544" y="2780928"/>
            <a:ext cx="8223754" cy="2619582"/>
          </a:xfrm>
          <a:prstGeom prst="roundRect">
            <a:avLst>
              <a:gd name="adj" fmla="val 9574"/>
            </a:avLst>
          </a:prstGeom>
          <a:solidFill>
            <a:schemeClr val="accent6">
              <a:lumMod val="20000"/>
              <a:lumOff val="80000"/>
            </a:schemeClr>
          </a:solidFill>
          <a:ln w="88900">
            <a:noFill/>
            <a:miter lim="800000"/>
            <a:headEnd/>
            <a:tailEnd/>
          </a:ln>
        </p:spPr>
        <p:txBody>
          <a:bodyPr wrap="none" lIns="360000" rtlCol="0" anchor="ctr"/>
          <a:lstStyle/>
          <a:p>
            <a:pPr algn="ctr"/>
            <a:endParaRPr kumimoji="1" lang="ja-JP" altLang="en-US" sz="2800" b="1" dirty="0">
              <a:solidFill>
                <a:schemeClr val="hlink"/>
              </a:solidFill>
              <a:latin typeface="Arial" pitchFamily="34" charset="0"/>
              <a:ea typeface="Arial Unicode MS" pitchFamily="50" charset="-128"/>
              <a:cs typeface="Arial" pitchFamily="34" charset="0"/>
            </a:endParaRPr>
          </a:p>
        </p:txBody>
      </p:sp>
      <p:sp>
        <p:nvSpPr>
          <p:cNvPr id="51213" name="スライド番号プレースホルダ 11">
            <a:extLst>
              <a:ext uri="{FF2B5EF4-FFF2-40B4-BE49-F238E27FC236}">
                <a16:creationId xmlns:a16="http://schemas.microsoft.com/office/drawing/2014/main" id="{B88EF35A-4CB4-4C6F-B4FC-860BB8F6C5A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auto">
          <a:xfrm>
            <a:off x="6884988" y="6461125"/>
            <a:ext cx="2054225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ja-JP" sz="1400" dirty="0">
                <a:solidFill>
                  <a:srgbClr val="000000"/>
                </a:solidFill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42B157AF-AC42-4E2E-8E97-881FE14AD4A3}"/>
              </a:ext>
            </a:extLst>
          </p:cNvPr>
          <p:cNvSpPr txBox="1"/>
          <p:nvPr/>
        </p:nvSpPr>
        <p:spPr>
          <a:xfrm>
            <a:off x="266169" y="457508"/>
            <a:ext cx="8877831" cy="523220"/>
          </a:xfrm>
          <a:prstGeom prst="rect">
            <a:avLst/>
          </a:prstGeom>
          <a:gradFill>
            <a:gsLst>
              <a:gs pos="63000">
                <a:schemeClr val="bg1">
                  <a:alpha val="0"/>
                </a:schemeClr>
              </a:gs>
              <a:gs pos="76000">
                <a:srgbClr val="CCECFF"/>
              </a:gs>
              <a:gs pos="95000">
                <a:srgbClr val="3399FF"/>
              </a:gs>
              <a:gs pos="100000">
                <a:srgbClr val="0070C0"/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ja-JP" sz="2800" dirty="0">
                <a:solidFill>
                  <a:srgbClr val="4F81BD"/>
                </a:solidFill>
                <a:ea typeface="メイリオ" pitchFamily="50" charset="-128"/>
                <a:cs typeface="メイリオ" pitchFamily="50" charset="-128"/>
              </a:rPr>
              <a:t>1. </a:t>
            </a:r>
            <a:r>
              <a:rPr lang="en-US" altLang="ja-JP" sz="2800" dirty="0">
                <a:solidFill>
                  <a:srgbClr val="4F81BD"/>
                </a:solidFill>
                <a:ea typeface="メイリオ" pitchFamily="50" charset="-128"/>
              </a:rPr>
              <a:t>Introduction</a:t>
            </a:r>
            <a:endParaRPr lang="ja-JP" altLang="en-US" sz="2800" dirty="0">
              <a:solidFill>
                <a:srgbClr val="4F81BD"/>
              </a:solidFill>
              <a:ea typeface="メイリオ" pitchFamily="50" charset="-128"/>
            </a:endParaRPr>
          </a:p>
        </p:txBody>
      </p:sp>
      <p:pic>
        <p:nvPicPr>
          <p:cNvPr id="51217" name="Picture 2">
            <a:extLst>
              <a:ext uri="{FF2B5EF4-FFF2-40B4-BE49-F238E27FC236}">
                <a16:creationId xmlns:a16="http://schemas.microsoft.com/office/drawing/2014/main" id="{C1E7B43B-A783-4C92-B74E-0237A343E0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5721" y="44624"/>
            <a:ext cx="2390775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Rectangle 7">
            <a:extLst>
              <a:ext uri="{FF2B5EF4-FFF2-40B4-BE49-F238E27FC236}">
                <a16:creationId xmlns:a16="http://schemas.microsoft.com/office/drawing/2014/main" id="{4DDBB37F-60A9-464B-800C-5A4A51518CCD}"/>
              </a:ext>
            </a:extLst>
          </p:cNvPr>
          <p:cNvSpPr txBox="1">
            <a:spLocks noChangeArrowheads="1"/>
          </p:cNvSpPr>
          <p:nvPr/>
        </p:nvSpPr>
        <p:spPr>
          <a:xfrm>
            <a:off x="556201" y="1164522"/>
            <a:ext cx="8255645" cy="1584177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2200" b="1" dirty="0"/>
              <a:t>A special law based on Article 95 of the Constitution of Japan</a:t>
            </a:r>
          </a:p>
          <a:p>
            <a:pPr eaLnBrk="1" hangingPunct="1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2800" b="1" dirty="0"/>
              <a:t>The Hiroshima Peace Memorial City Construction Law</a:t>
            </a:r>
            <a:endParaRPr lang="en-US" altLang="ja-JP" sz="1800" b="1" dirty="0"/>
          </a:p>
          <a:p>
            <a:pPr algn="r" eaLnBrk="1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2200" b="1" dirty="0"/>
              <a:t> was enacted on August 6, 1949</a:t>
            </a:r>
          </a:p>
        </p:txBody>
      </p:sp>
      <p:sp>
        <p:nvSpPr>
          <p:cNvPr id="22" name="Text Box 10">
            <a:extLst>
              <a:ext uri="{FF2B5EF4-FFF2-40B4-BE49-F238E27FC236}">
                <a16:creationId xmlns:a16="http://schemas.microsoft.com/office/drawing/2014/main" id="{77995C7B-3941-4E2C-8A94-723FFCDCBE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3568" y="2880230"/>
            <a:ext cx="800773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ts val="0"/>
              </a:spcBef>
              <a:buNone/>
            </a:pPr>
            <a:r>
              <a:rPr lang="en-US" altLang="ja-JP" sz="2000" b="1" dirty="0"/>
              <a:t>Article</a:t>
            </a:r>
            <a:r>
              <a:rPr lang="ja-JP" altLang="en-US" sz="2000" b="1" dirty="0"/>
              <a:t> </a:t>
            </a:r>
            <a:r>
              <a:rPr lang="en-US" altLang="ja-JP" sz="2000" b="1" dirty="0"/>
              <a:t>1</a:t>
            </a:r>
            <a:r>
              <a:rPr lang="ja-JP" altLang="en-US" sz="2000" b="1" dirty="0"/>
              <a:t>    </a:t>
            </a:r>
            <a:r>
              <a:rPr lang="en-US" altLang="ja-JP" sz="2000" dirty="0"/>
              <a:t>It shall be the object of the present law to provide for </a:t>
            </a:r>
            <a:r>
              <a:rPr lang="en-US" altLang="ja-JP" sz="2000" u="sng" dirty="0"/>
              <a:t>the construction of the city of Hiroshima as a peace memorial city to symbolize the human ideal of </a:t>
            </a:r>
            <a:r>
              <a:rPr lang="en-US" altLang="ja-JP" sz="2000" u="sng" dirty="0" smtClean="0"/>
              <a:t>sincere </a:t>
            </a:r>
            <a:r>
              <a:rPr lang="en-US" altLang="ja-JP" sz="2000" u="sng" dirty="0"/>
              <a:t>pursuit of genuine and lasting peace</a:t>
            </a:r>
            <a:r>
              <a:rPr lang="en-US" altLang="ja-JP" sz="2000" dirty="0"/>
              <a:t>.</a:t>
            </a:r>
            <a:endParaRPr lang="ja-JP" altLang="en-US" sz="2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3" name="Text Box 10">
            <a:extLst>
              <a:ext uri="{FF2B5EF4-FFF2-40B4-BE49-F238E27FC236}">
                <a16:creationId xmlns:a16="http://schemas.microsoft.com/office/drawing/2014/main" id="{331DC789-AFA1-4789-BB5D-A9D6C87D21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6124" y="3960350"/>
            <a:ext cx="7866316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ts val="0"/>
              </a:spcBef>
              <a:buNone/>
            </a:pPr>
            <a:r>
              <a:rPr lang="en-US" altLang="ja-JP" sz="2000" b="1" dirty="0"/>
              <a:t>Article 6   </a:t>
            </a:r>
            <a:r>
              <a:rPr lang="en-US" altLang="ja-JP" sz="2000" dirty="0"/>
              <a:t> </a:t>
            </a:r>
            <a:r>
              <a:rPr lang="en-US" altLang="ja-JP" sz="2000" u="sng" dirty="0"/>
              <a:t>The mayor of Hiroshima shall</a:t>
            </a:r>
            <a:r>
              <a:rPr lang="en-US" altLang="ja-JP" sz="2000" dirty="0"/>
              <a:t>, with the cooperation of residents and support from relevant organizations, </a:t>
            </a:r>
            <a:r>
              <a:rPr lang="en-US" altLang="ja-JP" sz="2000" u="sng" dirty="0"/>
              <a:t>establish a program of continuous activity</a:t>
            </a:r>
            <a:r>
              <a:rPr lang="en-US" altLang="ja-JP" sz="2000" dirty="0"/>
              <a:t> toward completion of the Hiroshima Peace Memorial City.</a:t>
            </a:r>
            <a:endParaRPr lang="ja-JP" altLang="en-US" sz="2000" u="sng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8" name="Text Box 10">
            <a:extLst>
              <a:ext uri="{FF2B5EF4-FFF2-40B4-BE49-F238E27FC236}">
                <a16:creationId xmlns:a16="http://schemas.microsoft.com/office/drawing/2014/main" id="{B4E9AF59-DB04-44EC-968F-61F8EBFFEE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6717" y="5805264"/>
            <a:ext cx="8425129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en-US" altLang="ja-JP" sz="2800" b="1" dirty="0">
                <a:latin typeface="+mj-lt"/>
                <a:ea typeface="+mj-ea"/>
                <a:cs typeface="+mj-cs"/>
              </a:rPr>
              <a:t>Accomplish our goal of becoming an </a:t>
            </a:r>
          </a:p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en-US" altLang="ja-JP" sz="2800" b="1" dirty="0">
                <a:latin typeface="+mj-lt"/>
                <a:ea typeface="+mj-ea"/>
                <a:cs typeface="+mj-cs"/>
              </a:rPr>
              <a:t>“International Peace Culture</a:t>
            </a:r>
            <a:r>
              <a:rPr lang="ja-JP" altLang="en-US" sz="2800" b="1" dirty="0">
                <a:latin typeface="+mj-lt"/>
                <a:ea typeface="+mj-ea"/>
                <a:cs typeface="+mj-cs"/>
              </a:rPr>
              <a:t> </a:t>
            </a:r>
            <a:r>
              <a:rPr lang="en-US" altLang="ja-JP" sz="2800" b="1" dirty="0">
                <a:latin typeface="+mj-lt"/>
                <a:ea typeface="+mj-ea"/>
                <a:cs typeface="+mj-cs"/>
              </a:rPr>
              <a:t>City”</a:t>
            </a:r>
            <a:endParaRPr lang="ja-JP" altLang="en-US" sz="2800" b="1" dirty="0">
              <a:latin typeface="+mj-lt"/>
              <a:ea typeface="+mj-ea"/>
              <a:cs typeface="+mj-cs"/>
            </a:endParaRPr>
          </a:p>
        </p:txBody>
      </p:sp>
      <p:sp>
        <p:nvSpPr>
          <p:cNvPr id="2" name="矢印: 下 1">
            <a:extLst>
              <a:ext uri="{FF2B5EF4-FFF2-40B4-BE49-F238E27FC236}">
                <a16:creationId xmlns:a16="http://schemas.microsoft.com/office/drawing/2014/main" id="{8356C327-4FAD-4FD0-B6E9-703F15222CE6}"/>
              </a:ext>
            </a:extLst>
          </p:cNvPr>
          <p:cNvSpPr/>
          <p:nvPr/>
        </p:nvSpPr>
        <p:spPr>
          <a:xfrm>
            <a:off x="4319972" y="5420494"/>
            <a:ext cx="504056" cy="456778"/>
          </a:xfrm>
          <a:prstGeom prst="downArrow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オブジェクト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1324755"/>
              </p:ext>
            </p:extLst>
          </p:nvPr>
        </p:nvGraphicFramePr>
        <p:xfrm>
          <a:off x="6753225" y="5441"/>
          <a:ext cx="2390775" cy="50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1452" name="ビットマップ イメージ" r:id="rId4" imgW="4486901" imgH="876190" progId="PBrush">
                  <p:embed/>
                </p:oleObj>
              </mc:Choice>
              <mc:Fallback>
                <p:oleObj name="ビットマップ イメージ" r:id="rId4" imgW="4486901" imgH="87619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53225" y="5441"/>
                        <a:ext cx="2390775" cy="5064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角丸四角形 8"/>
          <p:cNvSpPr/>
          <p:nvPr/>
        </p:nvSpPr>
        <p:spPr>
          <a:xfrm>
            <a:off x="280957" y="1412776"/>
            <a:ext cx="2173152" cy="382740"/>
          </a:xfrm>
          <a:prstGeom prst="roundRect">
            <a:avLst/>
          </a:prstGeom>
          <a:solidFill>
            <a:srgbClr val="92D050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sz="2400" dirty="0">
                <a:solidFill>
                  <a:schemeClr val="tx1"/>
                </a:solidFill>
                <a:latin typeface="+mj-lt"/>
                <a:ea typeface="HGP創英角ﾎﾟｯﾌﾟ体" pitchFamily="50" charset="-128"/>
              </a:rPr>
              <a:t>Preserve</a:t>
            </a:r>
            <a:endParaRPr lang="ja-JP" altLang="en-US" sz="2400" dirty="0">
              <a:solidFill>
                <a:schemeClr val="tx1"/>
              </a:solidFill>
              <a:latin typeface="+mj-lt"/>
              <a:ea typeface="HGP創英角ﾎﾟｯﾌﾟ体" pitchFamily="50" charset="-128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179512" y="1772816"/>
            <a:ext cx="6643687" cy="88173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ts val="1900"/>
              </a:lnSpc>
              <a:defRPr/>
            </a:pPr>
            <a:r>
              <a:rPr lang="ja-JP" altLang="en-US" sz="2000" dirty="0">
                <a:solidFill>
                  <a:srgbClr val="0033CC"/>
                </a:solidFill>
              </a:rPr>
              <a:t>■</a:t>
            </a:r>
            <a:r>
              <a:rPr lang="en-US" altLang="ja-JP" sz="2400" dirty="0">
                <a:solidFill>
                  <a:srgbClr val="0033CC"/>
                </a:solidFill>
              </a:rPr>
              <a:t>Preserve A-bombed buildings and trees</a:t>
            </a:r>
            <a:endParaRPr lang="ja-JP" altLang="en-US" sz="2400" dirty="0">
              <a:solidFill>
                <a:srgbClr val="0033CC"/>
              </a:solidFill>
            </a:endParaRPr>
          </a:p>
          <a:p>
            <a:pPr algn="l">
              <a:lnSpc>
                <a:spcPts val="1900"/>
              </a:lnSpc>
              <a:defRPr/>
            </a:pPr>
            <a:r>
              <a:rPr lang="ja-JP" altLang="en-US" sz="2000" dirty="0">
                <a:solidFill>
                  <a:srgbClr val="0033CC"/>
                </a:solidFill>
              </a:rPr>
              <a:t>■</a:t>
            </a:r>
            <a:r>
              <a:rPr lang="en-US" altLang="ja-JP" sz="2400" dirty="0">
                <a:solidFill>
                  <a:srgbClr val="0033CC"/>
                </a:solidFill>
              </a:rPr>
              <a:t>Collect A-bomb testimonies and materials</a:t>
            </a:r>
          </a:p>
        </p:txBody>
      </p:sp>
      <p:sp>
        <p:nvSpPr>
          <p:cNvPr id="14" name="角丸四角形 13"/>
          <p:cNvSpPr/>
          <p:nvPr/>
        </p:nvSpPr>
        <p:spPr>
          <a:xfrm>
            <a:off x="251520" y="2564904"/>
            <a:ext cx="2214578" cy="399316"/>
          </a:xfrm>
          <a:prstGeom prst="roundRect">
            <a:avLst/>
          </a:prstGeom>
          <a:solidFill>
            <a:srgbClr val="92D050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sz="2400" dirty="0">
                <a:solidFill>
                  <a:schemeClr val="tx1"/>
                </a:solidFill>
                <a:ea typeface="HGP創英角ﾎﾟｯﾌﾟ体" pitchFamily="50" charset="-128"/>
              </a:rPr>
              <a:t>Disseminate</a:t>
            </a:r>
          </a:p>
        </p:txBody>
      </p:sp>
      <p:sp>
        <p:nvSpPr>
          <p:cNvPr id="15" name="正方形/長方形 14"/>
          <p:cNvSpPr/>
          <p:nvPr/>
        </p:nvSpPr>
        <p:spPr>
          <a:xfrm>
            <a:off x="179512" y="2852936"/>
            <a:ext cx="6182672" cy="1874434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>
              <a:lnSpc>
                <a:spcPts val="2000"/>
              </a:lnSpc>
              <a:defRPr/>
            </a:pPr>
            <a:endParaRPr lang="en-US" altLang="ja-JP" sz="2400" dirty="0">
              <a:solidFill>
                <a:srgbClr val="0033CC"/>
              </a:solidFill>
            </a:endParaRPr>
          </a:p>
          <a:p>
            <a:pPr algn="l">
              <a:lnSpc>
                <a:spcPts val="1900"/>
              </a:lnSpc>
              <a:defRPr/>
            </a:pPr>
            <a:r>
              <a:rPr lang="ja-JP" altLang="en-US" sz="2000" dirty="0">
                <a:solidFill>
                  <a:srgbClr val="0033CC"/>
                </a:solidFill>
              </a:rPr>
              <a:t>■</a:t>
            </a:r>
            <a:r>
              <a:rPr lang="en-US" altLang="ja-JP" sz="2400" dirty="0">
                <a:solidFill>
                  <a:srgbClr val="0033CC"/>
                </a:solidFill>
              </a:rPr>
              <a:t>Promote peace through welcoming visitors</a:t>
            </a:r>
          </a:p>
          <a:p>
            <a:pPr>
              <a:lnSpc>
                <a:spcPts val="1900"/>
              </a:lnSpc>
              <a:defRPr/>
            </a:pPr>
            <a:r>
              <a:rPr lang="ja-JP" altLang="en-US" sz="2200" dirty="0">
                <a:solidFill>
                  <a:srgbClr val="0033CC"/>
                </a:solidFill>
              </a:rPr>
              <a:t>　・</a:t>
            </a:r>
            <a:r>
              <a:rPr lang="en-US" altLang="ja-JP" sz="2200" dirty="0">
                <a:solidFill>
                  <a:srgbClr val="0033CC"/>
                </a:solidFill>
              </a:rPr>
              <a:t>Call for visits by world policymakers</a:t>
            </a:r>
          </a:p>
          <a:p>
            <a:pPr algn="l">
              <a:lnSpc>
                <a:spcPts val="1900"/>
              </a:lnSpc>
              <a:defRPr/>
            </a:pPr>
            <a:r>
              <a:rPr lang="ja-JP" altLang="en-US" sz="2200" dirty="0">
                <a:solidFill>
                  <a:srgbClr val="0033CC"/>
                </a:solidFill>
              </a:rPr>
              <a:t>　・</a:t>
            </a:r>
            <a:r>
              <a:rPr lang="en-US" altLang="ja-JP" sz="2200" dirty="0">
                <a:solidFill>
                  <a:srgbClr val="0033CC"/>
                </a:solidFill>
              </a:rPr>
              <a:t>Invite and hold international conferences</a:t>
            </a:r>
          </a:p>
          <a:p>
            <a:pPr algn="l">
              <a:lnSpc>
                <a:spcPts val="1900"/>
              </a:lnSpc>
              <a:defRPr/>
            </a:pPr>
            <a:r>
              <a:rPr lang="ja-JP" altLang="en-US" sz="2000" dirty="0">
                <a:solidFill>
                  <a:srgbClr val="0033CC"/>
                </a:solidFill>
              </a:rPr>
              <a:t>■</a:t>
            </a:r>
            <a:r>
              <a:rPr lang="en-US" altLang="ja-JP" sz="2400" dirty="0">
                <a:solidFill>
                  <a:srgbClr val="0033CC"/>
                </a:solidFill>
              </a:rPr>
              <a:t>Mayors for Peace</a:t>
            </a:r>
          </a:p>
          <a:p>
            <a:pPr marL="250825" indent="-250825" algn="l">
              <a:lnSpc>
                <a:spcPts val="1900"/>
              </a:lnSpc>
              <a:defRPr/>
            </a:pPr>
            <a:r>
              <a:rPr lang="ja-JP" altLang="en-US" sz="2400" dirty="0">
                <a:solidFill>
                  <a:srgbClr val="0033CC"/>
                </a:solidFill>
              </a:rPr>
              <a:t>　</a:t>
            </a:r>
            <a:r>
              <a:rPr lang="ja-JP" altLang="en-US" sz="2200" dirty="0">
                <a:solidFill>
                  <a:srgbClr val="0033CC"/>
                </a:solidFill>
              </a:rPr>
              <a:t>・</a:t>
            </a:r>
            <a:r>
              <a:rPr lang="en-US" altLang="ja-JP" sz="2200" dirty="0">
                <a:solidFill>
                  <a:srgbClr val="0033CC"/>
                </a:solidFill>
              </a:rPr>
              <a:t>Increase membership</a:t>
            </a:r>
            <a:r>
              <a:rPr lang="ja-JP" altLang="en-US" sz="2200" dirty="0">
                <a:solidFill>
                  <a:srgbClr val="0033CC"/>
                </a:solidFill>
              </a:rPr>
              <a:t>　</a:t>
            </a:r>
          </a:p>
          <a:p>
            <a:pPr marL="250825" indent="-250825" algn="l">
              <a:lnSpc>
                <a:spcPts val="1900"/>
              </a:lnSpc>
              <a:defRPr/>
            </a:pPr>
            <a:r>
              <a:rPr lang="en-US" altLang="ja-JP" sz="2200" dirty="0">
                <a:solidFill>
                  <a:srgbClr val="0033CC"/>
                </a:solidFill>
              </a:rPr>
              <a:t>   </a:t>
            </a:r>
            <a:r>
              <a:rPr lang="ja-JP" altLang="en-US" sz="2200" dirty="0">
                <a:solidFill>
                  <a:srgbClr val="0033CC"/>
                </a:solidFill>
              </a:rPr>
              <a:t>・</a:t>
            </a:r>
            <a:r>
              <a:rPr lang="en-US" altLang="ja-JP" sz="2200" dirty="0">
                <a:solidFill>
                  <a:srgbClr val="0033CC"/>
                </a:solidFill>
              </a:rPr>
              <a:t>Raise global awareness of peace through solidarity among member cities</a:t>
            </a:r>
          </a:p>
        </p:txBody>
      </p:sp>
      <p:sp>
        <p:nvSpPr>
          <p:cNvPr id="16" name="角丸四角形 15"/>
          <p:cNvSpPr/>
          <p:nvPr/>
        </p:nvSpPr>
        <p:spPr>
          <a:xfrm>
            <a:off x="251520" y="4797152"/>
            <a:ext cx="2214578" cy="399316"/>
          </a:xfrm>
          <a:prstGeom prst="roundRect">
            <a:avLst/>
          </a:prstGeom>
          <a:solidFill>
            <a:srgbClr val="92D050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sz="2400" dirty="0">
                <a:solidFill>
                  <a:schemeClr val="tx1"/>
                </a:solidFill>
                <a:ea typeface="HGP創英角ﾎﾟｯﾌﾟ体" pitchFamily="50" charset="-128"/>
              </a:rPr>
              <a:t>Convey</a:t>
            </a:r>
          </a:p>
        </p:txBody>
      </p:sp>
      <p:sp>
        <p:nvSpPr>
          <p:cNvPr id="17" name="正方形/長方形 16"/>
          <p:cNvSpPr/>
          <p:nvPr/>
        </p:nvSpPr>
        <p:spPr>
          <a:xfrm>
            <a:off x="179512" y="5344172"/>
            <a:ext cx="6365890" cy="1397196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ts val="1900"/>
              </a:lnSpc>
              <a:defRPr/>
            </a:pPr>
            <a:r>
              <a:rPr lang="ja-JP" altLang="en-US" sz="2000" dirty="0">
                <a:solidFill>
                  <a:srgbClr val="0033CC"/>
                </a:solidFill>
              </a:rPr>
              <a:t>■ </a:t>
            </a:r>
            <a:r>
              <a:rPr lang="en-US" altLang="ja-JP" sz="2400" dirty="0">
                <a:solidFill>
                  <a:srgbClr val="0033CC"/>
                </a:solidFill>
              </a:rPr>
              <a:t>Reinforce sharing our will for peace with</a:t>
            </a:r>
          </a:p>
          <a:p>
            <a:pPr>
              <a:lnSpc>
                <a:spcPts val="1900"/>
              </a:lnSpc>
              <a:defRPr/>
            </a:pPr>
            <a:r>
              <a:rPr lang="en-US" altLang="ja-JP" sz="2400" dirty="0">
                <a:solidFill>
                  <a:srgbClr val="0033CC"/>
                </a:solidFill>
              </a:rPr>
              <a:t>     the world</a:t>
            </a:r>
          </a:p>
          <a:p>
            <a:pPr>
              <a:lnSpc>
                <a:spcPts val="1900"/>
              </a:lnSpc>
              <a:defRPr/>
            </a:pPr>
            <a:r>
              <a:rPr lang="ja-JP" altLang="en-US" sz="2200" dirty="0">
                <a:solidFill>
                  <a:srgbClr val="0033CC"/>
                </a:solidFill>
              </a:rPr>
              <a:t>   ・</a:t>
            </a:r>
            <a:r>
              <a:rPr lang="en-US" altLang="ja-JP" sz="2200" dirty="0">
                <a:solidFill>
                  <a:srgbClr val="0033CC"/>
                </a:solidFill>
              </a:rPr>
              <a:t>Peace Declaration</a:t>
            </a:r>
            <a:r>
              <a:rPr lang="ja-JP" altLang="en-US" sz="2200" dirty="0">
                <a:solidFill>
                  <a:srgbClr val="0033CC"/>
                </a:solidFill>
              </a:rPr>
              <a:t>　・</a:t>
            </a:r>
            <a:r>
              <a:rPr lang="en-US" altLang="ja-JP" sz="2200" dirty="0">
                <a:solidFill>
                  <a:srgbClr val="0033CC"/>
                </a:solidFill>
              </a:rPr>
              <a:t>Peace Memorial Museum</a:t>
            </a:r>
          </a:p>
          <a:p>
            <a:pPr>
              <a:lnSpc>
                <a:spcPts val="1900"/>
              </a:lnSpc>
              <a:defRPr/>
            </a:pPr>
            <a:r>
              <a:rPr lang="ja-JP" altLang="en-US" sz="2200" dirty="0">
                <a:solidFill>
                  <a:srgbClr val="0033CC"/>
                </a:solidFill>
              </a:rPr>
              <a:t>   ・</a:t>
            </a:r>
            <a:r>
              <a:rPr lang="en-US" altLang="ja-JP" sz="2200" dirty="0">
                <a:solidFill>
                  <a:srgbClr val="0033CC"/>
                </a:solidFill>
              </a:rPr>
              <a:t>Train official A-bomb Legacy Successors</a:t>
            </a:r>
          </a:p>
          <a:p>
            <a:pPr>
              <a:lnSpc>
                <a:spcPts val="1900"/>
              </a:lnSpc>
              <a:defRPr/>
            </a:pPr>
            <a:r>
              <a:rPr lang="ja-JP" altLang="en-US" sz="2000" dirty="0">
                <a:solidFill>
                  <a:srgbClr val="0033CC"/>
                </a:solidFill>
              </a:rPr>
              <a:t>■</a:t>
            </a:r>
            <a:r>
              <a:rPr lang="en-US" altLang="ja-JP" sz="2400" dirty="0">
                <a:solidFill>
                  <a:srgbClr val="0033CC"/>
                </a:solidFill>
              </a:rPr>
              <a:t>Encourage</a:t>
            </a:r>
            <a:r>
              <a:rPr lang="ja-JP" altLang="en-US" sz="2400" dirty="0">
                <a:solidFill>
                  <a:srgbClr val="0033CC"/>
                </a:solidFill>
              </a:rPr>
              <a:t> </a:t>
            </a:r>
            <a:r>
              <a:rPr lang="en-US" altLang="ja-JP" sz="2400" dirty="0">
                <a:solidFill>
                  <a:srgbClr val="0033CC"/>
                </a:solidFill>
              </a:rPr>
              <a:t>youth-initiated</a:t>
            </a:r>
            <a:r>
              <a:rPr lang="ja-JP" altLang="en-US" sz="2400" dirty="0">
                <a:solidFill>
                  <a:srgbClr val="0033CC"/>
                </a:solidFill>
              </a:rPr>
              <a:t> </a:t>
            </a:r>
            <a:r>
              <a:rPr lang="en-US" altLang="ja-JP" sz="2400" dirty="0">
                <a:solidFill>
                  <a:srgbClr val="0033CC"/>
                </a:solidFill>
              </a:rPr>
              <a:t>activities</a:t>
            </a:r>
          </a:p>
          <a:p>
            <a:pPr>
              <a:lnSpc>
                <a:spcPts val="1900"/>
              </a:lnSpc>
              <a:defRPr/>
            </a:pPr>
            <a:r>
              <a:rPr lang="ja-JP" altLang="en-US" sz="2200" dirty="0">
                <a:solidFill>
                  <a:srgbClr val="0033CC"/>
                </a:solidFill>
              </a:rPr>
              <a:t>   ・</a:t>
            </a:r>
            <a:r>
              <a:rPr lang="en-US" altLang="ja-JP" sz="2200" dirty="0">
                <a:solidFill>
                  <a:srgbClr val="0033CC"/>
                </a:solidFill>
              </a:rPr>
              <a:t>Mayors for Peace youth exchange program</a:t>
            </a:r>
          </a:p>
        </p:txBody>
      </p:sp>
      <p:sp>
        <p:nvSpPr>
          <p:cNvPr id="21" name="テキスト ボックス 9"/>
          <p:cNvSpPr txBox="1">
            <a:spLocks noChangeArrowheads="1"/>
          </p:cNvSpPr>
          <p:nvPr/>
        </p:nvSpPr>
        <p:spPr bwMode="auto">
          <a:xfrm>
            <a:off x="6300191" y="6475813"/>
            <a:ext cx="2304256" cy="261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ts val="1200"/>
              </a:lnSpc>
            </a:pPr>
            <a:r>
              <a:rPr lang="en-US" altLang="ja-JP" sz="1600" dirty="0"/>
              <a:t>Peace Memorial Museum</a:t>
            </a:r>
          </a:p>
        </p:txBody>
      </p:sp>
      <p:sp>
        <p:nvSpPr>
          <p:cNvPr id="23" name="テキスト ボックス 9">
            <a:extLst>
              <a:ext uri="{FF2B5EF4-FFF2-40B4-BE49-F238E27FC236}">
                <a16:creationId xmlns:a16="http://schemas.microsoft.com/office/drawing/2014/main" id="{3778148C-7932-4A45-95D3-356B1A3679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51167" y="4328899"/>
            <a:ext cx="2602304" cy="261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ts val="1200"/>
              </a:lnSpc>
            </a:pPr>
            <a:r>
              <a:rPr lang="en-US" altLang="ja-JP" sz="1600" dirty="0"/>
              <a:t>Atomic Bomb Dome</a:t>
            </a:r>
            <a:endParaRPr lang="ja-JP" altLang="en-US" sz="1600" dirty="0"/>
          </a:p>
        </p:txBody>
      </p:sp>
      <p:pic>
        <p:nvPicPr>
          <p:cNvPr id="19" name="図 10">
            <a:extLst>
              <a:ext uri="{FF2B5EF4-FFF2-40B4-BE49-F238E27FC236}">
                <a16:creationId xmlns:a16="http://schemas.microsoft.com/office/drawing/2014/main" id="{217BE667-8582-4F47-AF78-DA83AE62425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653136"/>
            <a:ext cx="3168352" cy="1760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図 9">
            <a:extLst>
              <a:ext uri="{FF2B5EF4-FFF2-40B4-BE49-F238E27FC236}">
                <a16:creationId xmlns:a16="http://schemas.microsoft.com/office/drawing/2014/main" id="{80012E84-AE0E-440D-8463-3E6659CE092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3" y="2492896"/>
            <a:ext cx="3168352" cy="1760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スライド番号プレースホルダ 11">
            <a:extLst>
              <a:ext uri="{FF2B5EF4-FFF2-40B4-BE49-F238E27FC236}">
                <a16:creationId xmlns:a16="http://schemas.microsoft.com/office/drawing/2014/main" id="{91A9922E-7B0F-49CC-8EFA-8CEF67A42CA9}"/>
              </a:ext>
            </a:extLst>
          </p:cNvPr>
          <p:cNvSpPr txBox="1">
            <a:spLocks/>
          </p:cNvSpPr>
          <p:nvPr/>
        </p:nvSpPr>
        <p:spPr bwMode="auto">
          <a:xfrm>
            <a:off x="6884988" y="6491105"/>
            <a:ext cx="2054225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ja-JP" sz="1400" dirty="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592228C7-B474-4B04-BD82-5B0031C33A26}"/>
              </a:ext>
            </a:extLst>
          </p:cNvPr>
          <p:cNvSpPr txBox="1"/>
          <p:nvPr/>
        </p:nvSpPr>
        <p:spPr>
          <a:xfrm>
            <a:off x="251520" y="764704"/>
            <a:ext cx="8892480" cy="523220"/>
          </a:xfrm>
          <a:prstGeom prst="rect">
            <a:avLst/>
          </a:prstGeom>
          <a:gradFill>
            <a:gsLst>
              <a:gs pos="63000">
                <a:schemeClr val="bg1">
                  <a:alpha val="0"/>
                </a:schemeClr>
              </a:gs>
              <a:gs pos="76000">
                <a:srgbClr val="CCECFF"/>
              </a:gs>
              <a:gs pos="95000">
                <a:srgbClr val="3399FF"/>
              </a:gs>
              <a:gs pos="100000">
                <a:srgbClr val="0070C0"/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pPr>
              <a:defRPr/>
            </a:pPr>
            <a:endParaRPr lang="ja-JP" altLang="en-US" sz="2800" dirty="0">
              <a:solidFill>
                <a:srgbClr val="4F81BD"/>
              </a:solidFill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7653DCF1-BC32-4DE9-959A-D4E48ED8485F}"/>
              </a:ext>
            </a:extLst>
          </p:cNvPr>
          <p:cNvSpPr/>
          <p:nvPr/>
        </p:nvSpPr>
        <p:spPr>
          <a:xfrm>
            <a:off x="195695" y="404664"/>
            <a:ext cx="8948305" cy="8379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800"/>
              </a:lnSpc>
              <a:defRPr/>
            </a:pPr>
            <a:r>
              <a:rPr lang="en-US" altLang="ja-JP" sz="2800" dirty="0">
                <a:solidFill>
                  <a:srgbClr val="4F81BD"/>
                </a:solidFill>
                <a:ea typeface="メイリオ" pitchFamily="50" charset="-128"/>
              </a:rPr>
              <a:t>2. Efforts to “Preserve, Disseminate, and Convey” the Reality of the Bombing</a:t>
            </a:r>
          </a:p>
        </p:txBody>
      </p:sp>
    </p:spTree>
    <p:extLst>
      <p:ext uri="{BB962C8B-B14F-4D97-AF65-F5344CB8AC3E}">
        <p14:creationId xmlns:p14="http://schemas.microsoft.com/office/powerpoint/2010/main" val="409493429"/>
      </p:ext>
    </p:extLst>
  </p:cSld>
  <p:clrMapOvr>
    <a:masterClrMapping/>
  </p:clrMapOvr>
  <p:transition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ja-JP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50" charset="-128"/>
              <a:cs typeface="ＭＳ Ｐゴシック" pitchFamily="50" charset="-128"/>
            </a:endParaRPr>
          </a:p>
        </p:txBody>
      </p:sp>
      <p:graphicFrame>
        <p:nvGraphicFramePr>
          <p:cNvPr id="18" name="オブジェクト 17"/>
          <p:cNvGraphicFramePr>
            <a:graphicFrameLocks noChangeAspect="1"/>
          </p:cNvGraphicFramePr>
          <p:nvPr/>
        </p:nvGraphicFramePr>
        <p:xfrm>
          <a:off x="6645275" y="42863"/>
          <a:ext cx="2390775" cy="50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2385" name="ビットマップ イメージ" r:id="rId4" imgW="4486901" imgH="876190" progId="PBrush">
                  <p:embed/>
                </p:oleObj>
              </mc:Choice>
              <mc:Fallback>
                <p:oleObj name="ビットマップ イメージ" r:id="rId4" imgW="4486901" imgH="87619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45275" y="42863"/>
                        <a:ext cx="2390775" cy="5064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テキスト ボックス 8"/>
          <p:cNvSpPr txBox="1"/>
          <p:nvPr/>
        </p:nvSpPr>
        <p:spPr>
          <a:xfrm>
            <a:off x="219808" y="467961"/>
            <a:ext cx="8924192" cy="523220"/>
          </a:xfrm>
          <a:prstGeom prst="rect">
            <a:avLst/>
          </a:prstGeom>
          <a:gradFill>
            <a:gsLst>
              <a:gs pos="63000">
                <a:schemeClr val="bg1">
                  <a:alpha val="0"/>
                </a:schemeClr>
              </a:gs>
              <a:gs pos="76000">
                <a:srgbClr val="CCECFF"/>
              </a:gs>
              <a:gs pos="95000">
                <a:srgbClr val="3399FF"/>
              </a:gs>
              <a:gs pos="100000">
                <a:srgbClr val="0070C0"/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ja-JP" sz="2800" dirty="0">
                <a:solidFill>
                  <a:srgbClr val="0070C0"/>
                </a:solidFill>
                <a:latin typeface="+mj-lt"/>
                <a:ea typeface="メイリオ" pitchFamily="50" charset="-128"/>
                <a:cs typeface="メイリオ" pitchFamily="50" charset="-128"/>
              </a:rPr>
              <a:t>3. Preserve:</a:t>
            </a:r>
            <a:r>
              <a:rPr lang="ja-JP" altLang="en-US" sz="2800" dirty="0">
                <a:solidFill>
                  <a:srgbClr val="0070C0"/>
                </a:solidFill>
                <a:latin typeface="+mj-lt"/>
                <a:ea typeface="メイリオ" pitchFamily="50" charset="-128"/>
                <a:cs typeface="メイリオ" pitchFamily="50" charset="-128"/>
              </a:rPr>
              <a:t> </a:t>
            </a:r>
            <a:r>
              <a:rPr lang="en-US" altLang="ja-JP" sz="2800" dirty="0">
                <a:solidFill>
                  <a:srgbClr val="0070C0"/>
                </a:solidFill>
                <a:latin typeface="+mj-lt"/>
                <a:ea typeface="メイリオ" pitchFamily="50" charset="-128"/>
                <a:cs typeface="メイリオ" pitchFamily="50" charset="-128"/>
              </a:rPr>
              <a:t>Preserve A-bombed Buildings and Trees </a:t>
            </a:r>
            <a:endParaRPr lang="ja-JP" altLang="en-US" sz="2800" dirty="0">
              <a:solidFill>
                <a:srgbClr val="0070C0"/>
              </a:solidFill>
              <a:latin typeface="+mj-lt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21" name="Rectangle 3"/>
          <p:cNvSpPr>
            <a:spLocks noChangeArrowheads="1"/>
          </p:cNvSpPr>
          <p:nvPr/>
        </p:nvSpPr>
        <p:spPr bwMode="auto">
          <a:xfrm>
            <a:off x="173513" y="1714801"/>
            <a:ext cx="8970487" cy="2002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 marL="469900" indent="-469900" algn="l">
              <a:lnSpc>
                <a:spcPts val="1700"/>
              </a:lnSpc>
              <a:spcBef>
                <a:spcPct val="20000"/>
              </a:spcBef>
              <a:buClr>
                <a:srgbClr val="CC0000"/>
              </a:buClr>
              <a:defRPr/>
            </a:pPr>
            <a:r>
              <a:rPr lang="en-US" altLang="ja-JP" sz="2000" b="1" dirty="0">
                <a:solidFill>
                  <a:srgbClr val="0033CC"/>
                </a:solidFill>
              </a:rPr>
              <a:t>■ A-bombed Buildings</a:t>
            </a:r>
          </a:p>
          <a:p>
            <a:pPr marL="1298575" indent="-1033463" algn="l">
              <a:lnSpc>
                <a:spcPts val="1700"/>
              </a:lnSpc>
              <a:spcBef>
                <a:spcPct val="20000"/>
              </a:spcBef>
              <a:buClr>
                <a:srgbClr val="CC0000"/>
              </a:buClr>
              <a:defRPr/>
            </a:pPr>
            <a:r>
              <a:rPr lang="en-US" altLang="ja-JP" sz="2000" dirty="0">
                <a:solidFill>
                  <a:srgbClr val="0033CC"/>
                </a:solidFill>
              </a:rPr>
              <a:t>Criteria: Must be existing A-bombed buildings within 5 km from the hypocenter</a:t>
            </a:r>
          </a:p>
          <a:p>
            <a:pPr marL="2478088" indent="-2212975" algn="l">
              <a:lnSpc>
                <a:spcPts val="1700"/>
              </a:lnSpc>
              <a:spcBef>
                <a:spcPct val="20000"/>
              </a:spcBef>
              <a:buClr>
                <a:srgbClr val="CC0000"/>
              </a:buClr>
              <a:defRPr/>
            </a:pPr>
            <a:r>
              <a:rPr lang="en-US" altLang="ja-JP" sz="2000" dirty="0">
                <a:solidFill>
                  <a:srgbClr val="0033CC"/>
                </a:solidFill>
              </a:rPr>
              <a:t>Registered buildings: 86 (22 owned publicly, 64 owned privately)</a:t>
            </a:r>
          </a:p>
          <a:p>
            <a:pPr marL="469900" indent="-469900" algn="l">
              <a:lnSpc>
                <a:spcPts val="1700"/>
              </a:lnSpc>
              <a:spcBef>
                <a:spcPts val="1800"/>
              </a:spcBef>
              <a:buClr>
                <a:srgbClr val="CC0000"/>
              </a:buClr>
              <a:defRPr/>
            </a:pPr>
            <a:r>
              <a:rPr lang="en-US" altLang="ja-JP" sz="2000" b="1" dirty="0">
                <a:solidFill>
                  <a:srgbClr val="0033CC"/>
                </a:solidFill>
              </a:rPr>
              <a:t>■ A-bombed Trees</a:t>
            </a:r>
          </a:p>
          <a:p>
            <a:pPr marL="1312863" indent="-1031875" algn="l">
              <a:lnSpc>
                <a:spcPts val="1700"/>
              </a:lnSpc>
              <a:spcBef>
                <a:spcPct val="20000"/>
              </a:spcBef>
              <a:buClr>
                <a:srgbClr val="CC0000"/>
              </a:buClr>
              <a:defRPr/>
            </a:pPr>
            <a:r>
              <a:rPr lang="en-US" altLang="ja-JP" sz="2000" dirty="0">
                <a:solidFill>
                  <a:srgbClr val="0033CC"/>
                </a:solidFill>
              </a:rPr>
              <a:t>Criteria: Must be existing A-bombed trees within 2 km from the hypocenter</a:t>
            </a:r>
          </a:p>
          <a:p>
            <a:pPr marL="1312863" indent="-1031875" algn="l">
              <a:lnSpc>
                <a:spcPts val="1700"/>
              </a:lnSpc>
              <a:spcBef>
                <a:spcPct val="20000"/>
              </a:spcBef>
              <a:buClr>
                <a:srgbClr val="CC0000"/>
              </a:buClr>
              <a:defRPr/>
            </a:pPr>
            <a:r>
              <a:rPr lang="en-US" altLang="ja-JP" sz="2000" dirty="0">
                <a:solidFill>
                  <a:srgbClr val="0033CC"/>
                </a:solidFill>
              </a:rPr>
              <a:t>Registered trees: Approximately 160</a:t>
            </a:r>
            <a:endParaRPr lang="ja-JP" altLang="en-US" sz="2000" dirty="0">
              <a:solidFill>
                <a:srgbClr val="0033CC"/>
              </a:solidFill>
            </a:endParaRPr>
          </a:p>
        </p:txBody>
      </p:sp>
      <p:sp>
        <p:nvSpPr>
          <p:cNvPr id="22" name="正方形/長方形 21"/>
          <p:cNvSpPr/>
          <p:nvPr/>
        </p:nvSpPr>
        <p:spPr>
          <a:xfrm>
            <a:off x="219809" y="992922"/>
            <a:ext cx="892419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Bef>
                <a:spcPct val="20000"/>
              </a:spcBef>
              <a:buClr>
                <a:srgbClr val="CC0000"/>
              </a:buClr>
              <a:defRPr/>
            </a:pPr>
            <a:r>
              <a:rPr lang="en-US" altLang="ja-JP" sz="2000" b="1" dirty="0">
                <a:solidFill>
                  <a:srgbClr val="0033CC"/>
                </a:solidFill>
              </a:rPr>
              <a:t>A-bombed buildings and trees are valuable witnesses in passing on A-bomb experiences.</a:t>
            </a:r>
          </a:p>
        </p:txBody>
      </p:sp>
      <p:sp>
        <p:nvSpPr>
          <p:cNvPr id="25" name="テキスト ボックス 9"/>
          <p:cNvSpPr txBox="1">
            <a:spLocks noChangeArrowheads="1"/>
          </p:cNvSpPr>
          <p:nvPr/>
        </p:nvSpPr>
        <p:spPr bwMode="auto">
          <a:xfrm>
            <a:off x="6084168" y="6544713"/>
            <a:ext cx="2307832" cy="261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ts val="1200"/>
              </a:lnSpc>
            </a:pPr>
            <a:r>
              <a:rPr lang="en-US" altLang="ja-JP" sz="1600" dirty="0"/>
              <a:t>Hiroshima’s Hypocenter</a:t>
            </a:r>
            <a:endParaRPr lang="ja-JP" altLang="en-US" sz="1600" dirty="0"/>
          </a:p>
        </p:txBody>
      </p:sp>
      <p:sp>
        <p:nvSpPr>
          <p:cNvPr id="26" name="テキスト ボックス 9"/>
          <p:cNvSpPr txBox="1">
            <a:spLocks noChangeArrowheads="1"/>
          </p:cNvSpPr>
          <p:nvPr/>
        </p:nvSpPr>
        <p:spPr bwMode="auto">
          <a:xfrm>
            <a:off x="437177" y="6220762"/>
            <a:ext cx="211523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ja-JP" sz="1600" dirty="0"/>
              <a:t>Atomic Bomb Dome</a:t>
            </a:r>
            <a:endParaRPr lang="ja-JP" altLang="en-US" sz="1600" dirty="0"/>
          </a:p>
        </p:txBody>
      </p:sp>
      <p:sp>
        <p:nvSpPr>
          <p:cNvPr id="27" name="テキスト ボックス 9"/>
          <p:cNvSpPr txBox="1">
            <a:spLocks noChangeArrowheads="1"/>
          </p:cNvSpPr>
          <p:nvPr/>
        </p:nvSpPr>
        <p:spPr bwMode="auto">
          <a:xfrm>
            <a:off x="3059833" y="6261219"/>
            <a:ext cx="2040342" cy="281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altLang="ja-JP" sz="1600" i="1" dirty="0" err="1"/>
              <a:t>Aogiri</a:t>
            </a:r>
            <a:r>
              <a:rPr lang="en-US" altLang="ja-JP" sz="1600" dirty="0"/>
              <a:t> Phoenix Tree </a:t>
            </a:r>
          </a:p>
        </p:txBody>
      </p:sp>
      <p:pic>
        <p:nvPicPr>
          <p:cNvPr id="14" name="図 3" descr="23平和公園アオギリ③.JPG">
            <a:extLst>
              <a:ext uri="{FF2B5EF4-FFF2-40B4-BE49-F238E27FC236}">
                <a16:creationId xmlns:a16="http://schemas.microsoft.com/office/drawing/2014/main" id="{31BC05AE-7BB2-4671-99C0-5BBC2FDDFE30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87824" y="3645024"/>
            <a:ext cx="2165538" cy="2559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図 9">
            <a:extLst>
              <a:ext uri="{FF2B5EF4-FFF2-40B4-BE49-F238E27FC236}">
                <a16:creationId xmlns:a16="http://schemas.microsoft.com/office/drawing/2014/main" id="{E999AFE7-F8A1-4C1B-A090-BA1DECD4FD5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31" r="24280"/>
          <a:stretch/>
        </p:blipFill>
        <p:spPr bwMode="auto">
          <a:xfrm>
            <a:off x="327338" y="3645025"/>
            <a:ext cx="2334918" cy="2559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図 15" descr="ダイアグラム, 概略図&#10;&#10;自動的に生成された説明">
            <a:extLst>
              <a:ext uri="{FF2B5EF4-FFF2-40B4-BE49-F238E27FC236}">
                <a16:creationId xmlns:a16="http://schemas.microsoft.com/office/drawing/2014/main" id="{AF616829-3AE3-4C85-9EBD-687CEAFEA9D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9064" y="3312776"/>
            <a:ext cx="2923489" cy="3193980"/>
          </a:xfrm>
          <a:prstGeom prst="rect">
            <a:avLst/>
          </a:prstGeom>
        </p:spPr>
      </p:pic>
      <p:sp>
        <p:nvSpPr>
          <p:cNvPr id="19" name="スライド番号プレースホルダ 11">
            <a:extLst>
              <a:ext uri="{FF2B5EF4-FFF2-40B4-BE49-F238E27FC236}">
                <a16:creationId xmlns:a16="http://schemas.microsoft.com/office/drawing/2014/main" id="{26264E5F-9FF4-4C50-88CA-E6C11B75255C}"/>
              </a:ext>
            </a:extLst>
          </p:cNvPr>
          <p:cNvSpPr txBox="1">
            <a:spLocks/>
          </p:cNvSpPr>
          <p:nvPr/>
        </p:nvSpPr>
        <p:spPr bwMode="auto">
          <a:xfrm>
            <a:off x="6884988" y="6461125"/>
            <a:ext cx="2054225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ja-JP" sz="1400" dirty="0">
                <a:solidFill>
                  <a:srgbClr val="000000"/>
                </a:solidFill>
                <a:latin typeface="Arial" panose="020B060402020202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9077634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ja-JP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50" charset="-128"/>
              <a:cs typeface="ＭＳ Ｐゴシック" pitchFamily="50" charset="-128"/>
            </a:endParaRPr>
          </a:p>
        </p:txBody>
      </p:sp>
      <p:graphicFrame>
        <p:nvGraphicFramePr>
          <p:cNvPr id="18" name="オブジェクト 17"/>
          <p:cNvGraphicFramePr>
            <a:graphicFrameLocks noChangeAspect="1"/>
          </p:cNvGraphicFramePr>
          <p:nvPr/>
        </p:nvGraphicFramePr>
        <p:xfrm>
          <a:off x="6645275" y="42863"/>
          <a:ext cx="2390775" cy="50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3402" name="ビットマップ イメージ" r:id="rId4" imgW="4486901" imgH="876190" progId="PBrush">
                  <p:embed/>
                </p:oleObj>
              </mc:Choice>
              <mc:Fallback>
                <p:oleObj name="ビットマップ イメージ" r:id="rId4" imgW="4486901" imgH="87619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45275" y="42863"/>
                        <a:ext cx="2390775" cy="5064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テキスト ボックス 8"/>
          <p:cNvSpPr txBox="1"/>
          <p:nvPr/>
        </p:nvSpPr>
        <p:spPr>
          <a:xfrm>
            <a:off x="219808" y="467961"/>
            <a:ext cx="8924192" cy="523220"/>
          </a:xfrm>
          <a:prstGeom prst="rect">
            <a:avLst/>
          </a:prstGeom>
          <a:gradFill>
            <a:gsLst>
              <a:gs pos="63000">
                <a:schemeClr val="bg1">
                  <a:alpha val="0"/>
                </a:schemeClr>
              </a:gs>
              <a:gs pos="76000">
                <a:srgbClr val="CCECFF"/>
              </a:gs>
              <a:gs pos="95000">
                <a:srgbClr val="3399FF"/>
              </a:gs>
              <a:gs pos="100000">
                <a:srgbClr val="0070C0"/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ja-JP" sz="2800" dirty="0">
                <a:solidFill>
                  <a:srgbClr val="4F81BD"/>
                </a:solidFill>
                <a:ea typeface="メイリオ" pitchFamily="50" charset="-128"/>
              </a:rPr>
              <a:t>4. Disseminate: Promote Peace Through Welcoming Visitors </a:t>
            </a:r>
            <a:endParaRPr lang="ja-JP" altLang="en-US" sz="2800" dirty="0">
              <a:solidFill>
                <a:srgbClr val="4F81BD"/>
              </a:solidFill>
              <a:ea typeface="メイリオ" pitchFamily="50" charset="-128"/>
            </a:endParaRPr>
          </a:p>
        </p:txBody>
      </p:sp>
      <p:sp>
        <p:nvSpPr>
          <p:cNvPr id="31" name="コンテンツ プレースホルダ 9"/>
          <p:cNvSpPr txBox="1">
            <a:spLocks/>
          </p:cNvSpPr>
          <p:nvPr/>
        </p:nvSpPr>
        <p:spPr bwMode="auto">
          <a:xfrm>
            <a:off x="633670" y="1151098"/>
            <a:ext cx="8143875" cy="1237686"/>
          </a:xfrm>
          <a:prstGeom prst="rect">
            <a:avLst/>
          </a:prstGeom>
          <a:solidFill>
            <a:srgbClr val="FFC000">
              <a:alpha val="29000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eaLnBrk="0" hangingPunct="0">
              <a:lnSpc>
                <a:spcPts val="2200"/>
              </a:lnSpc>
              <a:spcBef>
                <a:spcPct val="20000"/>
              </a:spcBef>
              <a:buFont typeface="Arial" charset="0"/>
              <a:buNone/>
              <a:defRPr/>
            </a:pPr>
            <a:r>
              <a:rPr lang="en-US" altLang="ja-JP" sz="2200" dirty="0">
                <a:solidFill>
                  <a:srgbClr val="0033CC"/>
                </a:solidFill>
                <a:ea typeface="+mj-ea"/>
              </a:rPr>
              <a:t>It is important to have many people, </a:t>
            </a:r>
            <a:r>
              <a:rPr lang="en-US" altLang="ja-JP" sz="2200" dirty="0">
                <a:solidFill>
                  <a:srgbClr val="0033CC"/>
                </a:solidFill>
              </a:rPr>
              <a:t>particularly policymakers from nuclear powers, c</a:t>
            </a:r>
            <a:r>
              <a:rPr lang="en-US" altLang="ja-JP" sz="2200" dirty="0">
                <a:solidFill>
                  <a:srgbClr val="0033CC"/>
                </a:solidFill>
                <a:ea typeface="+mj-ea"/>
              </a:rPr>
              <a:t>ome to Hiroshima to understand the reality of the atomic bombing, share in our </a:t>
            </a:r>
            <a:r>
              <a:rPr lang="en-US" altLang="ja-JP" sz="2200" i="1" dirty="0">
                <a:solidFill>
                  <a:srgbClr val="0033CC"/>
                </a:solidFill>
                <a:ea typeface="+mj-ea"/>
              </a:rPr>
              <a:t>hibakusha</a:t>
            </a:r>
            <a:r>
              <a:rPr lang="en-US" altLang="ja-JP" sz="2200" dirty="0">
                <a:solidFill>
                  <a:srgbClr val="0033CC"/>
                </a:solidFill>
                <a:ea typeface="+mj-ea"/>
              </a:rPr>
              <a:t> experiences and will for peace, and strive for nuclear abolition. </a:t>
            </a:r>
          </a:p>
        </p:txBody>
      </p:sp>
      <p:sp>
        <p:nvSpPr>
          <p:cNvPr id="32" name="テキスト ボックス 9"/>
          <p:cNvSpPr txBox="1">
            <a:spLocks noChangeArrowheads="1"/>
          </p:cNvSpPr>
          <p:nvPr/>
        </p:nvSpPr>
        <p:spPr bwMode="auto">
          <a:xfrm>
            <a:off x="179512" y="6381328"/>
            <a:ext cx="4147016" cy="425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ts val="1300"/>
              </a:lnSpc>
            </a:pPr>
            <a:r>
              <a:rPr lang="en-US" altLang="ja-JP" sz="1600" dirty="0"/>
              <a:t>G7 Foreign Ministers’ Meeting in Hiroshima (April 2016)</a:t>
            </a:r>
            <a:endParaRPr lang="ja-JP" altLang="en-US" sz="1600" dirty="0"/>
          </a:p>
        </p:txBody>
      </p:sp>
      <p:sp>
        <p:nvSpPr>
          <p:cNvPr id="33" name="テキスト ボックス 9"/>
          <p:cNvSpPr txBox="1">
            <a:spLocks noChangeArrowheads="1"/>
          </p:cNvSpPr>
          <p:nvPr/>
        </p:nvSpPr>
        <p:spPr bwMode="auto">
          <a:xfrm>
            <a:off x="3707904" y="6381328"/>
            <a:ext cx="3600400" cy="415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ts val="1200"/>
              </a:lnSpc>
            </a:pPr>
            <a:r>
              <a:rPr lang="en-US" altLang="ja-JP" sz="1600" dirty="0"/>
              <a:t>US President</a:t>
            </a:r>
            <a:r>
              <a:rPr lang="en-US" altLang="ja-JP" sz="1600" dirty="0">
                <a:solidFill>
                  <a:srgbClr val="FF0000"/>
                </a:solidFill>
              </a:rPr>
              <a:t> </a:t>
            </a:r>
            <a:r>
              <a:rPr lang="en-US" altLang="ja-JP" sz="1600" dirty="0"/>
              <a:t>Barack</a:t>
            </a:r>
            <a:r>
              <a:rPr lang="en-US" altLang="ja-JP" sz="1600" dirty="0">
                <a:solidFill>
                  <a:srgbClr val="FF0000"/>
                </a:solidFill>
              </a:rPr>
              <a:t> </a:t>
            </a:r>
            <a:r>
              <a:rPr lang="en-US" altLang="ja-JP" sz="1600" dirty="0"/>
              <a:t>Obama</a:t>
            </a:r>
          </a:p>
          <a:p>
            <a:pPr algn="ctr">
              <a:lnSpc>
                <a:spcPts val="1200"/>
              </a:lnSpc>
            </a:pPr>
            <a:r>
              <a:rPr lang="en-US" altLang="ja-JP" sz="1600" dirty="0"/>
              <a:t>(May 2016)</a:t>
            </a:r>
            <a:endParaRPr lang="ja-JP" altLang="en-US" sz="1600" dirty="0"/>
          </a:p>
        </p:txBody>
      </p:sp>
      <p:sp>
        <p:nvSpPr>
          <p:cNvPr id="34" name="正方形/長方形 33"/>
          <p:cNvSpPr/>
          <p:nvPr/>
        </p:nvSpPr>
        <p:spPr>
          <a:xfrm>
            <a:off x="179512" y="2504066"/>
            <a:ext cx="8759701" cy="937383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54013" indent="-354013" algn="l">
              <a:lnSpc>
                <a:spcPts val="2000"/>
              </a:lnSpc>
              <a:defRPr/>
            </a:pPr>
            <a:r>
              <a:rPr lang="ja-JP" altLang="en-US" sz="2200" dirty="0"/>
              <a:t>■</a:t>
            </a:r>
            <a:r>
              <a:rPr lang="en-US" altLang="ja-JP" sz="2400" dirty="0"/>
              <a:t> Urge policymakers from nuclear weapons states to visit Hiroshima</a:t>
            </a:r>
          </a:p>
          <a:p>
            <a:pPr marL="354013" indent="-354013" algn="l">
              <a:lnSpc>
                <a:spcPts val="2000"/>
              </a:lnSpc>
              <a:defRPr/>
            </a:pPr>
            <a:r>
              <a:rPr lang="ja-JP" altLang="en-US" sz="2200" dirty="0"/>
              <a:t>■</a:t>
            </a:r>
            <a:r>
              <a:rPr lang="ja-JP" altLang="en-US" sz="2400" dirty="0"/>
              <a:t> </a:t>
            </a:r>
            <a:r>
              <a:rPr lang="en-US" altLang="ja-JP" sz="2400" dirty="0"/>
              <a:t>Invite international conferences to address issues regarding nuclear abolition</a:t>
            </a:r>
          </a:p>
        </p:txBody>
      </p:sp>
      <p:pic>
        <p:nvPicPr>
          <p:cNvPr id="35" name="図 3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571639"/>
            <a:ext cx="4178049" cy="2785366"/>
          </a:xfrm>
          <a:prstGeom prst="rect">
            <a:avLst/>
          </a:prstGeom>
        </p:spPr>
      </p:pic>
      <p:pic>
        <p:nvPicPr>
          <p:cNvPr id="36" name="図 35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36" b="13644"/>
          <a:stretch>
            <a:fillRect/>
          </a:stretch>
        </p:blipFill>
        <p:spPr bwMode="auto">
          <a:xfrm>
            <a:off x="4499992" y="3571639"/>
            <a:ext cx="2232248" cy="27853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3561758"/>
            <a:ext cx="2101236" cy="2795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フッター プレースホルダ 11"/>
          <p:cNvSpPr txBox="1">
            <a:spLocks/>
          </p:cNvSpPr>
          <p:nvPr/>
        </p:nvSpPr>
        <p:spPr bwMode="auto">
          <a:xfrm>
            <a:off x="6804248" y="6237312"/>
            <a:ext cx="2339752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600" dirty="0">
                <a:latin typeface="+mn-lt"/>
                <a:ea typeface="+mn-ea"/>
              </a:rPr>
              <a:t>Pope Francis</a:t>
            </a:r>
            <a:r>
              <a:rPr lang="ja-JP" altLang="en-US" sz="1600" dirty="0">
                <a:latin typeface="+mn-lt"/>
                <a:ea typeface="+mn-ea"/>
              </a:rPr>
              <a:t> </a:t>
            </a:r>
            <a:r>
              <a:rPr lang="en-US" altLang="ja-JP" sz="1600" dirty="0">
                <a:latin typeface="+mn-lt"/>
                <a:ea typeface="+mn-ea"/>
              </a:rPr>
              <a:t>(Nov. 2019)</a:t>
            </a:r>
          </a:p>
        </p:txBody>
      </p:sp>
      <p:sp>
        <p:nvSpPr>
          <p:cNvPr id="14" name="スライド番号プレースホルダ 11">
            <a:extLst>
              <a:ext uri="{FF2B5EF4-FFF2-40B4-BE49-F238E27FC236}">
                <a16:creationId xmlns:a16="http://schemas.microsoft.com/office/drawing/2014/main" id="{308891ED-F2DB-4246-A2F2-8FEA9EA7C344}"/>
              </a:ext>
            </a:extLst>
          </p:cNvPr>
          <p:cNvSpPr txBox="1">
            <a:spLocks/>
          </p:cNvSpPr>
          <p:nvPr/>
        </p:nvSpPr>
        <p:spPr bwMode="auto">
          <a:xfrm>
            <a:off x="6884988" y="6536616"/>
            <a:ext cx="2054225" cy="276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ja-JP" sz="1400" dirty="0">
                <a:solidFill>
                  <a:srgbClr val="000000"/>
                </a:solidFill>
                <a:latin typeface="Arial" panose="020B0604020202020204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4636023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ja-JP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50" charset="-128"/>
              <a:cs typeface="ＭＳ Ｐゴシック" pitchFamily="50" charset="-128"/>
            </a:endParaRPr>
          </a:p>
        </p:txBody>
      </p:sp>
      <p:graphicFrame>
        <p:nvGraphicFramePr>
          <p:cNvPr id="18" name="オブジェクト 17"/>
          <p:cNvGraphicFramePr>
            <a:graphicFrameLocks noChangeAspect="1"/>
          </p:cNvGraphicFramePr>
          <p:nvPr/>
        </p:nvGraphicFramePr>
        <p:xfrm>
          <a:off x="6645275" y="42863"/>
          <a:ext cx="2390775" cy="50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4430" name="ビットマップ イメージ" r:id="rId4" imgW="4486901" imgH="876190" progId="PBrush">
                  <p:embed/>
                </p:oleObj>
              </mc:Choice>
              <mc:Fallback>
                <p:oleObj name="ビットマップ イメージ" r:id="rId4" imgW="4486901" imgH="87619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45275" y="42863"/>
                        <a:ext cx="2390775" cy="5064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テキスト ボックス 8"/>
          <p:cNvSpPr txBox="1"/>
          <p:nvPr/>
        </p:nvSpPr>
        <p:spPr>
          <a:xfrm>
            <a:off x="219808" y="467961"/>
            <a:ext cx="8924192" cy="523220"/>
          </a:xfrm>
          <a:prstGeom prst="rect">
            <a:avLst/>
          </a:prstGeom>
          <a:gradFill>
            <a:gsLst>
              <a:gs pos="63000">
                <a:schemeClr val="bg1">
                  <a:alpha val="0"/>
                </a:schemeClr>
              </a:gs>
              <a:gs pos="76000">
                <a:srgbClr val="CCECFF"/>
              </a:gs>
              <a:gs pos="95000">
                <a:srgbClr val="3399FF"/>
              </a:gs>
              <a:gs pos="100000">
                <a:srgbClr val="0070C0"/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ja-JP" sz="2800" dirty="0">
                <a:solidFill>
                  <a:srgbClr val="0070C0"/>
                </a:solidFill>
                <a:latin typeface="+mj-lt"/>
                <a:ea typeface="メイリオ" pitchFamily="50" charset="-128"/>
                <a:cs typeface="メイリオ" pitchFamily="50" charset="-128"/>
              </a:rPr>
              <a:t>5. Disseminate: Mayors for Peace </a:t>
            </a:r>
            <a:endParaRPr lang="ja-JP" altLang="en-US" sz="2800" dirty="0">
              <a:solidFill>
                <a:srgbClr val="0070C0"/>
              </a:solidFill>
              <a:latin typeface="+mj-lt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12" name="Rectangle 8"/>
          <p:cNvSpPr txBox="1">
            <a:spLocks noChangeArrowheads="1"/>
          </p:cNvSpPr>
          <p:nvPr/>
        </p:nvSpPr>
        <p:spPr bwMode="auto">
          <a:xfrm>
            <a:off x="276795" y="1196752"/>
            <a:ext cx="8759701" cy="2228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69900" indent="-469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o"/>
              <a:defRPr kumimoji="1"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8050" indent="-436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n"/>
              <a:defRPr kumimoji="1" sz="2600">
                <a:solidFill>
                  <a:schemeClr val="tx1"/>
                </a:solidFill>
                <a:latin typeface="+mn-lt"/>
                <a:ea typeface="+mn-ea"/>
              </a:defRPr>
            </a:lvl2pPr>
            <a:lvl3pPr marL="1304925" indent="-3952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o"/>
              <a:defRPr kumimoji="1" sz="2300">
                <a:solidFill>
                  <a:schemeClr val="tx1"/>
                </a:solidFill>
                <a:latin typeface="+mn-lt"/>
                <a:ea typeface="+mn-ea"/>
              </a:defRPr>
            </a:lvl3pPr>
            <a:lvl4pPr marL="1693863" indent="-3873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93913" indent="-398463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51113" indent="-398463" algn="l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3008313" indent="-398463" algn="l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65513" indent="-398463" algn="l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922713" indent="-398463" algn="l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spcBef>
                <a:spcPts val="0"/>
              </a:spcBef>
              <a:buClr>
                <a:srgbClr val="00B050"/>
              </a:buClr>
              <a:buNone/>
              <a:defRPr/>
            </a:pPr>
            <a:r>
              <a:rPr lang="ja-JP" altLang="en-US" sz="2200" dirty="0">
                <a:solidFill>
                  <a:srgbClr val="0033CC"/>
                </a:solidFill>
              </a:rPr>
              <a:t>■ </a:t>
            </a:r>
            <a:r>
              <a:rPr lang="en-US" altLang="ja-JP" sz="2200" dirty="0">
                <a:solidFill>
                  <a:srgbClr val="0033CC"/>
                </a:solidFill>
              </a:rPr>
              <a:t>Established in 1982</a:t>
            </a:r>
          </a:p>
          <a:p>
            <a:pPr marL="0" indent="0">
              <a:spcBef>
                <a:spcPts val="0"/>
              </a:spcBef>
              <a:buClr>
                <a:srgbClr val="00B050"/>
              </a:buClr>
              <a:buNone/>
              <a:defRPr/>
            </a:pPr>
            <a:r>
              <a:rPr lang="en-US" altLang="ja-JP" sz="2200" dirty="0">
                <a:solidFill>
                  <a:srgbClr val="0033CC"/>
                </a:solidFill>
              </a:rPr>
              <a:t>      </a:t>
            </a:r>
            <a:r>
              <a:rPr lang="ja-JP" altLang="en-US" sz="2200" dirty="0">
                <a:solidFill>
                  <a:srgbClr val="0033CC"/>
                </a:solidFill>
              </a:rPr>
              <a:t> </a:t>
            </a:r>
            <a:r>
              <a:rPr lang="en-US" altLang="ja-JP" sz="2200" dirty="0">
                <a:solidFill>
                  <a:srgbClr val="0033CC"/>
                </a:solidFill>
              </a:rPr>
              <a:t>(registered as an NGO in the UN Economic and Social Council in 1991)</a:t>
            </a:r>
            <a:endParaRPr lang="ja-JP" altLang="en-US" sz="2200" dirty="0">
              <a:solidFill>
                <a:srgbClr val="0033CC"/>
              </a:solidFill>
            </a:endParaRPr>
          </a:p>
          <a:p>
            <a:pPr marL="0" indent="0" eaLnBrk="1" hangingPunct="1">
              <a:spcBef>
                <a:spcPts val="600"/>
              </a:spcBef>
              <a:buClr>
                <a:srgbClr val="00B050"/>
              </a:buClr>
              <a:buNone/>
              <a:defRPr/>
            </a:pPr>
            <a:r>
              <a:rPr lang="ja-JP" altLang="en-US" sz="2200" dirty="0">
                <a:solidFill>
                  <a:srgbClr val="0033CC"/>
                </a:solidFill>
              </a:rPr>
              <a:t>■ </a:t>
            </a:r>
            <a:r>
              <a:rPr lang="en-US" altLang="ja-JP" sz="2200" dirty="0">
                <a:solidFill>
                  <a:srgbClr val="0033CC"/>
                </a:solidFill>
              </a:rPr>
              <a:t>Membership: 8,037 from 165 countries and regions  (as of July 1, 2021) </a:t>
            </a:r>
          </a:p>
          <a:p>
            <a:pPr marL="0" indent="0" eaLnBrk="1" hangingPunct="1">
              <a:spcBef>
                <a:spcPts val="600"/>
              </a:spcBef>
              <a:buClr>
                <a:srgbClr val="00B050"/>
              </a:buClr>
              <a:buNone/>
              <a:defRPr/>
            </a:pPr>
            <a:r>
              <a:rPr lang="ja-JP" altLang="en-US" sz="2200" dirty="0">
                <a:solidFill>
                  <a:srgbClr val="0033CC"/>
                </a:solidFill>
              </a:rPr>
              <a:t>■ </a:t>
            </a:r>
            <a:r>
              <a:rPr lang="en-US" altLang="ja-JP" sz="2200" dirty="0">
                <a:solidFill>
                  <a:srgbClr val="0033CC"/>
                </a:solidFill>
              </a:rPr>
              <a:t>President City: Hiroshima</a:t>
            </a:r>
          </a:p>
          <a:p>
            <a:pPr marL="0" indent="0" eaLnBrk="1" hangingPunct="1">
              <a:spcBef>
                <a:spcPts val="0"/>
              </a:spcBef>
              <a:buClr>
                <a:srgbClr val="00B050"/>
              </a:buClr>
              <a:buNone/>
              <a:defRPr/>
            </a:pPr>
            <a:r>
              <a:rPr lang="en-US" altLang="ja-JP" sz="2200" dirty="0">
                <a:solidFill>
                  <a:srgbClr val="0033CC"/>
                </a:solidFill>
              </a:rPr>
              <a:t>      Vice President Cities: 14 </a:t>
            </a:r>
            <a:endParaRPr lang="ja-JP" altLang="en-US" sz="2200" dirty="0">
              <a:solidFill>
                <a:srgbClr val="0033CC"/>
              </a:solidFill>
            </a:endParaRPr>
          </a:p>
        </p:txBody>
      </p:sp>
      <p:pic>
        <p:nvPicPr>
          <p:cNvPr id="15" name="Picture 19" descr="Mayors_for_Peace logo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45432" y="2311501"/>
            <a:ext cx="1104289" cy="1113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図 13">
            <a:extLst>
              <a:ext uri="{FF2B5EF4-FFF2-40B4-BE49-F238E27FC236}">
                <a16:creationId xmlns:a16="http://schemas.microsoft.com/office/drawing/2014/main" id="{F9C2BA3B-180A-4D0E-993E-7C9EC933817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507" y="3582380"/>
            <a:ext cx="3965048" cy="293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図 14">
            <a:extLst>
              <a:ext uri="{FF2B5EF4-FFF2-40B4-BE49-F238E27FC236}">
                <a16:creationId xmlns:a16="http://schemas.microsoft.com/office/drawing/2014/main" id="{C9A6C349-7BBF-4514-9F7B-0C46D59307C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573016"/>
            <a:ext cx="3912601" cy="2933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スライド番号プレースホルダ 11">
            <a:extLst>
              <a:ext uri="{FF2B5EF4-FFF2-40B4-BE49-F238E27FC236}">
                <a16:creationId xmlns:a16="http://schemas.microsoft.com/office/drawing/2014/main" id="{A1631CAB-F775-41E0-89EB-58885AD40935}"/>
              </a:ext>
            </a:extLst>
          </p:cNvPr>
          <p:cNvSpPr txBox="1">
            <a:spLocks/>
          </p:cNvSpPr>
          <p:nvPr/>
        </p:nvSpPr>
        <p:spPr bwMode="auto">
          <a:xfrm>
            <a:off x="6884988" y="6536616"/>
            <a:ext cx="2054225" cy="276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ja-JP" sz="1400" dirty="0">
                <a:solidFill>
                  <a:srgbClr val="000000"/>
                </a:solidFill>
                <a:latin typeface="Arial" panose="020B0604020202020204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42425061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ja-JP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50" charset="-128"/>
              <a:cs typeface="ＭＳ Ｐゴシック" pitchFamily="50" charset="-128"/>
            </a:endParaRPr>
          </a:p>
        </p:txBody>
      </p:sp>
      <p:graphicFrame>
        <p:nvGraphicFramePr>
          <p:cNvPr id="18" name="オブジェクト 17"/>
          <p:cNvGraphicFramePr>
            <a:graphicFrameLocks noChangeAspect="1"/>
          </p:cNvGraphicFramePr>
          <p:nvPr/>
        </p:nvGraphicFramePr>
        <p:xfrm>
          <a:off x="6645275" y="42863"/>
          <a:ext cx="2390775" cy="50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7500" name="ビットマップ イメージ" r:id="rId4" imgW="4486901" imgH="876190" progId="PBrush">
                  <p:embed/>
                </p:oleObj>
              </mc:Choice>
              <mc:Fallback>
                <p:oleObj name="ビットマップ イメージ" r:id="rId4" imgW="4486901" imgH="87619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45275" y="42863"/>
                        <a:ext cx="2390775" cy="5064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テキスト ボックス 8"/>
          <p:cNvSpPr txBox="1"/>
          <p:nvPr/>
        </p:nvSpPr>
        <p:spPr>
          <a:xfrm>
            <a:off x="219808" y="467961"/>
            <a:ext cx="8924192" cy="523220"/>
          </a:xfrm>
          <a:prstGeom prst="rect">
            <a:avLst/>
          </a:prstGeom>
          <a:gradFill>
            <a:gsLst>
              <a:gs pos="63000">
                <a:schemeClr val="bg1">
                  <a:alpha val="0"/>
                </a:schemeClr>
              </a:gs>
              <a:gs pos="76000">
                <a:srgbClr val="CCECFF"/>
              </a:gs>
              <a:gs pos="95000">
                <a:srgbClr val="3399FF"/>
              </a:gs>
              <a:gs pos="100000">
                <a:srgbClr val="0070C0"/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ja-JP" sz="2800" dirty="0">
                <a:solidFill>
                  <a:srgbClr val="0070C0"/>
                </a:solidFill>
                <a:latin typeface="+mj-lt"/>
                <a:ea typeface="メイリオ" pitchFamily="50" charset="-128"/>
                <a:cs typeface="メイリオ" pitchFamily="50" charset="-128"/>
              </a:rPr>
              <a:t>6. Convey: The Peace Declaration</a:t>
            </a:r>
            <a:endParaRPr lang="ja-JP" altLang="en-US" sz="2800" dirty="0">
              <a:solidFill>
                <a:srgbClr val="0070C0"/>
              </a:solidFill>
              <a:latin typeface="+mj-lt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6" name="サブタイトル 6"/>
          <p:cNvSpPr txBox="1">
            <a:spLocks/>
          </p:cNvSpPr>
          <p:nvPr/>
        </p:nvSpPr>
        <p:spPr>
          <a:xfrm>
            <a:off x="251521" y="1294988"/>
            <a:ext cx="8720582" cy="90733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2600"/>
              </a:lnSpc>
              <a:spcBef>
                <a:spcPts val="0"/>
              </a:spcBef>
              <a:buClr>
                <a:srgbClr val="008000"/>
              </a:buClr>
              <a:buNone/>
            </a:pPr>
            <a:r>
              <a:rPr lang="ja-JP" altLang="en-US" sz="2400" dirty="0">
                <a:solidFill>
                  <a:srgbClr val="0033CC"/>
                </a:solidFill>
              </a:rPr>
              <a:t>■ </a:t>
            </a:r>
            <a:r>
              <a:rPr lang="en-US" altLang="ja-JP" sz="2400" dirty="0">
                <a:solidFill>
                  <a:srgbClr val="0033CC"/>
                </a:solidFill>
              </a:rPr>
              <a:t>Delivered by the mayor during the annual Peace Memorial </a:t>
            </a:r>
          </a:p>
          <a:p>
            <a:pPr marL="0" indent="0">
              <a:lnSpc>
                <a:spcPts val="2600"/>
              </a:lnSpc>
              <a:spcBef>
                <a:spcPts val="0"/>
              </a:spcBef>
              <a:buClr>
                <a:srgbClr val="008000"/>
              </a:buClr>
              <a:buNone/>
            </a:pPr>
            <a:r>
              <a:rPr lang="en-US" altLang="ja-JP" sz="2400" dirty="0">
                <a:solidFill>
                  <a:srgbClr val="0033CC"/>
                </a:solidFill>
              </a:rPr>
              <a:t>      Ceremony on August 6.</a:t>
            </a:r>
            <a:endParaRPr lang="ja-JP" altLang="en-US" sz="2400" dirty="0">
              <a:solidFill>
                <a:srgbClr val="0033CC"/>
              </a:solidFill>
            </a:endParaRPr>
          </a:p>
        </p:txBody>
      </p:sp>
      <p:pic>
        <p:nvPicPr>
          <p:cNvPr id="20" name="Picture 9" descr="C:\Users\5402425\Desktop\_v1a1509-2.jpg">
            <a:extLst>
              <a:ext uri="{FF2B5EF4-FFF2-40B4-BE49-F238E27FC236}">
                <a16:creationId xmlns:a16="http://schemas.microsoft.com/office/drawing/2014/main" id="{D7167527-0958-4B09-AE47-6E8653152F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96" t="17665" r="23901" b="24931"/>
          <a:stretch>
            <a:fillRect/>
          </a:stretch>
        </p:blipFill>
        <p:spPr bwMode="auto">
          <a:xfrm>
            <a:off x="4716016" y="2296109"/>
            <a:ext cx="4256087" cy="3925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図 1">
            <a:extLst>
              <a:ext uri="{FF2B5EF4-FFF2-40B4-BE49-F238E27FC236}">
                <a16:creationId xmlns:a16="http://schemas.microsoft.com/office/drawing/2014/main" id="{AC9C0CAB-8495-425B-8067-E9975981DC6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86" t="19791" b="40105"/>
          <a:stretch>
            <a:fillRect/>
          </a:stretch>
        </p:blipFill>
        <p:spPr bwMode="auto">
          <a:xfrm>
            <a:off x="179512" y="2296109"/>
            <a:ext cx="4256087" cy="3925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461AA911-2DC9-4165-B1EA-5D311ACAC199}"/>
              </a:ext>
            </a:extLst>
          </p:cNvPr>
          <p:cNvSpPr txBox="1"/>
          <p:nvPr/>
        </p:nvSpPr>
        <p:spPr>
          <a:xfrm>
            <a:off x="11845" y="6234903"/>
            <a:ext cx="4560155" cy="316202"/>
          </a:xfrm>
          <a:prstGeom prst="rect">
            <a:avLst/>
          </a:prstGeom>
          <a:noFill/>
        </p:spPr>
        <p:txBody>
          <a:bodyPr wrap="square" lIns="69305" tIns="34652" rIns="69305" bIns="34652" anchor="ctr" anchorCtr="1">
            <a:spAutoFit/>
          </a:bodyPr>
          <a:lstStyle/>
          <a:p>
            <a:pPr algn="ctr">
              <a:defRPr/>
            </a:pPr>
            <a:r>
              <a:rPr lang="en-US" altLang="ja-JP" sz="1600" dirty="0"/>
              <a:t>Mayor </a:t>
            </a:r>
            <a:r>
              <a:rPr lang="en-US" altLang="ja-JP" sz="1600" dirty="0" err="1"/>
              <a:t>Hamai</a:t>
            </a:r>
            <a:r>
              <a:rPr lang="en-US" altLang="ja-JP" sz="1600" dirty="0"/>
              <a:t> delivering the Peace</a:t>
            </a:r>
            <a:r>
              <a:rPr lang="ja-JP" altLang="en-US" sz="1600" dirty="0"/>
              <a:t> </a:t>
            </a:r>
            <a:r>
              <a:rPr lang="en-US" altLang="ja-JP" sz="1600" dirty="0"/>
              <a:t>Declaration</a:t>
            </a:r>
            <a:r>
              <a:rPr lang="ja-JP" altLang="en-US" sz="1600" dirty="0"/>
              <a:t> </a:t>
            </a:r>
            <a:r>
              <a:rPr lang="en-US" altLang="ja-JP" sz="1600" dirty="0"/>
              <a:t>(1952)</a:t>
            </a: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9755F42A-A799-4C4A-993B-B44D0D5AA45E}"/>
              </a:ext>
            </a:extLst>
          </p:cNvPr>
          <p:cNvSpPr txBox="1"/>
          <p:nvPr/>
        </p:nvSpPr>
        <p:spPr>
          <a:xfrm>
            <a:off x="4400156" y="6221537"/>
            <a:ext cx="4865278" cy="316202"/>
          </a:xfrm>
          <a:prstGeom prst="rect">
            <a:avLst/>
          </a:prstGeom>
          <a:noFill/>
        </p:spPr>
        <p:txBody>
          <a:bodyPr wrap="square" lIns="69305" tIns="34652" rIns="69305" bIns="34652" anchor="ctr" anchorCtr="1">
            <a:spAutoFit/>
          </a:bodyPr>
          <a:lstStyle/>
          <a:p>
            <a:pPr algn="ctr">
              <a:defRPr/>
            </a:pPr>
            <a:r>
              <a:rPr lang="en-US" altLang="ja-JP" sz="1600" dirty="0"/>
              <a:t>Mayor Matsui delivering the Peace</a:t>
            </a:r>
            <a:r>
              <a:rPr lang="ja-JP" altLang="en-US" sz="1600" dirty="0"/>
              <a:t> </a:t>
            </a:r>
            <a:r>
              <a:rPr lang="en-US" altLang="ja-JP" sz="1600" dirty="0"/>
              <a:t>Declaration</a:t>
            </a:r>
            <a:r>
              <a:rPr lang="ja-JP" altLang="en-US" sz="1600" dirty="0"/>
              <a:t> </a:t>
            </a:r>
            <a:r>
              <a:rPr lang="en-US" altLang="ja-JP" sz="1600" dirty="0"/>
              <a:t>(2020)</a:t>
            </a:r>
          </a:p>
        </p:txBody>
      </p:sp>
      <p:sp>
        <p:nvSpPr>
          <p:cNvPr id="25" name="スライド番号プレースホルダ 11">
            <a:extLst>
              <a:ext uri="{FF2B5EF4-FFF2-40B4-BE49-F238E27FC236}">
                <a16:creationId xmlns:a16="http://schemas.microsoft.com/office/drawing/2014/main" id="{498EE2D2-6A3B-4509-A03C-931A8CB9E0DD}"/>
              </a:ext>
            </a:extLst>
          </p:cNvPr>
          <p:cNvSpPr txBox="1">
            <a:spLocks/>
          </p:cNvSpPr>
          <p:nvPr/>
        </p:nvSpPr>
        <p:spPr bwMode="auto">
          <a:xfrm>
            <a:off x="6884988" y="6525344"/>
            <a:ext cx="2054225" cy="300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ja-JP" sz="1400" dirty="0">
                <a:solidFill>
                  <a:srgbClr val="000000"/>
                </a:solidFill>
                <a:latin typeface="Arial" panose="020B0604020202020204" pitchFamily="34" charset="0"/>
              </a:rPr>
              <a:t>6</a:t>
            </a:r>
          </a:p>
        </p:txBody>
      </p:sp>
      <p:pic>
        <p:nvPicPr>
          <p:cNvPr id="26" name="図 25">
            <a:extLst>
              <a:ext uri="{FF2B5EF4-FFF2-40B4-BE49-F238E27FC236}">
                <a16:creationId xmlns:a16="http://schemas.microsoft.com/office/drawing/2014/main" id="{0FCF66DC-F516-43BD-838A-412F6100F4F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65344" y="2295151"/>
            <a:ext cx="1171152" cy="1171152"/>
          </a:xfrm>
          <a:prstGeom prst="rect">
            <a:avLst/>
          </a:prstGeom>
        </p:spPr>
      </p:pic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9B619EC2-9430-4CA1-98E0-1DF21D5DA416}"/>
              </a:ext>
            </a:extLst>
          </p:cNvPr>
          <p:cNvSpPr txBox="1"/>
          <p:nvPr/>
        </p:nvSpPr>
        <p:spPr>
          <a:xfrm>
            <a:off x="7685562" y="1800177"/>
            <a:ext cx="1400349" cy="562423"/>
          </a:xfrm>
          <a:prstGeom prst="rect">
            <a:avLst/>
          </a:prstGeom>
          <a:noFill/>
        </p:spPr>
        <p:txBody>
          <a:bodyPr wrap="square" lIns="69305" tIns="34652" rIns="69305" bIns="34652" anchor="ctr" anchorCtr="1">
            <a:spAutoFit/>
          </a:bodyPr>
          <a:lstStyle/>
          <a:p>
            <a:pPr algn="ctr">
              <a:defRPr/>
            </a:pPr>
            <a:r>
              <a:rPr lang="en-US" altLang="ja-JP" sz="1600" dirty="0">
                <a:solidFill>
                  <a:srgbClr val="FF0000"/>
                </a:solidFill>
                <a:latin typeface="+mj-lt"/>
                <a:ea typeface="HGP創英角ｺﾞｼｯｸUB" panose="020B0900000000000000" pitchFamily="50" charset="-128"/>
              </a:rPr>
              <a:t>YouTube video in English</a:t>
            </a:r>
          </a:p>
        </p:txBody>
      </p:sp>
    </p:spTree>
    <p:extLst>
      <p:ext uri="{BB962C8B-B14F-4D97-AF65-F5344CB8AC3E}">
        <p14:creationId xmlns:p14="http://schemas.microsoft.com/office/powerpoint/2010/main" val="16771110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Box 15"/>
          <p:cNvSpPr txBox="1">
            <a:spLocks noChangeArrowheads="1"/>
          </p:cNvSpPr>
          <p:nvPr/>
        </p:nvSpPr>
        <p:spPr bwMode="auto">
          <a:xfrm>
            <a:off x="0" y="5029340"/>
            <a:ext cx="8924192" cy="600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ja-JP" altLang="ja-JP" sz="2800" b="1" dirty="0">
              <a:solidFill>
                <a:srgbClr val="FA7512"/>
              </a:solidFill>
              <a:latin typeface="HGPｺﾞｼｯｸM" pitchFamily="50" charset="-128"/>
              <a:ea typeface="HGPｺﾞｼｯｸM" pitchFamily="50" charset="-128"/>
            </a:endParaRPr>
          </a:p>
        </p:txBody>
      </p:sp>
      <p:sp>
        <p:nvSpPr>
          <p:cNvPr id="25" name="Text Box 15"/>
          <p:cNvSpPr txBox="1">
            <a:spLocks noChangeArrowheads="1"/>
          </p:cNvSpPr>
          <p:nvPr/>
        </p:nvSpPr>
        <p:spPr bwMode="auto">
          <a:xfrm>
            <a:off x="630762" y="5878565"/>
            <a:ext cx="7882476" cy="1043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sz="2600" b="1" dirty="0">
                <a:solidFill>
                  <a:srgbClr val="FA7512"/>
                </a:solidFill>
                <a:ea typeface="HGPｺﾞｼｯｸM" pitchFamily="50" charset="-128"/>
                <a:cs typeface="Times New Roman" pitchFamily="18" charset="0"/>
              </a:rPr>
              <a:t>Let all the souls here rest in peace;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ja-JP" altLang="en-US" sz="2600" b="1" dirty="0">
                <a:solidFill>
                  <a:srgbClr val="FA7512"/>
                </a:solidFill>
                <a:ea typeface="HGPｺﾞｼｯｸM" pitchFamily="50" charset="-128"/>
                <a:cs typeface="Times New Roman" pitchFamily="18" charset="0"/>
              </a:rPr>
              <a:t> </a:t>
            </a:r>
            <a:r>
              <a:rPr lang="en-US" altLang="ja-JP" sz="2600" b="1" dirty="0">
                <a:solidFill>
                  <a:srgbClr val="FA7512"/>
                </a:solidFill>
                <a:ea typeface="HGPｺﾞｼｯｸM" pitchFamily="50" charset="-128"/>
                <a:cs typeface="Times New Roman" pitchFamily="18" charset="0"/>
              </a:rPr>
              <a:t>For we shall not repeat the evil.</a:t>
            </a:r>
            <a:endParaRPr lang="ja-JP" altLang="ja-JP" sz="2600" b="1" dirty="0">
              <a:solidFill>
                <a:srgbClr val="FA7512"/>
              </a:solidFill>
              <a:ea typeface="HGPｺﾞｼｯｸM" pitchFamily="50" charset="-128"/>
              <a:cs typeface="Times New Roman" pitchFamily="18" charset="0"/>
            </a:endParaRPr>
          </a:p>
        </p:txBody>
      </p:sp>
      <p:graphicFrame>
        <p:nvGraphicFramePr>
          <p:cNvPr id="2" name="オブジェクト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7927451"/>
              </p:ext>
            </p:extLst>
          </p:nvPr>
        </p:nvGraphicFramePr>
        <p:xfrm>
          <a:off x="6645275" y="42863"/>
          <a:ext cx="2390775" cy="50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9208" name="ビットマップ イメージ" r:id="rId4" imgW="4486901" imgH="876190" progId="PBrush">
                  <p:embed/>
                </p:oleObj>
              </mc:Choice>
              <mc:Fallback>
                <p:oleObj name="ビットマップ イメージ" r:id="rId4" imgW="4486901" imgH="876190" progId="PBrush">
                  <p:embed/>
                  <p:pic>
                    <p:nvPicPr>
                      <p:cNvPr id="0" name="Picture 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45275" y="42863"/>
                        <a:ext cx="2390775" cy="5064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テキスト ボックス 8"/>
          <p:cNvSpPr txBox="1"/>
          <p:nvPr/>
        </p:nvSpPr>
        <p:spPr>
          <a:xfrm>
            <a:off x="197768" y="549275"/>
            <a:ext cx="8924192" cy="523220"/>
          </a:xfrm>
          <a:prstGeom prst="rect">
            <a:avLst/>
          </a:prstGeom>
          <a:gradFill>
            <a:gsLst>
              <a:gs pos="63000">
                <a:schemeClr val="bg1">
                  <a:alpha val="0"/>
                </a:schemeClr>
              </a:gs>
              <a:gs pos="76000">
                <a:srgbClr val="CCECFF"/>
              </a:gs>
              <a:gs pos="95000">
                <a:srgbClr val="3399FF"/>
              </a:gs>
              <a:gs pos="100000">
                <a:srgbClr val="0070C0"/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ja-JP" sz="2800" dirty="0">
                <a:solidFill>
                  <a:schemeClr val="accent1"/>
                </a:solidFill>
                <a:latin typeface="+mj-lt"/>
                <a:ea typeface="メイリオ" pitchFamily="50" charset="-128"/>
                <a:cs typeface="メイリオ" pitchFamily="50" charset="-128"/>
              </a:rPr>
              <a:t>7. The Spirit of Hiroshima</a:t>
            </a:r>
            <a:endParaRPr lang="ja-JP" altLang="en-US" sz="2800" dirty="0">
              <a:solidFill>
                <a:schemeClr val="accent1"/>
              </a:solidFill>
              <a:latin typeface="+mj-lt"/>
              <a:ea typeface="メイリオ" pitchFamily="50" charset="-128"/>
              <a:cs typeface="メイリオ" pitchFamily="50" charset="-128"/>
            </a:endParaRPr>
          </a:p>
        </p:txBody>
      </p:sp>
      <p:pic>
        <p:nvPicPr>
          <p:cNvPr id="10" name="Picture 2" descr="慰霊碑碑文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6496" y="1917992"/>
            <a:ext cx="4991009" cy="3743256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テキスト ボックス 4"/>
          <p:cNvSpPr txBox="1">
            <a:spLocks noChangeArrowheads="1"/>
          </p:cNvSpPr>
          <p:nvPr/>
        </p:nvSpPr>
        <p:spPr bwMode="auto">
          <a:xfrm>
            <a:off x="107504" y="1208365"/>
            <a:ext cx="910472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ctr"/>
            <a:r>
              <a:rPr lang="en-US" altLang="ja-JP" sz="2600" dirty="0">
                <a:ea typeface="HGPｺﾞｼｯｸM" pitchFamily="50" charset="-128"/>
                <a:cs typeface="Times New Roman" pitchFamily="18" charset="0"/>
              </a:rPr>
              <a:t>The Will of the </a:t>
            </a:r>
            <a:r>
              <a:rPr lang="en-US" altLang="ja-JP" sz="2600" i="1" dirty="0">
                <a:ea typeface="HGPｺﾞｼｯｸM" pitchFamily="50" charset="-128"/>
                <a:cs typeface="Times New Roman" pitchFamily="18" charset="0"/>
              </a:rPr>
              <a:t>Hibakusha</a:t>
            </a:r>
            <a:r>
              <a:rPr lang="en-US" altLang="ja-JP" sz="2600" dirty="0">
                <a:ea typeface="HGPｺﾞｼｯｸM" pitchFamily="50" charset="-128"/>
                <a:cs typeface="Times New Roman" pitchFamily="18" charset="0"/>
              </a:rPr>
              <a:t>:</a:t>
            </a:r>
            <a:r>
              <a:rPr lang="ja-JP" altLang="en-US" sz="2600" dirty="0">
                <a:ea typeface="HGPｺﾞｼｯｸM" pitchFamily="50" charset="-128"/>
                <a:cs typeface="Times New Roman" pitchFamily="18" charset="0"/>
              </a:rPr>
              <a:t> </a:t>
            </a:r>
            <a:r>
              <a:rPr lang="en-US" altLang="ja-JP" sz="2600" dirty="0">
                <a:ea typeface="HGPｺﾞｼｯｸM" pitchFamily="50" charset="-128"/>
                <a:cs typeface="Times New Roman" pitchFamily="18" charset="0"/>
              </a:rPr>
              <a:t>No one else should suffer as we have.</a:t>
            </a:r>
            <a:endParaRPr kumimoji="0" lang="ja-JP" altLang="ja-JP" sz="2600" dirty="0">
              <a:ea typeface="HGPｺﾞｼｯｸM" pitchFamily="50" charset="-128"/>
              <a:cs typeface="Times New Roman" pitchFamily="18" charset="0"/>
            </a:endParaRPr>
          </a:p>
        </p:txBody>
      </p:sp>
      <p:sp>
        <p:nvSpPr>
          <p:cNvPr id="8" name="スライド番号プレースホルダ 11">
            <a:extLst>
              <a:ext uri="{FF2B5EF4-FFF2-40B4-BE49-F238E27FC236}">
                <a16:creationId xmlns:a16="http://schemas.microsoft.com/office/drawing/2014/main" id="{AC7716E3-DE4D-493C-BD8E-5A5520509CED}"/>
              </a:ext>
            </a:extLst>
          </p:cNvPr>
          <p:cNvSpPr txBox="1">
            <a:spLocks/>
          </p:cNvSpPr>
          <p:nvPr/>
        </p:nvSpPr>
        <p:spPr bwMode="auto">
          <a:xfrm>
            <a:off x="6884988" y="6525344"/>
            <a:ext cx="2054225" cy="300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ja-JP" sz="1400" dirty="0">
                <a:solidFill>
                  <a:srgbClr val="000000"/>
                </a:solidFill>
                <a:latin typeface="Arial" panose="020B0604020202020204" pitchFamily="34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2922529230"/>
      </p:ext>
    </p:extLst>
  </p:cSld>
  <p:clrMapOvr>
    <a:masterClrMapping/>
  </p:clrMapOvr>
  <p:transition spd="slow"/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88900">
          <a:solidFill>
            <a:schemeClr val="tx2"/>
          </a:solidFill>
          <a:miter lim="800000"/>
          <a:headEnd/>
          <a:tailEnd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a:spPr>
      <a:bodyPr wrap="none" lIns="360000" anchor="ctr"/>
      <a:lstStyle>
        <a:defPPr>
          <a:defRPr sz="2800" b="1" dirty="0">
            <a:solidFill>
              <a:schemeClr val="hlink"/>
            </a:solidFill>
            <a:latin typeface="Arial" pitchFamily="34" charset="0"/>
            <a:ea typeface="Arial Unicode MS" pitchFamily="50" charset="-128"/>
            <a:cs typeface="Arial" pitchFamily="34" charset="0"/>
          </a:defRPr>
        </a:defPPr>
      </a:lstStyle>
    </a:spDef>
    <a:txDef>
      <a:spPr bwMode="auto">
        <a:solidFill>
          <a:schemeClr val="bg1"/>
        </a:solidFill>
        <a:ln w="76200">
          <a:noFill/>
          <a:miter lim="800000"/>
          <a:headEnd/>
          <a:tailEnd/>
        </a:ln>
      </a:spPr>
      <a:bodyPr wrap="square" rtlCol="0">
        <a:spAutoFit/>
      </a:bodyPr>
      <a:lstStyle>
        <a:defPPr>
          <a:lnSpc>
            <a:spcPts val="3000"/>
          </a:lnSpc>
          <a:defRPr kumimoji="1" dirty="0" smtClean="0">
            <a:solidFill>
              <a:schemeClr val="bg1"/>
            </a:solidFill>
            <a:latin typeface="ＭＳ Ｐゴシック" pitchFamily="50" charset="-128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17541</TotalTime>
  <Words>536</Words>
  <Application>Microsoft Office PowerPoint</Application>
  <PresentationFormat>画面に合わせる (4:3)</PresentationFormat>
  <Paragraphs>87</Paragraphs>
  <Slides>8</Slides>
  <Notes>8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13</vt:i4>
      </vt:variant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8</vt:i4>
      </vt:variant>
    </vt:vector>
  </HeadingPairs>
  <TitlesOfParts>
    <vt:vector size="23" baseType="lpstr">
      <vt:lpstr>Arial Unicode MS</vt:lpstr>
      <vt:lpstr>HGPｺﾞｼｯｸM</vt:lpstr>
      <vt:lpstr>HGP創英角ｺﾞｼｯｸUB</vt:lpstr>
      <vt:lpstr>HGP創英角ﾎﾟｯﾌﾟ体</vt:lpstr>
      <vt:lpstr>ＭＳ Ｐゴシック</vt:lpstr>
      <vt:lpstr>ＭＳ Ｐ明朝</vt:lpstr>
      <vt:lpstr>ＭＳ ゴシック</vt:lpstr>
      <vt:lpstr>メイリオ</vt:lpstr>
      <vt:lpstr>Arial</vt:lpstr>
      <vt:lpstr>Calibri</vt:lpstr>
      <vt:lpstr>Times New Roman</vt:lpstr>
      <vt:lpstr>Trebuchet MS</vt:lpstr>
      <vt:lpstr>Wingdings</vt:lpstr>
      <vt:lpstr>Office テーマ</vt:lpstr>
      <vt:lpstr>ビットマップ イメージ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西岡　誠治</dc:creator>
  <cp:lastModifiedBy>開 大治</cp:lastModifiedBy>
  <cp:revision>1207</cp:revision>
  <cp:lastPrinted>2021-06-18T05:01:58Z</cp:lastPrinted>
  <dcterms:created xsi:type="dcterms:W3CDTF">2012-10-28T00:51:55Z</dcterms:created>
  <dcterms:modified xsi:type="dcterms:W3CDTF">2021-07-06T03:00:01Z</dcterms:modified>
</cp:coreProperties>
</file>