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0" r:id="rId3"/>
    <p:sldId id="399" r:id="rId4"/>
    <p:sldId id="400" r:id="rId5"/>
    <p:sldId id="396" r:id="rId6"/>
    <p:sldId id="292" r:id="rId7"/>
    <p:sldId id="293" r:id="rId8"/>
    <p:sldId id="294" r:id="rId9"/>
    <p:sldId id="378" r:id="rId10"/>
    <p:sldId id="331" r:id="rId11"/>
    <p:sldId id="340" r:id="rId12"/>
    <p:sldId id="401" r:id="rId13"/>
    <p:sldId id="339" r:id="rId14"/>
    <p:sldId id="342" r:id="rId15"/>
    <p:sldId id="349" r:id="rId16"/>
    <p:sldId id="350" r:id="rId17"/>
    <p:sldId id="402" r:id="rId18"/>
    <p:sldId id="348" r:id="rId19"/>
    <p:sldId id="338" r:id="rId20"/>
    <p:sldId id="395" r:id="rId21"/>
    <p:sldId id="403" r:id="rId22"/>
    <p:sldId id="383" r:id="rId23"/>
    <p:sldId id="404" r:id="rId24"/>
    <p:sldId id="359" r:id="rId25"/>
    <p:sldId id="405" r:id="rId26"/>
    <p:sldId id="406" r:id="rId27"/>
    <p:sldId id="385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386" r:id="rId36"/>
    <p:sldId id="411" r:id="rId37"/>
    <p:sldId id="410" r:id="rId38"/>
    <p:sldId id="387" r:id="rId39"/>
    <p:sldId id="388" r:id="rId40"/>
    <p:sldId id="393" r:id="rId41"/>
    <p:sldId id="407" r:id="rId42"/>
    <p:sldId id="408" r:id="rId43"/>
    <p:sldId id="409" r:id="rId44"/>
    <p:sldId id="413" r:id="rId45"/>
    <p:sldId id="414" r:id="rId46"/>
    <p:sldId id="362" r:id="rId47"/>
    <p:sldId id="363" r:id="rId48"/>
    <p:sldId id="364" r:id="rId49"/>
    <p:sldId id="422" r:id="rId50"/>
    <p:sldId id="423" r:id="rId51"/>
    <p:sldId id="424" r:id="rId5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3D4E2E0-A3D3-BF4E-A640-EC5BC18A91E0}">
          <p14:sldIdLst>
            <p14:sldId id="256"/>
            <p14:sldId id="280"/>
            <p14:sldId id="399"/>
            <p14:sldId id="400"/>
            <p14:sldId id="396"/>
            <p14:sldId id="292"/>
            <p14:sldId id="293"/>
            <p14:sldId id="294"/>
            <p14:sldId id="378"/>
            <p14:sldId id="331"/>
            <p14:sldId id="340"/>
            <p14:sldId id="401"/>
            <p14:sldId id="339"/>
            <p14:sldId id="342"/>
            <p14:sldId id="349"/>
            <p14:sldId id="350"/>
            <p14:sldId id="402"/>
            <p14:sldId id="348"/>
            <p14:sldId id="338"/>
            <p14:sldId id="395"/>
            <p14:sldId id="403"/>
            <p14:sldId id="383"/>
            <p14:sldId id="404"/>
            <p14:sldId id="359"/>
            <p14:sldId id="405"/>
            <p14:sldId id="406"/>
            <p14:sldId id="385"/>
            <p14:sldId id="415"/>
            <p14:sldId id="416"/>
            <p14:sldId id="417"/>
            <p14:sldId id="418"/>
            <p14:sldId id="419"/>
            <p14:sldId id="420"/>
            <p14:sldId id="421"/>
            <p14:sldId id="386"/>
            <p14:sldId id="411"/>
            <p14:sldId id="410"/>
            <p14:sldId id="387"/>
            <p14:sldId id="388"/>
            <p14:sldId id="393"/>
            <p14:sldId id="407"/>
            <p14:sldId id="408"/>
            <p14:sldId id="409"/>
            <p14:sldId id="413"/>
            <p14:sldId id="414"/>
            <p14:sldId id="362"/>
            <p14:sldId id="363"/>
            <p14:sldId id="364"/>
            <p14:sldId id="422"/>
            <p14:sldId id="423"/>
            <p14:sldId id="424"/>
          </p14:sldIdLst>
        </p14:section>
        <p14:section name="タイトルなしのセクション" id="{9F9BE354-0F88-6547-A696-A5A379C2C4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89081" autoAdjust="0"/>
  </p:normalViewPr>
  <p:slideViewPr>
    <p:cSldViewPr snapToGrid="0" snapToObjects="1">
      <p:cViewPr varScale="1">
        <p:scale>
          <a:sx n="65" d="100"/>
          <a:sy n="65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0915%20%20%20&#35696;&#24109;&#29366;&#2784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1205%20CP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kenakaharukata\Dropbox\2018&#12288;&#30740;&#31350;\2018%20%20&#20869;&#38307;&#23448;&#25151;\190111&#12288;&#20869;&#38307;&#23448;&#25151;&#25552;&#20986;&#27861;&#26696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1205%20&#22269;&#20661;&#30330;&#34892;&#3898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1205%20&#22269;&#20661;&#20381;&#23384;&#2423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1205%20&#24179;&#22343;&#19990;&#24111;&#21454;&#20837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Dropbox\2018&#12288;&#21193;&#24375;&#20250;\180528%20&#35370;&#26085;&#22806;&#22269;&#20154;&#25968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Dropbox\2018&#12288;&#21193;&#24375;&#20250;\180527%20&#26053;&#34892;&#21454;&#259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kenakaharukata\Library\Mobile%20Documents\com~apple~CloudDocs\2019%20%20&#21193;&#24375;&#20250;\190110%20%20&#37326;&#20826;&#21218;&#21147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kenakaharukata\Library\Mobile%20Documents\com~apple~CloudDocs\2019%20%20&#21193;&#24375;&#20250;\190110%20%20&#37326;&#20826;&#21218;&#21147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0915%20%20%20&#35696;&#24109;&#29366;&#2784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&#30740;&#31350;\2018%20%20&#35696;&#38498;&#20869;&#38307;&#21046;\190110%20&#24403;&#36984;&#65302;&#22238;&#20197;&#1997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kenakaharukata:Dropbox:2017&#12288;&#30740;&#31350;:APSA:170816&#12288;&#23448;&#37048;&#12398;&#32933;&#22823;&#21270;&#12288;&#25285;&#24403;&#22823;&#33251;&#12392;&#20154;&#21729;&#12288;&#26085;&#26412;&#35486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Dropbox\2018&#12288;&#30740;&#31350;\2018%20%20&#20869;&#38307;&#23448;&#25151;\190110%20&#23448;&#37048;&#12408;&#12398;&#38598;&#20013;%202001&#24180;&#20197;&#38477;&#12288;&#23448;&#25151;&#12398;&#37096;&#23616;&#22679;&#12288;&#26085;&#3352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kenakaharukata\Dropbox\2018&#12288;&#30740;&#31350;\2018%20%20&#20869;&#38307;&#23448;&#25151;\190111&#12288;&#20869;&#38307;&#23448;&#25151;&#25552;&#20986;&#27861;&#2669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9%20%20&#21193;&#24375;&#20250;\180110%20%20%20&#21442;&#35696;&#38498;&#35696;&#24109;&#37197;&#2099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rukatatakenaka\Library\Mobile%20Documents\com~apple~CloudDocs\2018%20%20%20&#21193;&#24375;&#20250;\181204%20%20GDP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ukatatakenaka\Library\Mobile%20Documents\com~apple~CloudDocs\2018%20%20%20&#21193;&#24375;&#20250;\181205%20GDP&#25104;&#38263;&#2957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D-C649-9E17-14160434E0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D-C649-9E17-14160434E0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8D-C649-9E17-14160434E0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8D-C649-9E17-14160434E0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8D-C649-9E17-14160434E0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8D-C649-9E17-14160434E0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8D-C649-9E17-14160434E0A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8D-C649-9E17-14160434E0A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78D-C649-9E17-14160434E0A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78D-C649-9E17-14160434E0A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78D-C649-9E17-14160434E0A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78D-C649-9E17-14160434E0A9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8D-C649-9E17-14160434E0A9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8D-C649-9E17-14160434E0A9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8D-C649-9E17-14160434E0A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8D-C649-9E17-14160434E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Sheet2!$A$3:$A$14</c:f>
              <c:strCache>
                <c:ptCount val="12"/>
                <c:pt idx="0">
                  <c:v>自民/LDP</c:v>
                </c:pt>
                <c:pt idx="1">
                  <c:v>立憲民主/CDP</c:v>
                </c:pt>
                <c:pt idx="2">
                  <c:v>国民民主/NDP</c:v>
                </c:pt>
                <c:pt idx="3">
                  <c:v>公明/Komei</c:v>
                </c:pt>
                <c:pt idx="4">
                  <c:v>無所属の会/Ind Club</c:v>
                </c:pt>
                <c:pt idx="5">
                  <c:v>共産/JCP</c:v>
                </c:pt>
                <c:pt idx="6">
                  <c:v>維新/Ishin</c:v>
                </c:pt>
                <c:pt idx="7">
                  <c:v>自由/LP</c:v>
                </c:pt>
                <c:pt idx="8">
                  <c:v>未来日本/FJ</c:v>
                </c:pt>
                <c:pt idx="9">
                  <c:v>社民/SDP</c:v>
                </c:pt>
                <c:pt idx="10">
                  <c:v>希望/PH</c:v>
                </c:pt>
                <c:pt idx="11">
                  <c:v>無所属/Ind</c:v>
                </c:pt>
              </c:strCache>
            </c:strRef>
          </c:cat>
          <c:val>
            <c:numRef>
              <c:f>Sheet2!$B$3:$B$14</c:f>
              <c:numCache>
                <c:formatCode>General</c:formatCode>
                <c:ptCount val="12"/>
                <c:pt idx="0">
                  <c:v>283</c:v>
                </c:pt>
                <c:pt idx="1">
                  <c:v>58</c:v>
                </c:pt>
                <c:pt idx="2">
                  <c:v>37</c:v>
                </c:pt>
                <c:pt idx="3">
                  <c:v>29</c:v>
                </c:pt>
                <c:pt idx="4">
                  <c:v>13</c:v>
                </c:pt>
                <c:pt idx="5">
                  <c:v>12</c:v>
                </c:pt>
                <c:pt idx="6">
                  <c:v>11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78D-C649-9E17-14160434E0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</a:rPr>
              <a:t>CPI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'181205 CPI.csv'!$A$1:$A$33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'181205 CPI.csv'!$B$1:$B$33</c:f>
              <c:numCache>
                <c:formatCode>General</c:formatCode>
                <c:ptCount val="33"/>
                <c:pt idx="0">
                  <c:v>2</c:v>
                </c:pt>
                <c:pt idx="1">
                  <c:v>0.6</c:v>
                </c:pt>
                <c:pt idx="2">
                  <c:v>0.1</c:v>
                </c:pt>
                <c:pt idx="3">
                  <c:v>0.7</c:v>
                </c:pt>
                <c:pt idx="4">
                  <c:v>2.2999999999999998</c:v>
                </c:pt>
                <c:pt idx="5">
                  <c:v>3.1</c:v>
                </c:pt>
                <c:pt idx="6">
                  <c:v>3.3</c:v>
                </c:pt>
                <c:pt idx="7">
                  <c:v>1.6</c:v>
                </c:pt>
                <c:pt idx="8">
                  <c:v>1.3</c:v>
                </c:pt>
                <c:pt idx="9">
                  <c:v>0.7</c:v>
                </c:pt>
                <c:pt idx="10">
                  <c:v>-0.1</c:v>
                </c:pt>
                <c:pt idx="11">
                  <c:v>0.1</c:v>
                </c:pt>
                <c:pt idx="12">
                  <c:v>1.8</c:v>
                </c:pt>
                <c:pt idx="13">
                  <c:v>0.6</c:v>
                </c:pt>
                <c:pt idx="14">
                  <c:v>-0.3</c:v>
                </c:pt>
                <c:pt idx="15">
                  <c:v>-0.7</c:v>
                </c:pt>
                <c:pt idx="16">
                  <c:v>-0.7</c:v>
                </c:pt>
                <c:pt idx="17">
                  <c:v>-0.9</c:v>
                </c:pt>
                <c:pt idx="18">
                  <c:v>-0.3</c:v>
                </c:pt>
                <c:pt idx="19">
                  <c:v>0</c:v>
                </c:pt>
                <c:pt idx="20">
                  <c:v>-0.3</c:v>
                </c:pt>
                <c:pt idx="21">
                  <c:v>0.3</c:v>
                </c:pt>
                <c:pt idx="22">
                  <c:v>0</c:v>
                </c:pt>
                <c:pt idx="23">
                  <c:v>1.4</c:v>
                </c:pt>
                <c:pt idx="24">
                  <c:v>-1.4</c:v>
                </c:pt>
                <c:pt idx="25">
                  <c:v>-0.7</c:v>
                </c:pt>
                <c:pt idx="26">
                  <c:v>-0.3</c:v>
                </c:pt>
                <c:pt idx="27">
                  <c:v>0</c:v>
                </c:pt>
                <c:pt idx="28">
                  <c:v>0.4</c:v>
                </c:pt>
                <c:pt idx="29">
                  <c:v>2.7</c:v>
                </c:pt>
                <c:pt idx="30">
                  <c:v>0.8</c:v>
                </c:pt>
                <c:pt idx="31">
                  <c:v>-0.1</c:v>
                </c:pt>
                <c:pt idx="3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1D-124F-8E81-1927353D7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0265856"/>
        <c:axId val="-1176002976"/>
      </c:lineChart>
      <c:catAx>
        <c:axId val="-11802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76002976"/>
        <c:crosses val="autoZero"/>
        <c:auto val="1"/>
        <c:lblAlgn val="ctr"/>
        <c:lblOffset val="100"/>
        <c:noMultiLvlLbl val="0"/>
      </c:catAx>
      <c:valAx>
        <c:axId val="-117600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%</a:t>
                </a:r>
                <a:endParaRPr lang="ja-JP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802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</a:rPr>
              <a:t>Revenue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'[1]181205 CPI.csv'!$A$2:$A$33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</c:numCache>
            </c:numRef>
          </c:cat>
          <c:val>
            <c:numRef>
              <c:f>'[1]181205 CPI.csv'!$B$2:$B$33</c:f>
              <c:numCache>
                <c:formatCode>0.0_ </c:formatCode>
                <c:ptCount val="32"/>
                <c:pt idx="0">
                  <c:v>46.8</c:v>
                </c:pt>
                <c:pt idx="1">
                  <c:v>50.8</c:v>
                </c:pt>
                <c:pt idx="2">
                  <c:v>54.9</c:v>
                </c:pt>
                <c:pt idx="3">
                  <c:v>60.1</c:v>
                </c:pt>
                <c:pt idx="4">
                  <c:v>59.8</c:v>
                </c:pt>
                <c:pt idx="5">
                  <c:v>54.4</c:v>
                </c:pt>
                <c:pt idx="6">
                  <c:v>54.1</c:v>
                </c:pt>
                <c:pt idx="7">
                  <c:v>51</c:v>
                </c:pt>
                <c:pt idx="8">
                  <c:v>51.9</c:v>
                </c:pt>
                <c:pt idx="9">
                  <c:v>52.1</c:v>
                </c:pt>
                <c:pt idx="10">
                  <c:v>53.9</c:v>
                </c:pt>
                <c:pt idx="11">
                  <c:v>49.4</c:v>
                </c:pt>
                <c:pt idx="12">
                  <c:v>47.2</c:v>
                </c:pt>
                <c:pt idx="13">
                  <c:v>50.7</c:v>
                </c:pt>
                <c:pt idx="14">
                  <c:v>47.9</c:v>
                </c:pt>
                <c:pt idx="15">
                  <c:v>43.8</c:v>
                </c:pt>
                <c:pt idx="16">
                  <c:v>43.3</c:v>
                </c:pt>
                <c:pt idx="17">
                  <c:v>45.6</c:v>
                </c:pt>
                <c:pt idx="18">
                  <c:v>49.1</c:v>
                </c:pt>
                <c:pt idx="19">
                  <c:v>49.1</c:v>
                </c:pt>
                <c:pt idx="20">
                  <c:v>51</c:v>
                </c:pt>
                <c:pt idx="21">
                  <c:v>44.3</c:v>
                </c:pt>
                <c:pt idx="22">
                  <c:v>38.700000000000003</c:v>
                </c:pt>
                <c:pt idx="23">
                  <c:v>41.5</c:v>
                </c:pt>
                <c:pt idx="24">
                  <c:v>42.8</c:v>
                </c:pt>
                <c:pt idx="25">
                  <c:v>43.9</c:v>
                </c:pt>
                <c:pt idx="26">
                  <c:v>47</c:v>
                </c:pt>
                <c:pt idx="27">
                  <c:v>54</c:v>
                </c:pt>
                <c:pt idx="28">
                  <c:v>56.3</c:v>
                </c:pt>
                <c:pt idx="29">
                  <c:v>55.5</c:v>
                </c:pt>
                <c:pt idx="30">
                  <c:v>57.7</c:v>
                </c:pt>
                <c:pt idx="31">
                  <c:v>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0-2A4D-9D77-21F03B5F9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79086544"/>
        <c:axId val="-1553540288"/>
      </c:barChart>
      <c:catAx>
        <c:axId val="-11790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553540288"/>
        <c:crosses val="autoZero"/>
        <c:auto val="1"/>
        <c:lblAlgn val="ctr"/>
        <c:lblOffset val="100"/>
        <c:noMultiLvlLbl val="0"/>
      </c:catAx>
      <c:valAx>
        <c:axId val="-155354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790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</a:rPr>
              <a:t>JGB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'181205 CPI.csv'!$A$1:$A$32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</c:numCache>
            </c:numRef>
          </c:cat>
          <c:val>
            <c:numRef>
              <c:f>'181205 CPI.csv'!$B$1:$B$32</c:f>
              <c:numCache>
                <c:formatCode>0.0_ </c:formatCode>
                <c:ptCount val="32"/>
                <c:pt idx="0">
                  <c:v>9.4</c:v>
                </c:pt>
                <c:pt idx="1">
                  <c:v>7.1</c:v>
                </c:pt>
                <c:pt idx="2">
                  <c:v>6.6</c:v>
                </c:pt>
                <c:pt idx="3">
                  <c:v>7.3</c:v>
                </c:pt>
                <c:pt idx="4">
                  <c:v>6.7</c:v>
                </c:pt>
                <c:pt idx="5">
                  <c:v>9.5</c:v>
                </c:pt>
                <c:pt idx="6">
                  <c:v>16.100000000000001</c:v>
                </c:pt>
                <c:pt idx="7">
                  <c:v>16.5</c:v>
                </c:pt>
                <c:pt idx="8">
                  <c:v>21.2</c:v>
                </c:pt>
                <c:pt idx="9">
                  <c:v>21.7</c:v>
                </c:pt>
                <c:pt idx="10">
                  <c:v>18.399999999999999</c:v>
                </c:pt>
                <c:pt idx="11">
                  <c:v>34</c:v>
                </c:pt>
                <c:pt idx="12">
                  <c:v>37.5</c:v>
                </c:pt>
                <c:pt idx="13">
                  <c:v>33</c:v>
                </c:pt>
                <c:pt idx="14">
                  <c:v>30</c:v>
                </c:pt>
                <c:pt idx="15">
                  <c:v>35</c:v>
                </c:pt>
                <c:pt idx="16">
                  <c:v>35.4</c:v>
                </c:pt>
                <c:pt idx="17">
                  <c:v>35.5</c:v>
                </c:pt>
                <c:pt idx="18">
                  <c:v>31.3</c:v>
                </c:pt>
                <c:pt idx="19">
                  <c:v>27.5</c:v>
                </c:pt>
                <c:pt idx="20">
                  <c:v>25.4</c:v>
                </c:pt>
                <c:pt idx="21">
                  <c:v>33.200000000000003</c:v>
                </c:pt>
                <c:pt idx="22">
                  <c:v>52</c:v>
                </c:pt>
                <c:pt idx="23">
                  <c:v>42.3</c:v>
                </c:pt>
                <c:pt idx="24">
                  <c:v>42.8</c:v>
                </c:pt>
                <c:pt idx="25">
                  <c:v>47.5</c:v>
                </c:pt>
                <c:pt idx="26">
                  <c:v>40.9</c:v>
                </c:pt>
                <c:pt idx="27">
                  <c:v>38.4</c:v>
                </c:pt>
                <c:pt idx="28">
                  <c:v>35</c:v>
                </c:pt>
                <c:pt idx="29">
                  <c:v>38</c:v>
                </c:pt>
                <c:pt idx="30">
                  <c:v>33.6</c:v>
                </c:pt>
                <c:pt idx="31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D-CC41-A129-A04C40ED1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55295792"/>
        <c:axId val="-1555293472"/>
      </c:barChart>
      <c:catAx>
        <c:axId val="-155529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555293472"/>
        <c:crosses val="autoZero"/>
        <c:auto val="1"/>
        <c:lblAlgn val="ctr"/>
        <c:lblOffset val="100"/>
        <c:noMultiLvlLbl val="0"/>
      </c:catAx>
      <c:valAx>
        <c:axId val="-15552934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Trillion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_ " sourceLinked="1"/>
        <c:majorTickMark val="none"/>
        <c:minorTickMark val="none"/>
        <c:tickLblPos val="nextTo"/>
        <c:crossAx val="-155529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</a:rPr>
              <a:t>Ratio of Bonds in the Budget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'181205 CPI.csv'!$A$1:$A$32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</c:numCache>
            </c:numRef>
          </c:cat>
          <c:val>
            <c:numRef>
              <c:f>'181205 CPI.csv'!$B$1:$B$32</c:f>
              <c:numCache>
                <c:formatCode>0.0_ </c:formatCode>
                <c:ptCount val="32"/>
                <c:pt idx="0">
                  <c:v>16.3</c:v>
                </c:pt>
                <c:pt idx="1">
                  <c:v>11.6</c:v>
                </c:pt>
                <c:pt idx="2">
                  <c:v>10.1</c:v>
                </c:pt>
                <c:pt idx="3">
                  <c:v>9.2000000000000011</c:v>
                </c:pt>
                <c:pt idx="4">
                  <c:v>9.5</c:v>
                </c:pt>
                <c:pt idx="5">
                  <c:v>13.5</c:v>
                </c:pt>
                <c:pt idx="6">
                  <c:v>21.5</c:v>
                </c:pt>
                <c:pt idx="7">
                  <c:v>17.899999999999999</c:v>
                </c:pt>
                <c:pt idx="8">
                  <c:v>24.2</c:v>
                </c:pt>
                <c:pt idx="9">
                  <c:v>25.2</c:v>
                </c:pt>
                <c:pt idx="10">
                  <c:v>23.5</c:v>
                </c:pt>
                <c:pt idx="11">
                  <c:v>40.299999999999997</c:v>
                </c:pt>
                <c:pt idx="12">
                  <c:v>42.1</c:v>
                </c:pt>
                <c:pt idx="13">
                  <c:v>36.9</c:v>
                </c:pt>
                <c:pt idx="14">
                  <c:v>35.4</c:v>
                </c:pt>
                <c:pt idx="15">
                  <c:v>41.8</c:v>
                </c:pt>
                <c:pt idx="16">
                  <c:v>42.9</c:v>
                </c:pt>
                <c:pt idx="17">
                  <c:v>41.8</c:v>
                </c:pt>
                <c:pt idx="18">
                  <c:v>36.6</c:v>
                </c:pt>
                <c:pt idx="19">
                  <c:v>33.700000000000003</c:v>
                </c:pt>
                <c:pt idx="20">
                  <c:v>31</c:v>
                </c:pt>
                <c:pt idx="21">
                  <c:v>39.200000000000003</c:v>
                </c:pt>
                <c:pt idx="22">
                  <c:v>51.5</c:v>
                </c:pt>
                <c:pt idx="23">
                  <c:v>44.4</c:v>
                </c:pt>
                <c:pt idx="24">
                  <c:v>42.5</c:v>
                </c:pt>
                <c:pt idx="25">
                  <c:v>48.9</c:v>
                </c:pt>
                <c:pt idx="26">
                  <c:v>40.799999999999997</c:v>
                </c:pt>
                <c:pt idx="27">
                  <c:v>39</c:v>
                </c:pt>
                <c:pt idx="28">
                  <c:v>35.5</c:v>
                </c:pt>
                <c:pt idx="29">
                  <c:v>39</c:v>
                </c:pt>
                <c:pt idx="30">
                  <c:v>34.200000000000003</c:v>
                </c:pt>
                <c:pt idx="31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4-FB46-9F79-5537B15912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24199360"/>
        <c:axId val="-1524197584"/>
      </c:lineChart>
      <c:catAx>
        <c:axId val="-15241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524197584"/>
        <c:crosses val="autoZero"/>
        <c:auto val="1"/>
        <c:lblAlgn val="ctr"/>
        <c:lblOffset val="100"/>
        <c:noMultiLvlLbl val="0"/>
      </c:catAx>
      <c:valAx>
        <c:axId val="-15241975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　％</a:t>
                </a:r>
              </a:p>
            </c:rich>
          </c:tx>
          <c:layout>
            <c:manualLayout>
              <c:xMode val="edge"/>
              <c:yMode val="edge"/>
              <c:x val="1.77199500879128E-2"/>
              <c:y val="0.48771106039899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_ " sourceLinked="1"/>
        <c:majorTickMark val="none"/>
        <c:minorTickMark val="none"/>
        <c:tickLblPos val="nextTo"/>
        <c:crossAx val="-15241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</a:rPr>
              <a:t>Average Household Income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平均所得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493.3</c:v>
                </c:pt>
                <c:pt idx="1">
                  <c:v>505.6</c:v>
                </c:pt>
                <c:pt idx="2">
                  <c:v>513.20000000000005</c:v>
                </c:pt>
                <c:pt idx="3">
                  <c:v>545.29999999999995</c:v>
                </c:pt>
                <c:pt idx="4">
                  <c:v>566.70000000000005</c:v>
                </c:pt>
                <c:pt idx="5">
                  <c:v>596.6</c:v>
                </c:pt>
                <c:pt idx="6">
                  <c:v>628.79999999999995</c:v>
                </c:pt>
                <c:pt idx="7">
                  <c:v>647.79999999999995</c:v>
                </c:pt>
                <c:pt idx="8">
                  <c:v>657.5</c:v>
                </c:pt>
                <c:pt idx="9">
                  <c:v>664.2</c:v>
                </c:pt>
                <c:pt idx="10">
                  <c:v>659.6</c:v>
                </c:pt>
                <c:pt idx="11">
                  <c:v>661.2</c:v>
                </c:pt>
                <c:pt idx="12">
                  <c:v>657.7</c:v>
                </c:pt>
                <c:pt idx="13">
                  <c:v>655.20000000000005</c:v>
                </c:pt>
                <c:pt idx="14">
                  <c:v>626</c:v>
                </c:pt>
                <c:pt idx="15">
                  <c:v>616.9</c:v>
                </c:pt>
                <c:pt idx="16">
                  <c:v>602</c:v>
                </c:pt>
                <c:pt idx="17">
                  <c:v>589.29999999999995</c:v>
                </c:pt>
                <c:pt idx="18">
                  <c:v>579.70000000000005</c:v>
                </c:pt>
                <c:pt idx="19">
                  <c:v>580.4</c:v>
                </c:pt>
                <c:pt idx="20">
                  <c:v>563.79999999999995</c:v>
                </c:pt>
                <c:pt idx="21">
                  <c:v>566.79999999999995</c:v>
                </c:pt>
                <c:pt idx="22">
                  <c:v>556.20000000000005</c:v>
                </c:pt>
                <c:pt idx="23">
                  <c:v>547.5</c:v>
                </c:pt>
                <c:pt idx="24">
                  <c:v>549.6</c:v>
                </c:pt>
                <c:pt idx="25">
                  <c:v>538</c:v>
                </c:pt>
                <c:pt idx="26">
                  <c:v>548.20000000000005</c:v>
                </c:pt>
                <c:pt idx="27">
                  <c:v>537.20000000000005</c:v>
                </c:pt>
                <c:pt idx="28">
                  <c:v>528.9</c:v>
                </c:pt>
                <c:pt idx="29">
                  <c:v>541.9</c:v>
                </c:pt>
                <c:pt idx="30">
                  <c:v>545.4</c:v>
                </c:pt>
                <c:pt idx="31">
                  <c:v>560.20000000000005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C1-D84E-A90B-6491EADE8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53003056"/>
        <c:axId val="-1553001280"/>
      </c:lineChart>
      <c:catAx>
        <c:axId val="-15530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553001280"/>
        <c:crosses val="autoZero"/>
        <c:auto val="1"/>
        <c:lblAlgn val="ctr"/>
        <c:lblOffset val="100"/>
        <c:noMultiLvlLbl val="0"/>
      </c:catAx>
      <c:valAx>
        <c:axId val="-15530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¥10,000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8.5034013605442202E-3"/>
              <c:y val="0.47847054297365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55300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　</a:t>
            </a:r>
            <a:r>
              <a:rPr lang="en-US" altLang="ja-JP" sz="1800" b="1" dirty="0">
                <a:solidFill>
                  <a:schemeClr val="tx1"/>
                </a:solidFill>
              </a:rPr>
              <a:t>Number of Foreign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　visitors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1996C.Y.</c:v>
                </c:pt>
                <c:pt idx="1">
                  <c:v>1997C.Y.</c:v>
                </c:pt>
                <c:pt idx="2">
                  <c:v>1998C.Y.</c:v>
                </c:pt>
                <c:pt idx="3">
                  <c:v>1999C.Y.</c:v>
                </c:pt>
                <c:pt idx="4">
                  <c:v>2000C.Y.</c:v>
                </c:pt>
                <c:pt idx="5">
                  <c:v>2001C.Y.</c:v>
                </c:pt>
                <c:pt idx="6">
                  <c:v>2002C.Y.</c:v>
                </c:pt>
                <c:pt idx="7">
                  <c:v>2003C.Y.</c:v>
                </c:pt>
                <c:pt idx="8">
                  <c:v>2004C.Y.</c:v>
                </c:pt>
                <c:pt idx="9">
                  <c:v>2005C.Y.</c:v>
                </c:pt>
                <c:pt idx="10">
                  <c:v>2006C.Y.</c:v>
                </c:pt>
                <c:pt idx="11">
                  <c:v>2007C.Y.</c:v>
                </c:pt>
                <c:pt idx="12">
                  <c:v>2008C.Y.</c:v>
                </c:pt>
                <c:pt idx="13">
                  <c:v>2009C.Y.</c:v>
                </c:pt>
                <c:pt idx="14">
                  <c:v>2010C.Y.</c:v>
                </c:pt>
                <c:pt idx="15">
                  <c:v>2011C.Y.</c:v>
                </c:pt>
                <c:pt idx="16">
                  <c:v>2012C.Y.</c:v>
                </c:pt>
                <c:pt idx="17">
                  <c:v>2013C.Y.</c:v>
                </c:pt>
                <c:pt idx="18">
                  <c:v>2014C.Y.</c:v>
                </c:pt>
                <c:pt idx="19">
                  <c:v>2015C.Y.</c:v>
                </c:pt>
                <c:pt idx="20">
                  <c:v>2016C.Y.</c:v>
                </c:pt>
                <c:pt idx="21">
                  <c:v>2017C.Y.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3837113</c:v>
                </c:pt>
                <c:pt idx="1">
                  <c:v>4218208</c:v>
                </c:pt>
                <c:pt idx="2">
                  <c:v>4106057</c:v>
                </c:pt>
                <c:pt idx="3">
                  <c:v>4437863</c:v>
                </c:pt>
                <c:pt idx="4">
                  <c:v>4757146</c:v>
                </c:pt>
                <c:pt idx="5">
                  <c:v>4771555</c:v>
                </c:pt>
                <c:pt idx="6">
                  <c:v>5238963</c:v>
                </c:pt>
                <c:pt idx="7">
                  <c:v>5211725</c:v>
                </c:pt>
                <c:pt idx="8">
                  <c:v>6137905</c:v>
                </c:pt>
                <c:pt idx="9">
                  <c:v>6727926</c:v>
                </c:pt>
                <c:pt idx="10">
                  <c:v>7334077</c:v>
                </c:pt>
                <c:pt idx="11">
                  <c:v>8346969</c:v>
                </c:pt>
                <c:pt idx="12">
                  <c:v>8350835</c:v>
                </c:pt>
                <c:pt idx="13">
                  <c:v>6789658</c:v>
                </c:pt>
                <c:pt idx="14">
                  <c:v>8611175</c:v>
                </c:pt>
                <c:pt idx="15">
                  <c:v>6218752</c:v>
                </c:pt>
                <c:pt idx="16">
                  <c:v>8358105</c:v>
                </c:pt>
                <c:pt idx="17">
                  <c:v>10363904</c:v>
                </c:pt>
                <c:pt idx="18">
                  <c:v>13413467</c:v>
                </c:pt>
                <c:pt idx="19">
                  <c:v>19737409</c:v>
                </c:pt>
                <c:pt idx="20">
                  <c:v>24039700</c:v>
                </c:pt>
                <c:pt idx="21" formatCode="#,##0">
                  <c:v>28691073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0D-F54D-B5D7-5FE4A61FD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55121248"/>
        <c:axId val="-1655118928"/>
      </c:lineChart>
      <c:catAx>
        <c:axId val="-16551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655118928"/>
        <c:crosses val="autoZero"/>
        <c:auto val="1"/>
        <c:lblAlgn val="ctr"/>
        <c:lblOffset val="100"/>
        <c:noMultiLvlLbl val="0"/>
      </c:catAx>
      <c:valAx>
        <c:axId val="-16551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6551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b="1" dirty="0">
                <a:solidFill>
                  <a:schemeClr val="tx1"/>
                </a:solidFill>
              </a:rPr>
              <a:t>Travel Balance</a:t>
            </a:r>
          </a:p>
        </c:rich>
      </c:tx>
      <c:layout>
        <c:manualLayout>
          <c:xMode val="edge"/>
          <c:yMode val="edge"/>
          <c:x val="0.35811639616476498"/>
          <c:y val="1.75390533088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Travel Balance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1996C.Y.</c:v>
                </c:pt>
                <c:pt idx="1">
                  <c:v>1997C.Y.</c:v>
                </c:pt>
                <c:pt idx="2">
                  <c:v>1998C.Y.</c:v>
                </c:pt>
                <c:pt idx="3">
                  <c:v>1999C.Y.</c:v>
                </c:pt>
                <c:pt idx="4">
                  <c:v>2000C.Y.</c:v>
                </c:pt>
                <c:pt idx="5">
                  <c:v>2001C.Y.</c:v>
                </c:pt>
                <c:pt idx="6">
                  <c:v>2002C.Y.</c:v>
                </c:pt>
                <c:pt idx="7">
                  <c:v>2003C.Y.</c:v>
                </c:pt>
                <c:pt idx="8">
                  <c:v>2004C.Y.</c:v>
                </c:pt>
                <c:pt idx="9">
                  <c:v>2005C.Y.</c:v>
                </c:pt>
                <c:pt idx="10">
                  <c:v>2006C.Y.</c:v>
                </c:pt>
                <c:pt idx="11">
                  <c:v>2007C.Y.</c:v>
                </c:pt>
                <c:pt idx="12">
                  <c:v>2008C.Y.</c:v>
                </c:pt>
                <c:pt idx="13">
                  <c:v>2009C.Y.</c:v>
                </c:pt>
                <c:pt idx="14">
                  <c:v>2010C.Y.</c:v>
                </c:pt>
                <c:pt idx="15">
                  <c:v>2011C.Y.</c:v>
                </c:pt>
                <c:pt idx="16">
                  <c:v>2012C.Y.</c:v>
                </c:pt>
                <c:pt idx="17">
                  <c:v>2013C.Y.</c:v>
                </c:pt>
                <c:pt idx="18">
                  <c:v>2014C.Y.</c:v>
                </c:pt>
                <c:pt idx="19">
                  <c:v>2015C.Y.</c:v>
                </c:pt>
                <c:pt idx="20">
                  <c:v>2016C.Y.</c:v>
                </c:pt>
                <c:pt idx="21">
                  <c:v>2017C.Y.</c:v>
                </c:pt>
              </c:strCache>
            </c:strRef>
          </c:cat>
          <c:val>
            <c:numRef>
              <c:f>Sheet1!$B$2:$B$23</c:f>
              <c:numCache>
                <c:formatCode>#,##0</c:formatCode>
                <c:ptCount val="22"/>
                <c:pt idx="0">
                  <c:v>-35880</c:v>
                </c:pt>
                <c:pt idx="1">
                  <c:v>-34651</c:v>
                </c:pt>
                <c:pt idx="2">
                  <c:v>-32739</c:v>
                </c:pt>
                <c:pt idx="3">
                  <c:v>-33287</c:v>
                </c:pt>
                <c:pt idx="4">
                  <c:v>-30730</c:v>
                </c:pt>
                <c:pt idx="5">
                  <c:v>-28168</c:v>
                </c:pt>
                <c:pt idx="6">
                  <c:v>-28879</c:v>
                </c:pt>
                <c:pt idx="7">
                  <c:v>-23190</c:v>
                </c:pt>
                <c:pt idx="8">
                  <c:v>-29189</c:v>
                </c:pt>
                <c:pt idx="9">
                  <c:v>-27659</c:v>
                </c:pt>
                <c:pt idx="10">
                  <c:v>-21409</c:v>
                </c:pt>
                <c:pt idx="11">
                  <c:v>-20199</c:v>
                </c:pt>
                <c:pt idx="12">
                  <c:v>-17631</c:v>
                </c:pt>
                <c:pt idx="13">
                  <c:v>-13886</c:v>
                </c:pt>
                <c:pt idx="14">
                  <c:v>-12875</c:v>
                </c:pt>
                <c:pt idx="15">
                  <c:v>-12963</c:v>
                </c:pt>
                <c:pt idx="16">
                  <c:v>-10617</c:v>
                </c:pt>
                <c:pt idx="17">
                  <c:v>-6545</c:v>
                </c:pt>
                <c:pt idx="18" formatCode="General">
                  <c:v>-444</c:v>
                </c:pt>
                <c:pt idx="19">
                  <c:v>10902</c:v>
                </c:pt>
                <c:pt idx="20">
                  <c:v>13267</c:v>
                </c:pt>
                <c:pt idx="21">
                  <c:v>17809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6-634C-A791-EFAA632C3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121017696"/>
        <c:axId val="-1121014944"/>
      </c:barChart>
      <c:catAx>
        <c:axId val="-11210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21014944"/>
        <c:crosses val="autoZero"/>
        <c:auto val="1"/>
        <c:lblAlgn val="ctr"/>
        <c:lblOffset val="100"/>
        <c:noMultiLvlLbl val="0"/>
      </c:catAx>
      <c:valAx>
        <c:axId val="-11210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2101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CDP</a:t>
            </a:r>
            <a:r>
              <a:rPr lang="en-US" altLang="ja-JP" baseline="0"/>
              <a:t> VS NDP:  Lower House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201710</c:v>
                </c:pt>
                <c:pt idx="1">
                  <c:v>201801</c:v>
                </c:pt>
                <c:pt idx="2">
                  <c:v>201810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54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9-1045-81C1-1E1B5BFB51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HP and NDP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201710</c:v>
                </c:pt>
                <c:pt idx="1">
                  <c:v>201801</c:v>
                </c:pt>
                <c:pt idx="2">
                  <c:v>201810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</c:v>
                </c:pt>
                <c:pt idx="1">
                  <c:v>51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9-1045-81C1-1E1B5BFB5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48512960"/>
        <c:axId val="-1610648592"/>
      </c:barChart>
      <c:catAx>
        <c:axId val="-114851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610648592"/>
        <c:crosses val="autoZero"/>
        <c:auto val="1"/>
        <c:lblAlgn val="ctr"/>
        <c:lblOffset val="100"/>
        <c:noMultiLvlLbl val="0"/>
      </c:catAx>
      <c:valAx>
        <c:axId val="-161064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485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CDP vs NDP: Upper</a:t>
            </a:r>
            <a:r>
              <a:rPr lang="en-US" altLang="ja-JP" baseline="0"/>
              <a:t> House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201710</c:v>
                </c:pt>
                <c:pt idx="1">
                  <c:v>201801</c:v>
                </c:pt>
                <c:pt idx="2">
                  <c:v>201810</c:v>
                </c:pt>
              </c:numCache>
            </c:numRef>
          </c:cat>
          <c:val>
            <c:numRef>
              <c:f>Sheet2!$B$2:$B$4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4-414A-9EDF-3064EC357C4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DP and NDP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201710</c:v>
                </c:pt>
                <c:pt idx="1">
                  <c:v>201801</c:v>
                </c:pt>
                <c:pt idx="2">
                  <c:v>201810</c:v>
                </c:pt>
              </c:numCache>
            </c:numRef>
          </c:cat>
          <c:val>
            <c:numRef>
              <c:f>Sheet2!$C$2:$C$4</c:f>
              <c:numCache>
                <c:formatCode>General</c:formatCode>
                <c:ptCount val="3"/>
                <c:pt idx="0">
                  <c:v>47</c:v>
                </c:pt>
                <c:pt idx="1">
                  <c:v>42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4-414A-9EDF-3064EC357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11245328"/>
        <c:axId val="-1148298240"/>
      </c:barChart>
      <c:catAx>
        <c:axId val="-16112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48298240"/>
        <c:crosses val="autoZero"/>
        <c:auto val="1"/>
        <c:lblAlgn val="ctr"/>
        <c:lblOffset val="100"/>
        <c:noMultiLvlLbl val="0"/>
      </c:catAx>
      <c:valAx>
        <c:axId val="-11482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6112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E1-8D44-9BDE-8D020E408D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E1-8D44-9BDE-8D020E408D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E1-8D44-9BDE-8D020E408D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E1-8D44-9BDE-8D020E408D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E1-8D44-9BDE-8D020E408D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E1-8D44-9BDE-8D020E408D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E1-8D44-9BDE-8D020E408D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BE1-8D44-9BDE-8D020E408D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BE1-8D44-9BDE-8D020E408D6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BE1-8D44-9BDE-8D020E408D6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BE1-8D44-9BDE-8D020E408D6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BE1-8D44-9BDE-8D020E408D66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1-8D44-9BDE-8D020E408D66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1-8D44-9BDE-8D020E408D66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E1-8D44-9BDE-8D020E408D66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E1-8D44-9BDE-8D020E408D66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E1-8D44-9BDE-8D020E408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Sheet2!$A$21:$A$32</c:f>
              <c:strCache>
                <c:ptCount val="12"/>
                <c:pt idx="0">
                  <c:v>自民/LDP</c:v>
                </c:pt>
                <c:pt idx="1">
                  <c:v>公明/Komei</c:v>
                </c:pt>
                <c:pt idx="2">
                  <c:v>国民民主/NDP</c:v>
                </c:pt>
                <c:pt idx="3">
                  <c:v>立憲民主/CDP</c:v>
                </c:pt>
                <c:pt idx="4">
                  <c:v>共産/JCP</c:v>
                </c:pt>
                <c:pt idx="5">
                  <c:v>維新/Ishin</c:v>
                </c:pt>
                <c:pt idx="6">
                  <c:v>自由・社民/LP・SDP</c:v>
                </c:pt>
                <c:pt idx="7">
                  <c:v>希望/PH</c:v>
                </c:pt>
                <c:pt idx="8">
                  <c:v>無所属の会/Ind Club</c:v>
                </c:pt>
                <c:pt idx="9">
                  <c:v>沖縄/Okinawa</c:v>
                </c:pt>
                <c:pt idx="10">
                  <c:v>国民の声/PV</c:v>
                </c:pt>
                <c:pt idx="11">
                  <c:v>無所属/Ind</c:v>
                </c:pt>
              </c:strCache>
            </c:strRef>
          </c:cat>
          <c:val>
            <c:numRef>
              <c:f>Sheet2!$B$21:$B$32</c:f>
              <c:numCache>
                <c:formatCode>General</c:formatCode>
                <c:ptCount val="12"/>
                <c:pt idx="0">
                  <c:v>126</c:v>
                </c:pt>
                <c:pt idx="1">
                  <c:v>25</c:v>
                </c:pt>
                <c:pt idx="2">
                  <c:v>24</c:v>
                </c:pt>
                <c:pt idx="3">
                  <c:v>23</c:v>
                </c:pt>
                <c:pt idx="4">
                  <c:v>14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BE1-8D44-9BDE-8D020E408D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Ration of Politicians</a:t>
            </a:r>
            <a:r>
              <a:rPr lang="en-US" altLang="ja-JP" baseline="0" dirty="0"/>
              <a:t> with </a:t>
            </a:r>
            <a:r>
              <a:rPr lang="en-US" altLang="ja-JP" dirty="0"/>
              <a:t>Ministerial Experience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More than Six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Sheet3!$B$1:$V$1</c:f>
              <c:strCache>
                <c:ptCount val="21"/>
                <c:pt idx="0">
                  <c:v>2nd Mori</c:v>
                </c:pt>
                <c:pt idx="1">
                  <c:v>2nd Mori Res</c:v>
                </c:pt>
                <c:pt idx="2">
                  <c:v>1st Koizumi</c:v>
                </c:pt>
                <c:pt idx="3">
                  <c:v>1st Koizumi Res</c:v>
                </c:pt>
                <c:pt idx="4">
                  <c:v>2nd Koizumi</c:v>
                </c:pt>
                <c:pt idx="5">
                  <c:v>2nd Koizumi Res</c:v>
                </c:pt>
                <c:pt idx="6">
                  <c:v>3rd Koizumi</c:v>
                </c:pt>
                <c:pt idx="7">
                  <c:v>3rd Koizumi Res</c:v>
                </c:pt>
                <c:pt idx="8">
                  <c:v>1st Abe</c:v>
                </c:pt>
                <c:pt idx="9">
                  <c:v>1st Abe Res</c:v>
                </c:pt>
                <c:pt idx="10">
                  <c:v>Fukuda</c:v>
                </c:pt>
                <c:pt idx="11">
                  <c:v>Fukuda Res</c:v>
                </c:pt>
                <c:pt idx="12">
                  <c:v>Aso</c:v>
                </c:pt>
                <c:pt idx="13">
                  <c:v>2nd Abe</c:v>
                </c:pt>
                <c:pt idx="14">
                  <c:v>2nd Abe Res</c:v>
                </c:pt>
                <c:pt idx="15">
                  <c:v>3rd Abe</c:v>
                </c:pt>
                <c:pt idx="16">
                  <c:v>3rd Abe 1st Res</c:v>
                </c:pt>
                <c:pt idx="17">
                  <c:v>3rd Abe 2nd Res</c:v>
                </c:pt>
                <c:pt idx="18">
                  <c:v>3rd Abe 3rd Res</c:v>
                </c:pt>
                <c:pt idx="19">
                  <c:v>4th Abe</c:v>
                </c:pt>
                <c:pt idx="20">
                  <c:v>４th Abe 1st Res</c:v>
                </c:pt>
              </c:strCache>
            </c:strRef>
          </c:cat>
          <c:val>
            <c:numRef>
              <c:f>Sheet3!$B$2:$V$2</c:f>
              <c:numCache>
                <c:formatCode>General</c:formatCode>
                <c:ptCount val="21"/>
                <c:pt idx="0">
                  <c:v>79</c:v>
                </c:pt>
                <c:pt idx="1">
                  <c:v>79</c:v>
                </c:pt>
                <c:pt idx="2">
                  <c:v>79</c:v>
                </c:pt>
                <c:pt idx="3">
                  <c:v>79</c:v>
                </c:pt>
                <c:pt idx="4">
                  <c:v>71</c:v>
                </c:pt>
                <c:pt idx="5">
                  <c:v>71</c:v>
                </c:pt>
                <c:pt idx="6">
                  <c:v>79</c:v>
                </c:pt>
                <c:pt idx="7">
                  <c:v>78</c:v>
                </c:pt>
                <c:pt idx="8">
                  <c:v>78</c:v>
                </c:pt>
                <c:pt idx="9">
                  <c:v>81</c:v>
                </c:pt>
                <c:pt idx="10">
                  <c:v>81</c:v>
                </c:pt>
                <c:pt idx="11">
                  <c:v>81</c:v>
                </c:pt>
                <c:pt idx="12">
                  <c:v>81</c:v>
                </c:pt>
                <c:pt idx="13">
                  <c:v>69</c:v>
                </c:pt>
                <c:pt idx="14">
                  <c:v>69</c:v>
                </c:pt>
                <c:pt idx="15">
                  <c:v>89</c:v>
                </c:pt>
                <c:pt idx="16">
                  <c:v>89</c:v>
                </c:pt>
                <c:pt idx="17">
                  <c:v>86</c:v>
                </c:pt>
                <c:pt idx="18">
                  <c:v>86</c:v>
                </c:pt>
                <c:pt idx="19">
                  <c:v>99</c:v>
                </c:pt>
                <c:pt idx="2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4-0245-8E28-248E52E61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98710848"/>
        <c:axId val="-1192834544"/>
      </c:barChart>
      <c:lineChart>
        <c:grouping val="standard"/>
        <c:varyColors val="0"/>
        <c:ser>
          <c:idx val="1"/>
          <c:order val="1"/>
          <c:tx>
            <c:strRef>
              <c:f>Sheet3!$A$3</c:f>
              <c:strCache>
                <c:ptCount val="1"/>
                <c:pt idx="0">
                  <c:v>ministerial experience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Sheet3!$B$1:$V$1</c:f>
              <c:strCache>
                <c:ptCount val="21"/>
                <c:pt idx="0">
                  <c:v>2nd Mori</c:v>
                </c:pt>
                <c:pt idx="1">
                  <c:v>2nd Mori Res</c:v>
                </c:pt>
                <c:pt idx="2">
                  <c:v>1st Koizumi</c:v>
                </c:pt>
                <c:pt idx="3">
                  <c:v>1st Koizumi Res</c:v>
                </c:pt>
                <c:pt idx="4">
                  <c:v>2nd Koizumi</c:v>
                </c:pt>
                <c:pt idx="5">
                  <c:v>2nd Koizumi Res</c:v>
                </c:pt>
                <c:pt idx="6">
                  <c:v>3rd Koizumi</c:v>
                </c:pt>
                <c:pt idx="7">
                  <c:v>3rd Koizumi Res</c:v>
                </c:pt>
                <c:pt idx="8">
                  <c:v>1st Abe</c:v>
                </c:pt>
                <c:pt idx="9">
                  <c:v>1st Abe Res</c:v>
                </c:pt>
                <c:pt idx="10">
                  <c:v>Fukuda</c:v>
                </c:pt>
                <c:pt idx="11">
                  <c:v>Fukuda Res</c:v>
                </c:pt>
                <c:pt idx="12">
                  <c:v>Aso</c:v>
                </c:pt>
                <c:pt idx="13">
                  <c:v>2nd Abe</c:v>
                </c:pt>
                <c:pt idx="14">
                  <c:v>2nd Abe Res</c:v>
                </c:pt>
                <c:pt idx="15">
                  <c:v>3rd Abe</c:v>
                </c:pt>
                <c:pt idx="16">
                  <c:v>3rd Abe 1st Res</c:v>
                </c:pt>
                <c:pt idx="17">
                  <c:v>3rd Abe 2nd Res</c:v>
                </c:pt>
                <c:pt idx="18">
                  <c:v>3rd Abe 3rd Res</c:v>
                </c:pt>
                <c:pt idx="19">
                  <c:v>4th Abe</c:v>
                </c:pt>
                <c:pt idx="20">
                  <c:v>４th Abe 1st Res</c:v>
                </c:pt>
              </c:strCache>
            </c:strRef>
          </c:cat>
          <c:val>
            <c:numRef>
              <c:f>Sheet3!$B$3:$V$3</c:f>
              <c:numCache>
                <c:formatCode>General</c:formatCode>
                <c:ptCount val="21"/>
                <c:pt idx="0">
                  <c:v>97.47</c:v>
                </c:pt>
                <c:pt idx="1">
                  <c:v>97.47</c:v>
                </c:pt>
                <c:pt idx="2">
                  <c:v>97.47</c:v>
                </c:pt>
                <c:pt idx="3">
                  <c:v>97.47</c:v>
                </c:pt>
                <c:pt idx="4">
                  <c:v>85.92</c:v>
                </c:pt>
                <c:pt idx="5">
                  <c:v>88.73</c:v>
                </c:pt>
                <c:pt idx="6">
                  <c:v>74.679999999999993</c:v>
                </c:pt>
                <c:pt idx="7">
                  <c:v>78.48</c:v>
                </c:pt>
                <c:pt idx="8">
                  <c:v>82.05</c:v>
                </c:pt>
                <c:pt idx="9">
                  <c:v>83.95</c:v>
                </c:pt>
                <c:pt idx="10">
                  <c:v>85.19</c:v>
                </c:pt>
                <c:pt idx="11">
                  <c:v>86.4</c:v>
                </c:pt>
                <c:pt idx="12">
                  <c:v>88.89</c:v>
                </c:pt>
                <c:pt idx="13">
                  <c:v>71.010000000000005</c:v>
                </c:pt>
                <c:pt idx="14">
                  <c:v>73.92</c:v>
                </c:pt>
                <c:pt idx="15">
                  <c:v>61.8</c:v>
                </c:pt>
                <c:pt idx="16">
                  <c:v>65.169999999999973</c:v>
                </c:pt>
                <c:pt idx="17">
                  <c:v>69.77</c:v>
                </c:pt>
                <c:pt idx="18">
                  <c:v>74.42</c:v>
                </c:pt>
                <c:pt idx="19">
                  <c:v>62.63</c:v>
                </c:pt>
                <c:pt idx="20">
                  <c:v>70.706999999999994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C4-0245-8E28-248E52E61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3580128"/>
        <c:axId val="-1192738672"/>
      </c:lineChart>
      <c:catAx>
        <c:axId val="-11987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92834544"/>
        <c:crosses val="autoZero"/>
        <c:auto val="1"/>
        <c:lblAlgn val="ctr"/>
        <c:lblOffset val="100"/>
        <c:noMultiLvlLbl val="0"/>
      </c:catAx>
      <c:valAx>
        <c:axId val="-119283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98710848"/>
        <c:crosses val="autoZero"/>
        <c:crossBetween val="between"/>
      </c:valAx>
      <c:valAx>
        <c:axId val="-1192738672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%</a:t>
                </a:r>
                <a:endParaRPr lang="ja-JP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333580128"/>
        <c:crosses val="max"/>
        <c:crossBetween val="between"/>
      </c:valAx>
      <c:catAx>
        <c:axId val="-133358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9273867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/>
              <a:t>3) Number</a:t>
            </a:r>
            <a:r>
              <a:rPr lang="en-US" altLang="ja-JP" baseline="0" dirty="0"/>
              <a:t> of Officers in the Cabinet Secretariat</a:t>
            </a:r>
            <a:endParaRPr lang="ja-JP" alt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Official quotas</c:v>
                </c:pt>
              </c:strCache>
            </c:strRef>
          </c:tx>
          <c:cat>
            <c:numRef>
              <c:f>Sheet4!$B$1:$R$1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Sheet4!$B$2:$R$2</c:f>
              <c:numCache>
                <c:formatCode>General</c:formatCode>
                <c:ptCount val="17"/>
                <c:pt idx="0">
                  <c:v>377</c:v>
                </c:pt>
                <c:pt idx="1">
                  <c:v>515</c:v>
                </c:pt>
                <c:pt idx="2">
                  <c:v>598</c:v>
                </c:pt>
                <c:pt idx="3">
                  <c:v>627</c:v>
                </c:pt>
                <c:pt idx="4">
                  <c:v>648</c:v>
                </c:pt>
                <c:pt idx="5">
                  <c:v>665</c:v>
                </c:pt>
                <c:pt idx="6">
                  <c:v>679</c:v>
                </c:pt>
                <c:pt idx="7">
                  <c:v>702</c:v>
                </c:pt>
                <c:pt idx="8">
                  <c:v>716</c:v>
                </c:pt>
                <c:pt idx="9">
                  <c:v>737</c:v>
                </c:pt>
                <c:pt idx="10">
                  <c:v>798</c:v>
                </c:pt>
                <c:pt idx="11">
                  <c:v>817</c:v>
                </c:pt>
                <c:pt idx="12">
                  <c:v>807</c:v>
                </c:pt>
                <c:pt idx="13">
                  <c:v>818</c:v>
                </c:pt>
                <c:pt idx="14">
                  <c:v>1024</c:v>
                </c:pt>
                <c:pt idx="15">
                  <c:v>1077</c:v>
                </c:pt>
                <c:pt idx="16">
                  <c:v>1119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9-4944-875F-85E13EC89506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Concurrent officials</c:v>
                </c:pt>
              </c:strCache>
            </c:strRef>
          </c:tx>
          <c:cat>
            <c:numRef>
              <c:f>Sheet4!$B$1:$R$1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Sheet4!$B$3:$R$3</c:f>
              <c:numCache>
                <c:formatCode>General</c:formatCode>
                <c:ptCount val="17"/>
                <c:pt idx="0">
                  <c:v>445</c:v>
                </c:pt>
                <c:pt idx="1">
                  <c:v>539</c:v>
                </c:pt>
                <c:pt idx="2">
                  <c:v>637</c:v>
                </c:pt>
                <c:pt idx="3">
                  <c:v>660</c:v>
                </c:pt>
                <c:pt idx="4">
                  <c:v>732</c:v>
                </c:pt>
                <c:pt idx="5">
                  <c:v>741</c:v>
                </c:pt>
                <c:pt idx="6">
                  <c:v>759</c:v>
                </c:pt>
                <c:pt idx="7">
                  <c:v>937</c:v>
                </c:pt>
                <c:pt idx="8" formatCode="#,##0">
                  <c:v>1045</c:v>
                </c:pt>
                <c:pt idx="9" formatCode="#,##0">
                  <c:v>1105</c:v>
                </c:pt>
                <c:pt idx="10" formatCode="#,##0">
                  <c:v>1176</c:v>
                </c:pt>
                <c:pt idx="11" formatCode="#,##0">
                  <c:v>1278</c:v>
                </c:pt>
                <c:pt idx="12" formatCode="#,##0">
                  <c:v>1524</c:v>
                </c:pt>
                <c:pt idx="13" formatCode="#,##0">
                  <c:v>1645</c:v>
                </c:pt>
                <c:pt idx="14" formatCode="#,##0">
                  <c:v>1905</c:v>
                </c:pt>
                <c:pt idx="15" formatCode="#,##0">
                  <c:v>1681</c:v>
                </c:pt>
                <c:pt idx="16" formatCode="#,##0">
                  <c:v>1660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99-4944-875F-85E13EC89506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Sheet4!$B$1:$R$1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Sheet4!$B$4:$R$4</c:f>
              <c:numCache>
                <c:formatCode>General</c:formatCode>
                <c:ptCount val="17"/>
                <c:pt idx="0">
                  <c:v>822</c:v>
                </c:pt>
                <c:pt idx="1">
                  <c:v>1054</c:v>
                </c:pt>
                <c:pt idx="2">
                  <c:v>1235</c:v>
                </c:pt>
                <c:pt idx="3">
                  <c:v>1287</c:v>
                </c:pt>
                <c:pt idx="4">
                  <c:v>1380</c:v>
                </c:pt>
                <c:pt idx="5">
                  <c:v>1406</c:v>
                </c:pt>
                <c:pt idx="6">
                  <c:v>1438</c:v>
                </c:pt>
                <c:pt idx="7">
                  <c:v>1639</c:v>
                </c:pt>
                <c:pt idx="8">
                  <c:v>1761</c:v>
                </c:pt>
                <c:pt idx="9">
                  <c:v>1842</c:v>
                </c:pt>
                <c:pt idx="10">
                  <c:v>1974</c:v>
                </c:pt>
                <c:pt idx="11">
                  <c:v>2095</c:v>
                </c:pt>
                <c:pt idx="12">
                  <c:v>2331</c:v>
                </c:pt>
                <c:pt idx="13">
                  <c:v>2463</c:v>
                </c:pt>
                <c:pt idx="14">
                  <c:v>2929</c:v>
                </c:pt>
                <c:pt idx="15">
                  <c:v>2758</c:v>
                </c:pt>
                <c:pt idx="16">
                  <c:v>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99-4944-875F-85E13EC89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3480704"/>
        <c:axId val="-1333478656"/>
      </c:lineChart>
      <c:catAx>
        <c:axId val="-13334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33478656"/>
        <c:crosses val="autoZero"/>
        <c:auto val="1"/>
        <c:lblAlgn val="ctr"/>
        <c:lblOffset val="100"/>
        <c:noMultiLvlLbl val="0"/>
      </c:catAx>
      <c:valAx>
        <c:axId val="-133347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334807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</a:rPr>
              <a:t>4) Special</a:t>
            </a:r>
            <a:r>
              <a:rPr lang="en-US" altLang="ja-JP" sz="1600" b="1" baseline="0" dirty="0">
                <a:solidFill>
                  <a:schemeClr val="tx1"/>
                </a:solidFill>
              </a:rPr>
              <a:t> Policy Units in the Cabinet Secretariat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Sheet2!$A$1:$U$1</c:f>
              <c:strCache>
                <c:ptCount val="21"/>
                <c:pt idx="0">
                  <c:v>2nd Mori Res</c:v>
                </c:pt>
                <c:pt idx="1">
                  <c:v>1st Koizum</c:v>
                </c:pt>
                <c:pt idx="2">
                  <c:v>1st Koizumi Res</c:v>
                </c:pt>
                <c:pt idx="3">
                  <c:v>2nd Koizumi</c:v>
                </c:pt>
                <c:pt idx="4">
                  <c:v>2nd Koizumi Res</c:v>
                </c:pt>
                <c:pt idx="5">
                  <c:v>3rd Koizumi</c:v>
                </c:pt>
                <c:pt idx="6">
                  <c:v>1st Abe</c:v>
                </c:pt>
                <c:pt idx="7">
                  <c:v>Fukuda</c:v>
                </c:pt>
                <c:pt idx="8">
                  <c:v>Aso</c:v>
                </c:pt>
                <c:pt idx="9">
                  <c:v>Hatoyama</c:v>
                </c:pt>
                <c:pt idx="10">
                  <c:v>Kan</c:v>
                </c:pt>
                <c:pt idx="11">
                  <c:v>Kan 2nd Res</c:v>
                </c:pt>
                <c:pt idx="12">
                  <c:v>Noda 1st Res</c:v>
                </c:pt>
                <c:pt idx="13">
                  <c:v>Noda 2nd Res</c:v>
                </c:pt>
                <c:pt idx="14">
                  <c:v>2nd Abe</c:v>
                </c:pt>
                <c:pt idx="15">
                  <c:v>2nd Abe Res</c:v>
                </c:pt>
                <c:pt idx="16">
                  <c:v>3rd Abe </c:v>
                </c:pt>
                <c:pt idx="17">
                  <c:v>３rd　Abe 1st Res</c:v>
                </c:pt>
                <c:pt idx="18">
                  <c:v>３rd　Abe 2nd Res</c:v>
                </c:pt>
                <c:pt idx="19">
                  <c:v>３rd　Abe 3rd Res</c:v>
                </c:pt>
                <c:pt idx="20">
                  <c:v>4th　Abe </c:v>
                </c:pt>
              </c:strCache>
            </c:strRef>
          </c:cat>
          <c:val>
            <c:numRef>
              <c:f>Sheet2!$A$2:$U$2</c:f>
              <c:numCache>
                <c:formatCode>General</c:formatCode>
                <c:ptCount val="21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17</c:v>
                </c:pt>
                <c:pt idx="5">
                  <c:v>18</c:v>
                </c:pt>
                <c:pt idx="6">
                  <c:v>21</c:v>
                </c:pt>
                <c:pt idx="7">
                  <c:v>15</c:v>
                </c:pt>
                <c:pt idx="8">
                  <c:v>21</c:v>
                </c:pt>
                <c:pt idx="9">
                  <c:v>17</c:v>
                </c:pt>
                <c:pt idx="10">
                  <c:v>18</c:v>
                </c:pt>
                <c:pt idx="11">
                  <c:v>26</c:v>
                </c:pt>
                <c:pt idx="12">
                  <c:v>29</c:v>
                </c:pt>
                <c:pt idx="13">
                  <c:v>30</c:v>
                </c:pt>
                <c:pt idx="14">
                  <c:v>28</c:v>
                </c:pt>
                <c:pt idx="15">
                  <c:v>35</c:v>
                </c:pt>
                <c:pt idx="16">
                  <c:v>36</c:v>
                </c:pt>
                <c:pt idx="17">
                  <c:v>35</c:v>
                </c:pt>
                <c:pt idx="18">
                  <c:v>39</c:v>
                </c:pt>
                <c:pt idx="19">
                  <c:v>38</c:v>
                </c:pt>
                <c:pt idx="2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6F-214B-A9CE-20D5CD570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33283088"/>
        <c:axId val="-1333281312"/>
      </c:lineChart>
      <c:catAx>
        <c:axId val="-133328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333281312"/>
        <c:crosses val="autoZero"/>
        <c:auto val="1"/>
        <c:lblAlgn val="ctr"/>
        <c:lblOffset val="100"/>
        <c:noMultiLvlLbl val="0"/>
      </c:catAx>
      <c:valAx>
        <c:axId val="-13332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33328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i="0" u="none" strike="noStrike" baseline="0" dirty="0">
                <a:solidFill>
                  <a:schemeClr val="tx1"/>
                </a:solidFill>
                <a:effectLst/>
              </a:rPr>
              <a:t>5) </a:t>
            </a:r>
            <a:r>
              <a:rPr lang="en" altLang="ja-JP" sz="1600" b="1" i="0" u="none" strike="noStrike" baseline="0" dirty="0">
                <a:solidFill>
                  <a:schemeClr val="tx1"/>
                </a:solidFill>
                <a:effectLst/>
              </a:rPr>
              <a:t>Number of Bills Submitted by the Cabinet Secretariat</a:t>
            </a:r>
            <a:r>
              <a:rPr lang="en" altLang="ja-JP" sz="1600" b="1" i="0" u="none" strike="noStrike" baseline="0" dirty="0">
                <a:solidFill>
                  <a:schemeClr val="tx1"/>
                </a:solidFill>
              </a:rPr>
              <a:t> 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26265466816601"/>
          <c:y val="1.8225310399817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法案数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15</c:v>
                </c:pt>
                <c:pt idx="17">
                  <c:v>5</c:v>
                </c:pt>
                <c:pt idx="18">
                  <c:v>9</c:v>
                </c:pt>
                <c:pt idx="19">
                  <c:v>8</c:v>
                </c:pt>
                <c:pt idx="20">
                  <c:v>3</c:v>
                </c:pt>
                <c:pt idx="21">
                  <c:v>8</c:v>
                </c:pt>
                <c:pt idx="22">
                  <c:v>7</c:v>
                </c:pt>
                <c:pt idx="23">
                  <c:v>11</c:v>
                </c:pt>
                <c:pt idx="24">
                  <c:v>9</c:v>
                </c:pt>
                <c:pt idx="25">
                  <c:v>10</c:v>
                </c:pt>
                <c:pt idx="26">
                  <c:v>6</c:v>
                </c:pt>
                <c:pt idx="27">
                  <c:v>7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0-3A4B-B493-A8C0452C5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78750592"/>
        <c:axId val="-1178748272"/>
      </c:barChart>
      <c:catAx>
        <c:axId val="-11787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78748272"/>
        <c:crosses val="autoZero"/>
        <c:auto val="1"/>
        <c:lblAlgn val="ctr"/>
        <c:lblOffset val="100"/>
        <c:noMultiLvlLbl val="0"/>
      </c:catAx>
      <c:valAx>
        <c:axId val="-117874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1787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 </a:t>
            </a:r>
            <a:r>
              <a:rPr lang="en-US" altLang="ja-JP" sz="1600" b="1" dirty="0">
                <a:solidFill>
                  <a:schemeClr val="tx1"/>
                </a:solidFill>
              </a:rPr>
              <a:t>Seats up for re-election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Sheet1!$A$1:$A$11</c:f>
              <c:strCache>
                <c:ptCount val="11"/>
                <c:pt idx="0">
                  <c:v>LDP</c:v>
                </c:pt>
                <c:pt idx="1">
                  <c:v>Komei</c:v>
                </c:pt>
                <c:pt idx="2">
                  <c:v>CDP</c:v>
                </c:pt>
                <c:pt idx="3">
                  <c:v>NDP</c:v>
                </c:pt>
                <c:pt idx="4">
                  <c:v>JCP</c:v>
                </c:pt>
                <c:pt idx="5">
                  <c:v>Ishin</c:v>
                </c:pt>
                <c:pt idx="6">
                  <c:v>Hope League</c:v>
                </c:pt>
                <c:pt idx="7">
                  <c:v>HP</c:v>
                </c:pt>
                <c:pt idx="8">
                  <c:v>Inpendent Club</c:v>
                </c:pt>
                <c:pt idx="9">
                  <c:v>Okinawa</c:v>
                </c:pt>
                <c:pt idx="10">
                  <c:v>Independent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69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1-7746-B692-0E0508B6D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3146608"/>
        <c:axId val="-1333144288"/>
      </c:barChart>
      <c:catAx>
        <c:axId val="-13331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333144288"/>
        <c:crosses val="autoZero"/>
        <c:auto val="1"/>
        <c:lblAlgn val="ctr"/>
        <c:lblOffset val="100"/>
        <c:noMultiLvlLbl val="0"/>
      </c:catAx>
      <c:valAx>
        <c:axId val="-13331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33314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Yu Gothic"/>
                <a:ea typeface="Yu Gothic"/>
                <a:cs typeface="Yu Gothic"/>
              </a:defRPr>
            </a:pPr>
            <a:r>
              <a:rPr lang="en-US" altLang="ja-JP" sz="1600" b="1" i="0" u="none" strike="noStrike" baseline="0" dirty="0">
                <a:solidFill>
                  <a:schemeClr val="tx1"/>
                </a:solidFill>
                <a:latin typeface="+mn-lt"/>
                <a:ea typeface="Yu Gothic" charset="-128"/>
              </a:rPr>
              <a:t>Nominal GDP</a:t>
            </a:r>
            <a:endParaRPr lang="ja-JP" altLang="en-US" sz="1600" b="1" i="0" u="none" strike="noStrike" baseline="0" dirty="0">
              <a:solidFill>
                <a:schemeClr val="tx1"/>
              </a:solidFill>
              <a:latin typeface="+mn-lt"/>
              <a:ea typeface="Yu Gothic" charset="-128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実数!$A$1:$W$1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実数!$A$2:$W$2</c:f>
              <c:numCache>
                <c:formatCode>#,##0.0</c:formatCode>
                <c:ptCount val="23"/>
                <c:pt idx="0">
                  <c:v>501537.7</c:v>
                </c:pt>
                <c:pt idx="1">
                  <c:v>512541.7</c:v>
                </c:pt>
                <c:pt idx="2">
                  <c:v>525806.9</c:v>
                </c:pt>
                <c:pt idx="3">
                  <c:v>534142.5</c:v>
                </c:pt>
                <c:pt idx="4">
                  <c:v>527876.9</c:v>
                </c:pt>
                <c:pt idx="5">
                  <c:v>519651.8</c:v>
                </c:pt>
                <c:pt idx="6">
                  <c:v>526706</c:v>
                </c:pt>
                <c:pt idx="7">
                  <c:v>523005</c:v>
                </c:pt>
                <c:pt idx="8">
                  <c:v>515986.2</c:v>
                </c:pt>
                <c:pt idx="9">
                  <c:v>515400.7</c:v>
                </c:pt>
                <c:pt idx="10">
                  <c:v>520965.4</c:v>
                </c:pt>
                <c:pt idx="11">
                  <c:v>524132.8</c:v>
                </c:pt>
                <c:pt idx="12">
                  <c:v>526879.69999999914</c:v>
                </c:pt>
                <c:pt idx="13">
                  <c:v>531688.19999999914</c:v>
                </c:pt>
                <c:pt idx="14">
                  <c:v>520715.7</c:v>
                </c:pt>
                <c:pt idx="15">
                  <c:v>489501</c:v>
                </c:pt>
                <c:pt idx="16">
                  <c:v>500353.9</c:v>
                </c:pt>
                <c:pt idx="17">
                  <c:v>491408.5</c:v>
                </c:pt>
                <c:pt idx="18">
                  <c:v>494957.2</c:v>
                </c:pt>
                <c:pt idx="19">
                  <c:v>503175.6</c:v>
                </c:pt>
                <c:pt idx="20">
                  <c:v>513876</c:v>
                </c:pt>
                <c:pt idx="21">
                  <c:v>531985.80000000005</c:v>
                </c:pt>
                <c:pt idx="22">
                  <c:v>538445.80000000005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D-5140-972E-323C1BEDD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53958688"/>
        <c:axId val="-1618618672"/>
      </c:barChart>
      <c:catAx>
        <c:axId val="-15539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E3E3E3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Yu Gothic"/>
                <a:ea typeface="Yu Gothic"/>
                <a:cs typeface="Yu Gothic"/>
              </a:defRPr>
            </a:pPr>
            <a:endParaRPr lang="ja-JP"/>
          </a:p>
        </c:txPr>
        <c:crossAx val="-1618618672"/>
        <c:crossesAt val="460000"/>
        <c:auto val="1"/>
        <c:lblAlgn val="ctr"/>
        <c:lblOffset val="100"/>
        <c:noMultiLvlLbl val="0"/>
      </c:catAx>
      <c:valAx>
        <c:axId val="-1618618672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Yu Gothic"/>
                    <a:ea typeface="Yu Gothic"/>
                    <a:cs typeface="Yu Gothic"/>
                  </a:defRPr>
                </a:pPr>
                <a:r>
                  <a:rPr lang="en-US" altLang="ja-JP" sz="1000" b="0" i="0" u="none" strike="noStrike" baseline="0" dirty="0">
                    <a:solidFill>
                      <a:srgbClr val="333333"/>
                    </a:solidFill>
                    <a:latin typeface="Yu Gothic" charset="-128"/>
                    <a:ea typeface="Yu Gothic" charset="-128"/>
                  </a:rPr>
                  <a:t>Billion</a:t>
                </a:r>
                <a:endParaRPr lang="ja-JP" altLang="en-US" sz="1000" b="0" i="0" u="none" strike="noStrike" baseline="0" dirty="0">
                  <a:solidFill>
                    <a:srgbClr val="333333"/>
                  </a:solidFill>
                  <a:latin typeface="Yu Gothic" charset="-128"/>
                  <a:ea typeface="Yu Gothic" charset="-128"/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.0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Yu Gothic"/>
                <a:ea typeface="Yu Gothic"/>
                <a:cs typeface="Yu Gothic"/>
              </a:defRPr>
            </a:pPr>
            <a:endParaRPr lang="ja-JP"/>
          </a:p>
        </c:txPr>
        <c:crossAx val="-155395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E3E3E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Yu Gothic"/>
          <a:ea typeface="Yu Gothic"/>
          <a:cs typeface="Yu Gothic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dirty="0">
                <a:solidFill>
                  <a:schemeClr val="tx1"/>
                </a:solidFill>
                <a:latin typeface="+mn-lt"/>
              </a:rPr>
              <a:t>GDP</a:t>
            </a:r>
            <a:r>
              <a:rPr lang="ja-JP" altLang="en-US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+mn-lt"/>
              </a:rPr>
              <a:t>Growth</a:t>
            </a:r>
            <a:r>
              <a:rPr lang="en-US" altLang="ja-JP" sz="1600" b="1" baseline="0" dirty="0">
                <a:solidFill>
                  <a:schemeClr val="tx1"/>
                </a:solidFill>
                <a:latin typeface="+mn-lt"/>
              </a:rPr>
              <a:t> Rate</a:t>
            </a:r>
            <a:endParaRPr lang="ja-JP" altLang="en-US" sz="1600" b="1" dirty="0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'181205 CPI.csv'!$A$1:$A$23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'181205 CPI.csv'!$B$1:$B$23</c:f>
              <c:numCache>
                <c:formatCode>0.0_ </c:formatCode>
                <c:ptCount val="23"/>
                <c:pt idx="0">
                  <c:v>2.7</c:v>
                </c:pt>
                <c:pt idx="1">
                  <c:v>3.1</c:v>
                </c:pt>
                <c:pt idx="2">
                  <c:v>1.1000000000000001</c:v>
                </c:pt>
                <c:pt idx="3">
                  <c:v>-1.1000000000000001</c:v>
                </c:pt>
                <c:pt idx="4">
                  <c:v>-0.3</c:v>
                </c:pt>
                <c:pt idx="5">
                  <c:v>2.8</c:v>
                </c:pt>
                <c:pt idx="6">
                  <c:v>0.4</c:v>
                </c:pt>
                <c:pt idx="7">
                  <c:v>0.1</c:v>
                </c:pt>
                <c:pt idx="8">
                  <c:v>1.5</c:v>
                </c:pt>
                <c:pt idx="9">
                  <c:v>2.2000000000000002</c:v>
                </c:pt>
                <c:pt idx="10">
                  <c:v>1.7</c:v>
                </c:pt>
                <c:pt idx="11">
                  <c:v>1.4</c:v>
                </c:pt>
                <c:pt idx="12">
                  <c:v>1.7</c:v>
                </c:pt>
                <c:pt idx="13">
                  <c:v>-1.1000000000000001</c:v>
                </c:pt>
                <c:pt idx="14">
                  <c:v>-5.4</c:v>
                </c:pt>
                <c:pt idx="15">
                  <c:v>4.2</c:v>
                </c:pt>
                <c:pt idx="16">
                  <c:v>-0.1</c:v>
                </c:pt>
                <c:pt idx="17">
                  <c:v>1.5</c:v>
                </c:pt>
                <c:pt idx="18">
                  <c:v>2</c:v>
                </c:pt>
                <c:pt idx="19">
                  <c:v>0.4</c:v>
                </c:pt>
                <c:pt idx="20">
                  <c:v>1.4</c:v>
                </c:pt>
                <c:pt idx="21">
                  <c:v>1</c:v>
                </c:pt>
                <c:pt idx="2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D9-A14B-A9A7-A9460DAE7C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77342208"/>
        <c:axId val="-1577339888"/>
      </c:lineChart>
      <c:catAx>
        <c:axId val="-15773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577339888"/>
        <c:crosses val="autoZero"/>
        <c:auto val="1"/>
        <c:lblAlgn val="ctr"/>
        <c:lblOffset val="100"/>
        <c:noMultiLvlLbl val="0"/>
      </c:catAx>
      <c:valAx>
        <c:axId val="-15773398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　％</a:t>
                </a:r>
              </a:p>
            </c:rich>
          </c:tx>
          <c:layout>
            <c:manualLayout>
              <c:xMode val="edge"/>
              <c:yMode val="edge"/>
              <c:x val="1.77199500879128E-2"/>
              <c:y val="0.48771106039899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_ " sourceLinked="1"/>
        <c:majorTickMark val="none"/>
        <c:minorTickMark val="none"/>
        <c:tickLblPos val="nextTo"/>
        <c:crossAx val="-157734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4D969-7379-CC43-8F19-76093E79970C}" type="datetimeFigureOut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130E7-9740-5747-8CDB-1D7F85F5358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33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33E2-4375-0148-85F1-6031EFFB4038}" type="datetimeFigureOut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3326B-8046-BC42-ACC5-989881BDB6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797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326B-8046-BC42-ACC5-989881BDB6A6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46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3326B-8046-BC42-ACC5-989881BDB6A6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68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9280E0-10AB-944C-A05F-D1F218127795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71D9-E8A1-3F48-A238-DF635499F750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872-CFB7-1B4F-BE04-D5DC2321BD92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EA76D2-B946-3C47-8C1C-B56E017D4DF9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6BC715-419B-0D4D-874C-601C812662D5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E018-AB81-0E40-9BF0-D035C0F65C2F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174B-B6EA-2049-924F-3A1D1B986FD3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1CCEBF-B7D1-804C-9BD5-02AFBA9CA3C0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750-220C-A348-8503-4E3670331DAE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D6E2D-8D3B-5846-AE4D-63709FB1C9E1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5BDB66-97B8-6649-B376-BAFDEBFEBADC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A28C57-03CA-8942-A673-18CDD639E48F}" type="datetime1">
              <a:rPr lang="ja-JP" altLang="en-US" smtClean="0"/>
              <a:pPr/>
              <a:t>2019/1/15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366495-0409-1044-B962-7B9204B83D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88366" y="1506360"/>
            <a:ext cx="4092316" cy="1447287"/>
          </a:xfrm>
        </p:spPr>
        <p:txBody>
          <a:bodyPr>
            <a:normAutofit/>
          </a:bodyPr>
          <a:lstStyle/>
          <a:p>
            <a:pPr algn="ctr"/>
            <a:r>
              <a:rPr lang="en-GB" altLang="ja-JP" sz="2400" dirty="0">
                <a:solidFill>
                  <a:schemeClr val="tx1"/>
                </a:solidFill>
              </a:rPr>
              <a:t>JAPANESE POLITICS</a:t>
            </a:r>
            <a:br>
              <a:rPr lang="en-GB" altLang="ja-JP" sz="2400" dirty="0">
                <a:solidFill>
                  <a:schemeClr val="tx1"/>
                </a:solidFill>
              </a:rPr>
            </a:br>
            <a:r>
              <a:rPr lang="en-GB" altLang="ja-JP" sz="2400" dirty="0">
                <a:solidFill>
                  <a:schemeClr val="tx1"/>
                </a:solidFill>
              </a:rPr>
              <a:t> Looking Ahead 2019</a:t>
            </a:r>
            <a:endParaRPr lang="ja-JP" altLang="en-US" sz="24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88738" y="3597148"/>
            <a:ext cx="5734010" cy="23120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+mj-lt"/>
                <a:cs typeface="Calibri"/>
              </a:rPr>
              <a:t>Foreign Press Center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+mj-lt"/>
                <a:cs typeface="Calibri"/>
              </a:rPr>
              <a:t>January 15, 2019</a:t>
            </a:r>
          </a:p>
          <a:p>
            <a:pPr algn="ctr"/>
            <a:endParaRPr lang="en-US" altLang="ja-JP" sz="2400" dirty="0">
              <a:solidFill>
                <a:schemeClr val="tx1"/>
              </a:solidFill>
              <a:latin typeface="+mj-lt"/>
              <a:cs typeface="Calibri"/>
            </a:endParaRPr>
          </a:p>
          <a:p>
            <a:pPr algn="ctr"/>
            <a:r>
              <a:rPr lang="en-US" altLang="ja-JP" sz="2400" dirty="0" err="1">
                <a:solidFill>
                  <a:schemeClr val="tx1"/>
                </a:solidFill>
                <a:latin typeface="+mj-lt"/>
                <a:cs typeface="Calibri"/>
              </a:rPr>
              <a:t>Harukata</a:t>
            </a:r>
            <a:r>
              <a:rPr lang="en-US" altLang="ja-JP" sz="2400" dirty="0">
                <a:solidFill>
                  <a:schemeClr val="tx1"/>
                </a:solidFill>
                <a:latin typeface="+mj-lt"/>
                <a:cs typeface="Calibri"/>
              </a:rPr>
              <a:t> Takenaka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+mj-lt"/>
                <a:cs typeface="Calibri"/>
              </a:rPr>
              <a:t>National Graduate Institute for Policy Studies, Tokyo</a:t>
            </a:r>
            <a:endParaRPr lang="ja-JP" altLang="en-US" sz="24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01" y="1396018"/>
            <a:ext cx="1653277" cy="1806321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82" y="1346308"/>
            <a:ext cx="1453176" cy="1856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7997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tx1"/>
                </a:solidFill>
              </a:rPr>
              <a:t>I</a:t>
            </a:r>
            <a:r>
              <a:rPr kumimoji="1" lang="en-US" altLang="ja-JP" b="1" dirty="0">
                <a:solidFill>
                  <a:schemeClr val="tx1"/>
                </a:solidFill>
              </a:rPr>
              <a:t>I. </a:t>
            </a:r>
            <a:r>
              <a:rPr lang="en-US" altLang="ja-JP" b="1" dirty="0">
                <a:solidFill>
                  <a:schemeClr val="tx1"/>
                </a:solidFill>
              </a:rPr>
              <a:t>Prime Minister's Power under the </a:t>
            </a:r>
            <a:r>
              <a:rPr kumimoji="1" lang="en-US" altLang="ja-JP" b="1" dirty="0">
                <a:solidFill>
                  <a:schemeClr val="tx1"/>
                </a:solidFill>
              </a:rPr>
              <a:t>Second Abe Administration (2012-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844842"/>
            <a:ext cx="7830766" cy="4700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1. Further Increase in Prime Ministerial Power</a:t>
            </a:r>
          </a:p>
          <a:p>
            <a:pPr marL="0" indent="0">
              <a:buNone/>
            </a:pPr>
            <a:endParaRPr lang="en-US" altLang="ja-JP" dirty="0">
              <a:solidFill>
                <a:srgbClr val="0000FF"/>
              </a:solidFill>
            </a:endParaRPr>
          </a:p>
          <a:p>
            <a:pPr marL="134938" indent="46038">
              <a:buNone/>
            </a:pPr>
            <a:r>
              <a:rPr lang="en-US" altLang="ja-JP" dirty="0">
                <a:solidFill>
                  <a:srgbClr val="0070C0"/>
                </a:solidFill>
              </a:rPr>
              <a:t>1) PM power in the party</a:t>
            </a:r>
          </a:p>
          <a:p>
            <a:pPr marL="134938" indent="46038">
              <a:buNone/>
            </a:pPr>
            <a:r>
              <a:rPr lang="en-US" altLang="ja-JP" dirty="0">
                <a:solidFill>
                  <a:srgbClr val="0070C0"/>
                </a:solidFill>
              </a:rPr>
              <a:t>2) PM power in the government</a:t>
            </a:r>
          </a:p>
          <a:p>
            <a:pPr marL="134938" indent="46038">
              <a:buNone/>
            </a:pPr>
            <a:endParaRPr lang="en-US" altLang="ja-JP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918500"/>
            <a:ext cx="264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199" y="860297"/>
            <a:ext cx="7928043" cy="5229217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2. PM power increase in the party </a:t>
            </a:r>
          </a:p>
          <a:p>
            <a:pPr marL="180975" indent="44450">
              <a:buNone/>
            </a:pPr>
            <a:r>
              <a:rPr lang="en-US" altLang="ja-JP" dirty="0"/>
              <a:t>1)  Norm of “</a:t>
            </a:r>
            <a:r>
              <a:rPr lang="en-US" altLang="ja-JP" dirty="0">
                <a:solidFill>
                  <a:srgbClr val="0000FF"/>
                </a:solidFill>
              </a:rPr>
              <a:t>Elected 6 times, then you are a minister</a:t>
            </a:r>
            <a:r>
              <a:rPr lang="en-US" altLang="ja-JP" dirty="0"/>
              <a:t>” </a:t>
            </a:r>
            <a:r>
              <a:rPr lang="en-US" altLang="ja-JP" dirty="0">
                <a:solidFill>
                  <a:srgbClr val="FF0000"/>
                </a:solidFill>
              </a:rPr>
              <a:t>broken!</a:t>
            </a:r>
          </a:p>
          <a:p>
            <a:pPr marL="498475" indent="-136525">
              <a:buNone/>
            </a:pPr>
            <a:r>
              <a:rPr kumimoji="1" lang="en-US" altLang="ja-JP" dirty="0"/>
              <a:t>a) In the past most LDP back benchers who have got elected 6 times could expect to be appointed ministers -&gt; </a:t>
            </a:r>
            <a:r>
              <a:rPr kumimoji="1" lang="en-US" altLang="ja-JP" dirty="0">
                <a:solidFill>
                  <a:srgbClr val="0070C0"/>
                </a:solidFill>
              </a:rPr>
              <a:t>Almost 100%</a:t>
            </a:r>
          </a:p>
          <a:p>
            <a:pPr marL="498475" indent="-136525">
              <a:buNone/>
            </a:pPr>
            <a:r>
              <a:rPr kumimoji="1" lang="en-US" altLang="ja-JP" dirty="0"/>
              <a:t>b) Under the Abe administration this figure has gone down to around </a:t>
            </a:r>
            <a:r>
              <a:rPr kumimoji="1" lang="en-US" altLang="ja-JP" dirty="0">
                <a:solidFill>
                  <a:srgbClr val="FF0000"/>
                </a:solidFill>
              </a:rPr>
              <a:t>70%.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069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D46BC1-6050-C24C-BE08-E7DD2EC531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12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547A66A-808E-F347-909B-1654D013EB0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0521682"/>
              </p:ext>
            </p:extLst>
          </p:nvPr>
        </p:nvGraphicFramePr>
        <p:xfrm>
          <a:off x="457200" y="936434"/>
          <a:ext cx="7467600" cy="553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2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80060" y="368300"/>
            <a:ext cx="8258556" cy="5886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2) </a:t>
            </a:r>
            <a:r>
              <a:rPr lang="en-US" altLang="ja-JP" dirty="0">
                <a:solidFill>
                  <a:srgbClr val="0000FF"/>
                </a:solidFill>
              </a:rPr>
              <a:t>Long Serving Ministers</a:t>
            </a:r>
          </a:p>
          <a:p>
            <a:pPr marL="180975" indent="44450">
              <a:buNone/>
            </a:pPr>
            <a:r>
              <a:rPr lang="en-US" altLang="ja-JP" dirty="0"/>
              <a:t>a) </a:t>
            </a:r>
            <a:r>
              <a:rPr lang="en-US" altLang="ja-JP" dirty="0">
                <a:latin typeface="Century Schoolbook" charset="0"/>
                <a:ea typeface="ＭＳ Ｐ明朝" charset="0"/>
                <a:cs typeface="ＭＳ Ｐ明朝" charset="0"/>
              </a:rPr>
              <a:t>No reshuffling  between 2012.12 and 14.9</a:t>
            </a:r>
          </a:p>
          <a:p>
            <a:pPr marL="180975" indent="44450">
              <a:buNone/>
            </a:pPr>
            <a:r>
              <a:rPr lang="en-US" altLang="ja-JP" dirty="0"/>
              <a:t>b) </a:t>
            </a:r>
            <a:r>
              <a:rPr lang="en-US" altLang="ja-JP" dirty="0">
                <a:solidFill>
                  <a:srgbClr val="0000FF"/>
                </a:solidFill>
              </a:rPr>
              <a:t>Big Three (2012.12-2017.8)</a:t>
            </a:r>
            <a:endParaRPr lang="ja-JP" altLang="en-US" dirty="0">
              <a:solidFill>
                <a:srgbClr val="0000FF"/>
              </a:solidFill>
            </a:endParaRPr>
          </a:p>
          <a:p>
            <a:pPr marL="180975" indent="44450">
              <a:buNone/>
            </a:pPr>
            <a:r>
              <a:rPr lang="ja-JP" altLang="en-US" dirty="0"/>
              <a:t>・</a:t>
            </a:r>
            <a:r>
              <a:rPr lang="en-US" altLang="ja-JP" dirty="0"/>
              <a:t>Deputy Prime/Finance Minister </a:t>
            </a:r>
            <a:r>
              <a:rPr lang="en-US" altLang="ja-JP" dirty="0" err="1"/>
              <a:t>Aso</a:t>
            </a:r>
            <a:r>
              <a:rPr lang="en-US" altLang="ja-JP" dirty="0"/>
              <a:t> Taro</a:t>
            </a:r>
          </a:p>
          <a:p>
            <a:pPr marL="180975" indent="44450">
              <a:buNone/>
            </a:pPr>
            <a:r>
              <a:rPr lang="ja-JP" altLang="en-US" dirty="0"/>
              <a:t>・</a:t>
            </a:r>
            <a:r>
              <a:rPr lang="en-US" altLang="ja-JP" dirty="0"/>
              <a:t>Chief Cabinet Secretary </a:t>
            </a:r>
            <a:r>
              <a:rPr lang="en-US" altLang="ja-JP" dirty="0" err="1"/>
              <a:t>Suga</a:t>
            </a:r>
            <a:r>
              <a:rPr lang="en-US" altLang="ja-JP" dirty="0"/>
              <a:t> </a:t>
            </a:r>
            <a:r>
              <a:rPr lang="en-US" altLang="ja-JP" dirty="0" err="1"/>
              <a:t>Yoshihide</a:t>
            </a:r>
            <a:endParaRPr lang="en-US" altLang="ja-JP" dirty="0"/>
          </a:p>
          <a:p>
            <a:pPr marL="180975" indent="44450">
              <a:buNone/>
            </a:pPr>
            <a:r>
              <a:rPr lang="ja-JP" altLang="en-US" dirty="0"/>
              <a:t>・</a:t>
            </a:r>
            <a:r>
              <a:rPr lang="en-US" altLang="ja-JP" dirty="0"/>
              <a:t>Foreign Minister </a:t>
            </a:r>
            <a:r>
              <a:rPr lang="en-US" altLang="ja-JP" dirty="0" err="1"/>
              <a:t>Kishida</a:t>
            </a:r>
            <a:r>
              <a:rPr lang="en-US" altLang="ja-JP" dirty="0"/>
              <a:t> Fumio</a:t>
            </a:r>
          </a:p>
          <a:p>
            <a:pPr marL="180975" indent="44450">
              <a:buNone/>
            </a:pPr>
            <a:r>
              <a:rPr lang="en-US" altLang="ja-JP" dirty="0"/>
              <a:t> </a:t>
            </a: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180975">
              <a:buNone/>
            </a:pPr>
            <a:r>
              <a:rPr lang="en-US" altLang="ja-JP" dirty="0"/>
              <a:t>c) Average term of these three ministers from 2000-12.</a:t>
            </a:r>
          </a:p>
          <a:p>
            <a:pPr marL="0" indent="180975">
              <a:buNone/>
            </a:pPr>
            <a:r>
              <a:rPr lang="ja-JP" altLang="en-US" dirty="0"/>
              <a:t>・</a:t>
            </a:r>
            <a:r>
              <a:rPr lang="en-US" altLang="ja-JP" dirty="0"/>
              <a:t>Finance (356 days) </a:t>
            </a:r>
            <a:endParaRPr lang="ja-JP" altLang="en-US" dirty="0"/>
          </a:p>
          <a:p>
            <a:pPr marL="0" indent="180975">
              <a:buNone/>
            </a:pPr>
            <a:r>
              <a:rPr lang="ja-JP" altLang="en-US" dirty="0"/>
              <a:t>・</a:t>
            </a:r>
            <a:r>
              <a:rPr lang="en-US" altLang="ja-JP" dirty="0"/>
              <a:t>Chief Cabinet Secretary (427 days),</a:t>
            </a:r>
          </a:p>
          <a:p>
            <a:pPr marL="0" indent="180975">
              <a:buNone/>
            </a:pPr>
            <a:r>
              <a:rPr lang="ja-JP" altLang="en-US" dirty="0"/>
              <a:t>・</a:t>
            </a:r>
            <a:r>
              <a:rPr lang="en-US" altLang="ja-JP" dirty="0"/>
              <a:t>Foreign (356 days)</a:t>
            </a:r>
            <a:endParaRPr lang="ja-JP" altLang="en-US" dirty="0"/>
          </a:p>
          <a:p>
            <a:pPr marL="0" indent="180975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80" y="647700"/>
            <a:ext cx="1418336" cy="15290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280" y="2176780"/>
            <a:ext cx="1418336" cy="14878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021" y="2983831"/>
            <a:ext cx="1586690" cy="14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525294"/>
            <a:ext cx="7467600" cy="594865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3) </a:t>
            </a:r>
            <a:r>
              <a:rPr lang="en-US" altLang="ja-JP" dirty="0">
                <a:solidFill>
                  <a:srgbClr val="0000FF"/>
                </a:solidFill>
              </a:rPr>
              <a:t>Any implications for PM power?</a:t>
            </a:r>
          </a:p>
          <a:p>
            <a:pPr marL="134938" indent="0">
              <a:buNone/>
            </a:pPr>
            <a:r>
              <a:rPr kumimoji="1" lang="en-US" altLang="ja-JP" dirty="0"/>
              <a:t> Prime minister can now resist pressure from backbenchers for promotion.</a:t>
            </a:r>
          </a:p>
          <a:p>
            <a:pPr marL="0" indent="0">
              <a:buNone/>
            </a:pPr>
            <a:r>
              <a:rPr lang="en-US" altLang="ja-JP" dirty="0"/>
              <a:t>4) </a:t>
            </a:r>
            <a:r>
              <a:rPr lang="en-US" altLang="ja-JP" dirty="0">
                <a:solidFill>
                  <a:srgbClr val="0000FF"/>
                </a:solidFill>
              </a:rPr>
              <a:t>Where does this power come from?  PM's leverage over endorsement</a:t>
            </a:r>
          </a:p>
          <a:p>
            <a:pPr marL="134938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06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505837"/>
            <a:ext cx="8414084" cy="603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3. PM power increase in the cabinet and </a:t>
            </a:r>
            <a:r>
              <a:rPr lang="en-US" altLang="ja-JP" dirty="0"/>
              <a:t>enhanced role of </a:t>
            </a:r>
            <a:r>
              <a:rPr lang="en-US" altLang="ja-JP" dirty="0">
                <a:solidFill>
                  <a:srgbClr val="0000FF"/>
                </a:solidFill>
              </a:rPr>
              <a:t>the Cabinet Secretariat</a:t>
            </a:r>
          </a:p>
          <a:p>
            <a:pPr marL="134938" indent="0">
              <a:buNone/>
            </a:pPr>
            <a:r>
              <a:rPr lang="en-US" altLang="ja-JP" dirty="0"/>
              <a:t>1) Cabinet Secretariat</a:t>
            </a:r>
          </a:p>
          <a:p>
            <a:pPr marL="412750" indent="0">
              <a:buNone/>
            </a:pPr>
            <a:r>
              <a:rPr lang="en-US" altLang="ja-JP" dirty="0"/>
              <a:t>a) Originally set up to deal with routine work</a:t>
            </a:r>
          </a:p>
          <a:p>
            <a:pPr marL="412750" indent="0">
              <a:buNone/>
            </a:pPr>
            <a:r>
              <a:rPr lang="en-US" altLang="ja-JP" dirty="0"/>
              <a:t>b) Gradually enhanced responsibilities over coordination of policies involving various ministries.</a:t>
            </a:r>
          </a:p>
          <a:p>
            <a:pPr marL="412750" indent="0">
              <a:buNone/>
            </a:pPr>
            <a:r>
              <a:rPr lang="en-US" altLang="ja-JP" dirty="0"/>
              <a:t>c) </a:t>
            </a:r>
            <a:r>
              <a:rPr lang="en-US" altLang="ja-JP" dirty="0">
                <a:solidFill>
                  <a:srgbClr val="0000FF"/>
                </a:solidFill>
              </a:rPr>
              <a:t>2001 reform increased its authority to support prime minister’s policy formulation</a:t>
            </a:r>
          </a:p>
          <a:p>
            <a:pPr marL="134938" indent="0">
              <a:buNone/>
            </a:pPr>
            <a:r>
              <a:rPr lang="en-US" altLang="ja-JP" dirty="0"/>
              <a:t>2) Important policies prepared by the cabinet secretariat</a:t>
            </a:r>
          </a:p>
          <a:p>
            <a:pPr marL="412750" indent="-47625">
              <a:buNone/>
            </a:pPr>
            <a:r>
              <a:rPr lang="en-US" altLang="ja-JP" dirty="0"/>
              <a:t>a) Key economic policies and intl. economic negotiations</a:t>
            </a:r>
          </a:p>
          <a:p>
            <a:pPr marL="412750" indent="-47625">
              <a:buNone/>
            </a:pPr>
            <a:r>
              <a:rPr lang="en-US" altLang="ja-JP" dirty="0" err="1"/>
              <a:t>b</a:t>
            </a:r>
            <a:r>
              <a:rPr lang="en-US" altLang="ja-JP" dirty="0"/>
              <a:t>) Security related bills of 2015 to enhance  role of SDF in international military confrontations.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88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1229024"/>
              </p:ext>
            </p:extLst>
          </p:nvPr>
        </p:nvGraphicFramePr>
        <p:xfrm>
          <a:off x="457200" y="1303867"/>
          <a:ext cx="7467600" cy="516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1E424-AAAC-4B47-8544-E27B8871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C7C900-979F-E34C-92CE-C5DD5FD23F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8622566C-7847-D64A-976C-486FC23F494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49486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279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430064D1-A69F-324D-A836-5B3BCB57C08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6074590"/>
              </p:ext>
            </p:extLst>
          </p:nvPr>
        </p:nvGraphicFramePr>
        <p:xfrm>
          <a:off x="457200" y="412376"/>
          <a:ext cx="7467600" cy="606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33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626533"/>
            <a:ext cx="8069580" cy="5847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4. Further Institutional Reforms Increasing PM power</a:t>
            </a:r>
            <a:endParaRPr lang="ja-JP" altLang="en-US" dirty="0"/>
          </a:p>
          <a:p>
            <a:pPr marL="180975" indent="0">
              <a:buNone/>
            </a:pPr>
            <a:r>
              <a:rPr lang="en-US" altLang="ja-JP" dirty="0"/>
              <a:t>1) Introduction of </a:t>
            </a:r>
            <a:r>
              <a:rPr lang="en-US" altLang="ja-JP" dirty="0">
                <a:solidFill>
                  <a:srgbClr val="0000FF"/>
                </a:solidFill>
              </a:rPr>
              <a:t>National Security Counci</a:t>
            </a:r>
            <a:r>
              <a:rPr lang="en-US" altLang="ja-JP" dirty="0">
                <a:solidFill>
                  <a:srgbClr val="0070C0"/>
                </a:solidFill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(2013. 12) and Security Bureau in the Cabinet Secretariat (2014.1)</a:t>
            </a:r>
          </a:p>
          <a:p>
            <a:pPr marL="180975" indent="0">
              <a:buNone/>
            </a:pPr>
            <a:r>
              <a:rPr lang="en-US" altLang="ja-JP" dirty="0"/>
              <a:t>-&gt; Enhances prime minister’s power over security policy.</a:t>
            </a:r>
          </a:p>
          <a:p>
            <a:pPr marL="180975" indent="0">
              <a:buNone/>
            </a:pPr>
            <a:r>
              <a:rPr lang="en-US" altLang="ja-JP" dirty="0"/>
              <a:t>2) Creation of </a:t>
            </a:r>
            <a:r>
              <a:rPr lang="en-US" altLang="ja-JP" dirty="0">
                <a:solidFill>
                  <a:srgbClr val="0000FF"/>
                </a:solidFill>
              </a:rPr>
              <a:t>Cabinet Bureau of Personnel Affairs </a:t>
            </a:r>
            <a:r>
              <a:rPr lang="en-US" altLang="ja-JP" dirty="0"/>
              <a:t>(2014.4) </a:t>
            </a:r>
          </a:p>
          <a:p>
            <a:pPr marL="452438" indent="-180975">
              <a:buNone/>
            </a:pPr>
            <a:r>
              <a:rPr lang="en-US" altLang="ja-JP" dirty="0"/>
              <a:t>a) Increased the prime minister's power on appointment of high ranking officials in the ministries.</a:t>
            </a:r>
          </a:p>
          <a:p>
            <a:pPr marL="452438" indent="-180975">
              <a:buNone/>
            </a:pPr>
            <a:r>
              <a:rPr lang="en-US" altLang="ja-JP" dirty="0"/>
              <a:t>b) Before the reform the PM had power of veto. </a:t>
            </a:r>
          </a:p>
          <a:p>
            <a:pPr marL="452438" indent="-180975">
              <a:buNone/>
            </a:pPr>
            <a:r>
              <a:rPr lang="en-US" altLang="ja-JP" dirty="0"/>
              <a:t>After the reform the PM now can have more substantive power as the ministers have to make </a:t>
            </a:r>
            <a:r>
              <a:rPr lang="en-US" altLang="ja-JP" dirty="0">
                <a:solidFill>
                  <a:srgbClr val="0000FF"/>
                </a:solidFill>
              </a:rPr>
              <a:t>pre-appointment consultations </a:t>
            </a:r>
            <a:r>
              <a:rPr lang="en-US" altLang="ja-JP" dirty="0"/>
              <a:t>with the PM.</a:t>
            </a:r>
            <a:endParaRPr lang="ja-JP" altLang="en-US" dirty="0"/>
          </a:p>
          <a:p>
            <a:pPr marL="452438" indent="-180975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199" y="649803"/>
            <a:ext cx="8281417" cy="58241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Introduction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I. Background: Transformation of the Japanese Political System and the Prime Minister’s Power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II. Prime Minister's Power under the Abe Administration from 2012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III. 2018 Agendas ①:Politics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IV. 2018 Agendas ②:Budget and Tax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V. 2018 Agendas ③:LDP going SDP?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VI. 2018 Agendas </a:t>
            </a:r>
            <a:r>
              <a:rPr lang="ja-JP" altLang="en-US" dirty="0">
                <a:latin typeface="+mj-lt"/>
                <a:cs typeface="Calibri"/>
              </a:rPr>
              <a:t>④</a:t>
            </a:r>
            <a:r>
              <a:rPr lang="en-US" altLang="ja-JP" dirty="0">
                <a:latin typeface="+mj-lt"/>
                <a:cs typeface="Calibri"/>
              </a:rPr>
              <a:t>:Toward an Age of “You Live Until 100 Years Old”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VII. Review of Past Policies ①: Three Arrows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VIII. </a:t>
            </a:r>
            <a:r>
              <a:rPr lang="en-US" altLang="ja-JP" dirty="0">
                <a:cs typeface="Calibri"/>
              </a:rPr>
              <a:t>Review of Past Policies ②: The Third Arrow</a:t>
            </a:r>
            <a:endParaRPr lang="en-US" altLang="ja-JP" dirty="0">
              <a:latin typeface="+mj-lt"/>
              <a:cs typeface="Calibri"/>
            </a:endParaRP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IX. Review of Past Policies</a:t>
            </a:r>
            <a:r>
              <a:rPr lang="ja-JP" altLang="en-US" dirty="0">
                <a:latin typeface="+mj-lt"/>
                <a:cs typeface="Calibri"/>
              </a:rPr>
              <a:t> ③</a:t>
            </a:r>
            <a:r>
              <a:rPr lang="en-US" altLang="ja-JP" dirty="0">
                <a:latin typeface="+mj-lt"/>
                <a:cs typeface="Calibri"/>
              </a:rPr>
              <a:t>: Legislation of Security Related Bills in Sep. 2015.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X. 2018 Agendas </a:t>
            </a:r>
            <a:r>
              <a:rPr lang="ja-JP" altLang="en-US" dirty="0">
                <a:latin typeface="+mj-lt"/>
                <a:cs typeface="Calibri"/>
              </a:rPr>
              <a:t>⑤</a:t>
            </a:r>
            <a:r>
              <a:rPr lang="en-US" altLang="ja-JP" dirty="0">
                <a:latin typeface="+mj-lt"/>
                <a:cs typeface="Calibri"/>
              </a:rPr>
              <a:t>: Constitutional Amendment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XI. What About Oppositions?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4901"/>
            <a:ext cx="7467600" cy="626224"/>
          </a:xfrm>
        </p:spPr>
        <p:txBody>
          <a:bodyPr/>
          <a:lstStyle/>
          <a:p>
            <a:r>
              <a:rPr lang="en-US" altLang="ja-JP" b="1" dirty="0">
                <a:solidFill>
                  <a:schemeClr val="tx1"/>
                </a:solidFill>
              </a:rPr>
              <a:t>III. 2019 Agendas ①:Politics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199" y="1137155"/>
            <a:ext cx="8281417" cy="53367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1. April 2019. Local Elections</a:t>
            </a:r>
          </a:p>
          <a:p>
            <a:pPr marL="0" indent="0">
              <a:buNone/>
            </a:pPr>
            <a:r>
              <a:rPr lang="en-US" altLang="ja-JP" dirty="0"/>
              <a:t>2. July 2019. Upper House Election</a:t>
            </a:r>
          </a:p>
          <a:p>
            <a:pPr marL="142875" indent="0">
              <a:buNone/>
            </a:pPr>
            <a:r>
              <a:rPr lang="en-US" altLang="ja-JP" dirty="0"/>
              <a:t>1) </a:t>
            </a:r>
            <a:r>
              <a:rPr lang="en-US" altLang="ja-JP" dirty="0">
                <a:solidFill>
                  <a:srgbClr val="0070C0"/>
                </a:solidFill>
              </a:rPr>
              <a:t>87</a:t>
            </a:r>
            <a:r>
              <a:rPr lang="en-US" altLang="ja-JP" dirty="0"/>
              <a:t> seats: Seats necessary to be obtained by pro constitutional amendment parties.</a:t>
            </a:r>
          </a:p>
          <a:p>
            <a:pPr marL="142875" indent="0">
              <a:buNone/>
            </a:pPr>
            <a:r>
              <a:rPr lang="en-US" altLang="ja-JP"/>
              <a:t>-&gt; </a:t>
            </a:r>
            <a:r>
              <a:rPr lang="en-US" altLang="ja-JP" smtClean="0"/>
              <a:t>LDP(57</a:t>
            </a:r>
            <a:r>
              <a:rPr lang="en-US" altLang="ja-JP" dirty="0"/>
              <a:t>), </a:t>
            </a:r>
            <a:r>
              <a:rPr lang="en-US" altLang="ja-JP" dirty="0" err="1"/>
              <a:t>Komei</a:t>
            </a:r>
            <a:r>
              <a:rPr lang="en-US" altLang="ja-JP" dirty="0"/>
              <a:t>(14), </a:t>
            </a:r>
            <a:r>
              <a:rPr lang="en-US" altLang="ja-JP" dirty="0" err="1"/>
              <a:t>Ishin</a:t>
            </a:r>
            <a:r>
              <a:rPr lang="en-US" altLang="ja-JP" dirty="0"/>
              <a:t>(6)?? (2016: LDP(58), </a:t>
            </a:r>
            <a:r>
              <a:rPr lang="en-US" altLang="ja-JP" dirty="0" err="1"/>
              <a:t>Komei</a:t>
            </a:r>
            <a:r>
              <a:rPr lang="en-US" altLang="ja-JP" dirty="0"/>
              <a:t>(14), </a:t>
            </a:r>
            <a:r>
              <a:rPr lang="en-US" altLang="ja-JP" dirty="0" err="1"/>
              <a:t>Ishin</a:t>
            </a:r>
            <a:r>
              <a:rPr lang="en-US" altLang="ja-JP" dirty="0"/>
              <a:t> (7))</a:t>
            </a:r>
          </a:p>
          <a:p>
            <a:pPr marL="142875" indent="0">
              <a:buNone/>
            </a:pPr>
            <a:r>
              <a:rPr kumimoji="1" lang="en-US" altLang="ja-JP" dirty="0"/>
              <a:t>2) </a:t>
            </a:r>
            <a:r>
              <a:rPr kumimoji="1" lang="en-US" altLang="ja-JP" dirty="0">
                <a:solidFill>
                  <a:srgbClr val="0070C0"/>
                </a:solidFill>
              </a:rPr>
              <a:t>67</a:t>
            </a:r>
            <a:r>
              <a:rPr kumimoji="1" lang="en-US" altLang="ja-JP" dirty="0"/>
              <a:t> seats: Seats necessary to be obtained by the LDP to keep simple majority -&gt; Unlikely.</a:t>
            </a:r>
          </a:p>
          <a:p>
            <a:pPr marL="142875" indent="0">
              <a:buNone/>
            </a:pPr>
            <a:r>
              <a:rPr lang="en-US" altLang="ja-JP" dirty="0"/>
              <a:t>3) </a:t>
            </a:r>
            <a:r>
              <a:rPr lang="en-US" altLang="ja-JP" dirty="0">
                <a:solidFill>
                  <a:srgbClr val="0070C0"/>
                </a:solidFill>
              </a:rPr>
              <a:t>53</a:t>
            </a:r>
            <a:r>
              <a:rPr lang="en-US" altLang="ja-JP" dirty="0"/>
              <a:t> seats: Seats necessary to be obtained by the LDP and </a:t>
            </a:r>
            <a:r>
              <a:rPr lang="en-US" altLang="ja-JP" dirty="0" err="1"/>
              <a:t>Komei</a:t>
            </a:r>
            <a:r>
              <a:rPr lang="en-US" altLang="ja-JP" dirty="0"/>
              <a:t> to keep majority -&gt; Easy.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324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E8341-5B79-FD4C-BD3C-47A3B20A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95ADC1-23A0-DD42-8C93-B88D8DDD0B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CBFAB89-9D3B-D341-B706-E413D0E8ADF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549537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07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18212"/>
          </a:xfrm>
        </p:spPr>
        <p:txBody>
          <a:bodyPr/>
          <a:lstStyle/>
          <a:p>
            <a:r>
              <a:rPr lang="en-US" altLang="ja-JP" b="1" dirty="0">
                <a:solidFill>
                  <a:schemeClr val="tx1"/>
                </a:solidFill>
              </a:rPr>
              <a:t>IV. 2019 Agendas ②:Budget and Tax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199" y="1358678"/>
            <a:ext cx="7915263" cy="5115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1. FY </a:t>
            </a:r>
            <a:r>
              <a:rPr lang="en-US" altLang="ja-JP" dirty="0"/>
              <a:t>2019 Budget</a:t>
            </a:r>
          </a:p>
          <a:p>
            <a:pPr marL="577850" indent="-306388">
              <a:buNone/>
            </a:pPr>
            <a:r>
              <a:rPr kumimoji="1" lang="en-US" altLang="ja-JP" dirty="0"/>
              <a:t>1) </a:t>
            </a:r>
            <a:r>
              <a:rPr kumimoji="1" lang="en-US" altLang="ja-JP" dirty="0">
                <a:solidFill>
                  <a:srgbClr val="0070C0"/>
                </a:solidFill>
              </a:rPr>
              <a:t>101.4 trillion yen </a:t>
            </a:r>
            <a:r>
              <a:rPr kumimoji="1" lang="en-US" altLang="ja-JP" dirty="0"/>
              <a:t>(Deficit 32.7 trillion yen (32.2%))</a:t>
            </a:r>
          </a:p>
          <a:p>
            <a:pPr marL="577850" indent="-306388">
              <a:buNone/>
            </a:pPr>
            <a:r>
              <a:rPr kumimoji="1" lang="en-US" altLang="ja-JP" dirty="0"/>
              <a:t>2) This is expansionary </a:t>
            </a:r>
            <a:r>
              <a:rPr lang="en-US" altLang="ja-JP" dirty="0"/>
              <a:t>(FY 2018 Budget 97.7 trillion yen)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2. Real FY 2019 Budget</a:t>
            </a:r>
            <a:endParaRPr lang="en-US" altLang="ja-JP" dirty="0">
              <a:solidFill>
                <a:srgbClr val="0000FF"/>
              </a:solidFill>
            </a:endParaRPr>
          </a:p>
          <a:p>
            <a:pPr marL="542925" indent="-271463">
              <a:buNone/>
            </a:pPr>
            <a:r>
              <a:rPr lang="en-US" altLang="ja-JP" dirty="0"/>
              <a:t>1) FY 2019 Budget + FY 2018 2nd Supplementary Budget </a:t>
            </a:r>
          </a:p>
          <a:p>
            <a:pPr marL="542925" indent="-271463">
              <a:buNone/>
            </a:pPr>
            <a:r>
              <a:rPr lang="en-US" altLang="ja-JP" dirty="0"/>
              <a:t>   →</a:t>
            </a:r>
            <a:r>
              <a:rPr lang="en-US" altLang="ja-JP" dirty="0">
                <a:solidFill>
                  <a:srgbClr val="0000FF"/>
                </a:solidFill>
              </a:rPr>
              <a:t>104.1 trillion yen</a:t>
            </a:r>
            <a:endParaRPr lang="en-US" altLang="ja-JP" dirty="0"/>
          </a:p>
          <a:p>
            <a:pPr marL="542925" indent="-271463">
              <a:buNone/>
            </a:pPr>
            <a:r>
              <a:rPr lang="en-US" altLang="ja-JP" dirty="0"/>
              <a:t>2) FY </a:t>
            </a:r>
            <a:r>
              <a:rPr kumimoji="1" lang="en-US" altLang="ja-JP" dirty="0"/>
              <a:t>2018 Budget + FY 2017 Supplementary Budget+ FY 2018 1st Supplementary Budget  </a:t>
            </a:r>
          </a:p>
          <a:p>
            <a:pPr marL="542925" indent="-271463">
              <a:buNone/>
            </a:pPr>
            <a:r>
              <a:rPr lang="en-US" altLang="ja-JP" dirty="0"/>
              <a:t>   →</a:t>
            </a:r>
            <a:r>
              <a:rPr lang="en-US" altLang="ja-JP" dirty="0">
                <a:solidFill>
                  <a:srgbClr val="0000FF"/>
                </a:solidFill>
              </a:rPr>
              <a:t>100.3 trillion yen </a:t>
            </a:r>
          </a:p>
          <a:p>
            <a:pPr marL="0" indent="0">
              <a:buNone/>
            </a:pPr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269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3DA688-6E5C-C14C-B927-471F00AEC7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5384" y="489493"/>
            <a:ext cx="7865079" cy="58790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3. Consumption tax hike in October 2019.</a:t>
            </a:r>
          </a:p>
          <a:p>
            <a:pPr marL="177800" indent="0">
              <a:buNone/>
            </a:pPr>
            <a:r>
              <a:rPr lang="en-US" altLang="ja-JP" dirty="0"/>
              <a:t>1) 8% to 10% (increase in revenue is 5.2 trillion on annual bases)</a:t>
            </a:r>
          </a:p>
          <a:p>
            <a:pPr marL="177800" indent="0">
              <a:buNone/>
            </a:pPr>
            <a:r>
              <a:rPr kumimoji="1" lang="en-US" altLang="ja-JP" dirty="0"/>
              <a:t>2) 3.2 trillion yen will be spent for social security annually.</a:t>
            </a:r>
          </a:p>
          <a:p>
            <a:pPr marL="0" indent="0">
              <a:buNone/>
            </a:pPr>
            <a:r>
              <a:rPr lang="en-US" altLang="ja-JP" dirty="0"/>
              <a:t>4. </a:t>
            </a:r>
            <a:r>
              <a:rPr kumimoji="1" lang="en-US" altLang="ja-JP" dirty="0"/>
              <a:t>Various measures to cushion consumption tax hike in October 2019 (</a:t>
            </a:r>
            <a:r>
              <a:rPr kumimoji="1" lang="en-US" altLang="ja-JP" dirty="0">
                <a:solidFill>
                  <a:srgbClr val="FF0000"/>
                </a:solidFill>
              </a:rPr>
              <a:t>2 trillion</a:t>
            </a:r>
            <a:r>
              <a:rPr kumimoji="1" lang="en-US" altLang="ja-JP" dirty="0"/>
              <a:t>)</a:t>
            </a:r>
          </a:p>
          <a:p>
            <a:pPr marL="142875" indent="34925">
              <a:buNone/>
            </a:pPr>
            <a:r>
              <a:rPr lang="en-US" altLang="ja-JP" dirty="0"/>
              <a:t>1) Points (2% (5% if you go cashless) for small and medium sized shops): 0.27 trillion</a:t>
            </a:r>
          </a:p>
          <a:p>
            <a:pPr marL="142875" indent="34925">
              <a:buNone/>
            </a:pPr>
            <a:r>
              <a:rPr kumimoji="1" lang="en-US" altLang="ja-JP" dirty="0"/>
              <a:t>2) Special Coupon: 0.17 trillion</a:t>
            </a:r>
          </a:p>
          <a:p>
            <a:pPr marL="142875" indent="34925">
              <a:buNone/>
            </a:pPr>
            <a:r>
              <a:rPr lang="en-US" altLang="ja-JP" dirty="0"/>
              <a:t>3) Public investment:1.3 trillion</a:t>
            </a:r>
          </a:p>
          <a:p>
            <a:pPr marL="142875" indent="34925">
              <a:buNone/>
            </a:pPr>
            <a:r>
              <a:rPr kumimoji="1" lang="en-US" altLang="ja-JP" dirty="0"/>
              <a:t>4) </a:t>
            </a:r>
            <a:r>
              <a:rPr lang="en-US" altLang="ja-JP" dirty="0"/>
              <a:t>Other measures:0.2 trillion</a:t>
            </a:r>
          </a:p>
          <a:p>
            <a:pPr marL="0" indent="0">
              <a:buNone/>
            </a:pPr>
            <a:r>
              <a:rPr lang="en-US" altLang="ja-JP" dirty="0"/>
              <a:t>5. Expansion of social security expenditure using revenue from consumption tax hike -&gt; 0.71 trillion</a:t>
            </a:r>
          </a:p>
          <a:p>
            <a:pPr marL="0" indent="0">
              <a:buNone/>
            </a:pPr>
            <a:r>
              <a:rPr kumimoji="1" lang="en-US" altLang="ja-JP" dirty="0"/>
              <a:t>-&gt; Total fiscal expansion: </a:t>
            </a:r>
            <a:r>
              <a:rPr lang="en-US" altLang="ja-JP" dirty="0">
                <a:solidFill>
                  <a:srgbClr val="FF0000"/>
                </a:solidFill>
              </a:rPr>
              <a:t>2.7 trillion </a:t>
            </a:r>
            <a:r>
              <a:rPr lang="en-US" altLang="ja-JP" dirty="0"/>
              <a:t>(Expected national revenue from consumption tax hike for FY 2019 is about </a:t>
            </a:r>
            <a:r>
              <a:rPr lang="en-US" altLang="ja-JP" dirty="0">
                <a:solidFill>
                  <a:srgbClr val="FF0000"/>
                </a:solidFill>
              </a:rPr>
              <a:t>1.5  trillion</a:t>
            </a:r>
            <a:r>
              <a:rPr lang="en-US" altLang="ja-JP" dirty="0"/>
              <a:t> maximum. ) So, fiscal expansion </a:t>
            </a:r>
            <a:r>
              <a:rPr lang="en-US" altLang="ja-JP" dirty="0">
                <a:solidFill>
                  <a:srgbClr val="FF0000"/>
                </a:solidFill>
              </a:rPr>
              <a:t>surpasses</a:t>
            </a:r>
            <a:r>
              <a:rPr lang="en-US" altLang="ja-JP" dirty="0"/>
              <a:t> revenue.</a:t>
            </a:r>
          </a:p>
          <a:p>
            <a:pPr marL="0" indent="0">
              <a:buNone/>
            </a:pPr>
            <a:r>
              <a:rPr kumimoji="1" lang="en-US" altLang="ja-JP" dirty="0"/>
              <a:t>6. </a:t>
            </a:r>
            <a:r>
              <a:rPr lang="en-US" altLang="ja-JP" dirty="0">
                <a:solidFill>
                  <a:srgbClr val="FF0000"/>
                </a:solidFill>
              </a:rPr>
              <a:t>Errors in the collection of </a:t>
            </a:r>
            <a:r>
              <a:rPr lang="en-US" altLang="ja-JP">
                <a:solidFill>
                  <a:srgbClr val="FF0000"/>
                </a:solidFill>
              </a:rPr>
              <a:t>statistical  data</a:t>
            </a:r>
            <a:r>
              <a:rPr kumimoji="1" lang="en-US" altLang="ja-JP">
                <a:solidFill>
                  <a:srgbClr val="FF0000"/>
                </a:solidFill>
              </a:rPr>
              <a:t>: 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225425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1) Mistakes in collecting statistical data on wages by MOHWL</a:t>
            </a:r>
            <a:r>
              <a:rPr lang="ja-JP" altLang="en-US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since 2004 -&gt; led to underpayment of unemployment allowances.</a:t>
            </a:r>
          </a:p>
          <a:p>
            <a:pPr marL="0" indent="225425">
              <a:buNone/>
            </a:pPr>
            <a:r>
              <a:rPr lang="en-US" altLang="ja-JP" dirty="0">
                <a:solidFill>
                  <a:srgbClr val="FF0000"/>
                </a:solidFill>
              </a:rPr>
              <a:t>2) Abe Cabinet has to resubmit the budget.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C36C1A-1C7B-D04A-859D-AE78568CE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063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81416" cy="1036003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tx1"/>
                </a:solidFill>
              </a:rPr>
              <a:t>V. Agendas 2019</a:t>
            </a:r>
            <a:r>
              <a:rPr lang="en-US" altLang="ja-JP" sz="2800" b="1" dirty="0">
                <a:solidFill>
                  <a:schemeClr val="tx1"/>
                </a:solidFill>
              </a:rPr>
              <a:t>③</a:t>
            </a:r>
            <a:r>
              <a:rPr kumimoji="1" lang="en-US" altLang="ja-JP" sz="2800" b="1" dirty="0">
                <a:solidFill>
                  <a:schemeClr val="tx1"/>
                </a:solidFill>
              </a:rPr>
              <a:t>:</a:t>
            </a:r>
            <a:r>
              <a:rPr kumimoji="1" lang="en-US" altLang="ja-JP" sz="2800" dirty="0"/>
              <a:t> </a:t>
            </a:r>
            <a:r>
              <a:rPr kumimoji="1" lang="en-US" altLang="ja-JP" sz="2800" dirty="0">
                <a:solidFill>
                  <a:srgbClr val="0000FF"/>
                </a:solidFill>
              </a:rPr>
              <a:t>LDP going SDP</a:t>
            </a:r>
            <a:r>
              <a:rPr kumimoji="1" lang="en-US" altLang="ja-JP" sz="2800" dirty="0">
                <a:solidFill>
                  <a:srgbClr val="0070C0"/>
                </a:solidFill>
              </a:rPr>
              <a:t>?</a:t>
            </a:r>
            <a:br>
              <a:rPr kumimoji="1" lang="en-US" altLang="ja-JP" sz="2800" dirty="0">
                <a:solidFill>
                  <a:srgbClr val="0070C0"/>
                </a:solidFill>
              </a:rPr>
            </a:br>
            <a:r>
              <a:rPr kumimoji="1" lang="en-US" altLang="ja-JP" sz="2800" b="1" dirty="0">
                <a:solidFill>
                  <a:schemeClr val="tx1"/>
                </a:solidFill>
              </a:rPr>
              <a:t>Free Education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310640"/>
            <a:ext cx="7886700" cy="5163313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US" altLang="ja-JP" dirty="0"/>
              <a:t>1. Liberalization of child care (FY 2019 0.38 trillion yen</a:t>
            </a:r>
            <a:r>
              <a:rPr lang="ja-JP" altLang="en-US" dirty="0"/>
              <a:t> </a:t>
            </a:r>
            <a:r>
              <a:rPr lang="en-US" altLang="ja-JP" dirty="0"/>
              <a:t>FY2020 0.3 trillion another 0.46 trillion from local government)</a:t>
            </a:r>
          </a:p>
          <a:p>
            <a:pPr marL="133350" indent="0">
              <a:buNone/>
            </a:pPr>
            <a:r>
              <a:rPr lang="en-US" altLang="ja-JP" dirty="0"/>
              <a:t>1) For all kids who are 3 and 5 years old </a:t>
            </a:r>
          </a:p>
          <a:p>
            <a:pPr marL="133350" indent="0">
              <a:buNone/>
            </a:pPr>
            <a:r>
              <a:rPr lang="en-US" altLang="ja-JP" dirty="0"/>
              <a:t>2) For 0 and 2 years old children in low income household.</a:t>
            </a:r>
          </a:p>
          <a:p>
            <a:pPr marL="133350" indent="0">
              <a:buNone/>
            </a:pPr>
            <a:r>
              <a:rPr lang="en-US" altLang="ja-JP" dirty="0"/>
              <a:t>2. </a:t>
            </a:r>
            <a:r>
              <a:rPr lang="ja-JP" altLang="en-US" dirty="0"/>
              <a:t> </a:t>
            </a:r>
            <a:r>
              <a:rPr lang="en-US" altLang="ja-JP" dirty="0"/>
              <a:t>More child care facilities (10 billion yen. FY 2020 10 billion yen?)</a:t>
            </a:r>
          </a:p>
          <a:p>
            <a:pPr marL="133350" indent="0">
              <a:buNone/>
            </a:pPr>
            <a:r>
              <a:rPr lang="en-US" altLang="ja-JP" dirty="0"/>
              <a:t>3. Increase in scholarship for university education for low income  household</a:t>
            </a:r>
            <a:r>
              <a:rPr lang="ja-JP" altLang="en-US" dirty="0"/>
              <a:t>  </a:t>
            </a:r>
            <a:r>
              <a:rPr lang="en-US" altLang="ja-JP" dirty="0"/>
              <a:t>(FY2020 0.72 trillion).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15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pPr marL="133350" indent="0">
              <a:buNone/>
            </a:pPr>
            <a:r>
              <a:rPr kumimoji="1" lang="en-US" altLang="ja-JP" dirty="0"/>
              <a:t>4. PM Abe probably cares about </a:t>
            </a:r>
            <a:r>
              <a:rPr lang="en-US" altLang="ja-JP" dirty="0">
                <a:solidFill>
                  <a:srgbClr val="0070C0"/>
                </a:solidFill>
              </a:rPr>
              <a:t>recent findings in social security studies.</a:t>
            </a:r>
          </a:p>
          <a:p>
            <a:pPr marL="13335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1) Total fertility rates correlates with social security spending on working generations.</a:t>
            </a:r>
          </a:p>
          <a:p>
            <a:pPr marL="13335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2) Economic disparity widening in Japan</a:t>
            </a:r>
          </a:p>
          <a:p>
            <a:pPr marL="13335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3) Lower enrollment in university education among children from low income house holds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</a:p>
          <a:p>
            <a:pPr marL="133350" indent="0">
              <a:buNone/>
            </a:pPr>
            <a:r>
              <a:rPr lang="en-US" altLang="ja-JP" dirty="0"/>
              <a:t>5. Political implications</a:t>
            </a:r>
          </a:p>
          <a:p>
            <a:pPr marL="133350" indent="0">
              <a:buNone/>
            </a:pPr>
            <a:r>
              <a:rPr lang="en-US" altLang="ja-JP" dirty="0"/>
              <a:t>1) LDP becoming </a:t>
            </a:r>
            <a:r>
              <a:rPr lang="en-US" altLang="ja-JP" dirty="0">
                <a:solidFill>
                  <a:srgbClr val="0070C0"/>
                </a:solidFill>
              </a:rPr>
              <a:t>very socially democratic.</a:t>
            </a:r>
          </a:p>
          <a:p>
            <a:pPr marL="133350" indent="0">
              <a:buNone/>
            </a:pPr>
            <a:r>
              <a:rPr lang="en-US" altLang="ja-JP" dirty="0"/>
              <a:t>2) CDP and NDP taken away their policy ideas.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597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7680" cy="914082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VI. Agendas 2019</a:t>
            </a:r>
            <a:r>
              <a:rPr kumimoji="1" lang="ja-JP" altLang="en-US" b="1" dirty="0">
                <a:solidFill>
                  <a:schemeClr val="tx1"/>
                </a:solidFill>
              </a:rPr>
              <a:t>④</a:t>
            </a:r>
            <a:r>
              <a:rPr lang="en-US" altLang="ja-JP" b="1" dirty="0">
                <a:solidFill>
                  <a:schemeClr val="tx1"/>
                </a:solidFill>
              </a:rPr>
              <a:t>: Toward an age of “You Live until 100 years old” 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341120"/>
            <a:ext cx="8107680" cy="513283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1. To background factors</a:t>
            </a:r>
          </a:p>
          <a:p>
            <a:pPr marL="1349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dirty="0"/>
              <a:t>1) Life expectancy simply getting longer.</a:t>
            </a:r>
          </a:p>
          <a:p>
            <a:pPr marL="1349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dirty="0"/>
              <a:t> a) Male: 81 years  b) Female: 87 years</a:t>
            </a:r>
          </a:p>
          <a:p>
            <a:pPr marL="1349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dirty="0"/>
              <a:t>2) Reduction of working </a:t>
            </a:r>
            <a:r>
              <a:rPr lang="en-US" altLang="ja-JP" dirty="0"/>
              <a:t>age </a:t>
            </a:r>
            <a:r>
              <a:rPr kumimoji="1" lang="en-US" altLang="ja-JP" dirty="0"/>
              <a:t>population.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2. Abe Cabinet aims at increasing the number of population among those who are older than 65 years old.</a:t>
            </a:r>
          </a:p>
          <a:p>
            <a:pPr marL="1809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dirty="0"/>
              <a:t>1)</a:t>
            </a:r>
            <a:r>
              <a:rPr kumimoji="1" lang="en-US" altLang="ja-JP" dirty="0"/>
              <a:t> First step: Amend Civil Service Law in 2019 to extend retirement age of civil servants from 60 years old to 65 years old.(Only 17% of firms set retirement age at 65 years old)</a:t>
            </a:r>
          </a:p>
          <a:p>
            <a:pPr marL="1809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dirty="0"/>
              <a:t>2) Further step: Encourage companies to hire senior people who are older than 65 years old.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3706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92441" cy="7739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/>
                </a:solidFill>
              </a:rPr>
              <a:t>VII. Review of Past Policies①: Three Arrows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91831" y="1272988"/>
            <a:ext cx="8599250" cy="52976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-83" charset="2"/>
              <a:buNone/>
            </a:pPr>
            <a:r>
              <a:rPr lang="en-US" altLang="ja-JP" dirty="0"/>
              <a:t>1. The First Arrow: Bold Monetary Policy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1) March 2013. Appointment of Governor Kuroda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2) April 2013. Quantitative and Qualitative Monetary Easing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3) October 2014. Additional Easing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4) August 2016. QQME with negative interest rate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5) September 2016, QQME with operations on Long term and Short term interest rate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2. The Second Arrow: Flexible Fiscal Policy</a:t>
            </a:r>
          </a:p>
          <a:p>
            <a:pPr marL="273050" indent="-42863">
              <a:buFont typeface="Wingdings" pitchFamily="-83" charset="2"/>
              <a:buNone/>
            </a:pPr>
            <a:r>
              <a:rPr lang="en-US" altLang="ja-JP" dirty="0"/>
              <a:t>1) Real FY 2013 Budget:¥105.7 trillion (FY2012 Sup Budget (¥13.1 trillion) +FY2013 Budget (¥92.6 trillion))</a:t>
            </a:r>
          </a:p>
          <a:p>
            <a:pPr marL="273050" indent="-42863">
              <a:buFont typeface="Wingdings" pitchFamily="-83" charset="2"/>
              <a:buNone/>
            </a:pPr>
            <a:r>
              <a:rPr lang="en-US" altLang="ja-JP" dirty="0"/>
              <a:t>2) Real FY 2014 Budget:¥100.3 trillion </a:t>
            </a:r>
            <a:endParaRPr lang="ja-JP" altLang="en-US" dirty="0"/>
          </a:p>
          <a:p>
            <a:pPr marL="273050" indent="-42863">
              <a:buFont typeface="Wingdings" pitchFamily="-83" charset="2"/>
              <a:buNone/>
            </a:pPr>
            <a:r>
              <a:rPr lang="en-US" altLang="ja-JP" dirty="0"/>
              <a:t>3) Real FY 2015 Budget:¥99.4 trillion</a:t>
            </a:r>
            <a:endParaRPr lang="ja-JP" altLang="en-US" dirty="0"/>
          </a:p>
          <a:p>
            <a:pPr marL="273050" indent="-42863">
              <a:buNone/>
            </a:pPr>
            <a:r>
              <a:rPr lang="en-US" altLang="ja-JP" dirty="0"/>
              <a:t>4) Real FY 2016 Budget:¥100 trillion</a:t>
            </a:r>
          </a:p>
          <a:p>
            <a:pPr marL="273050" indent="-42863">
              <a:buNone/>
            </a:pPr>
            <a:r>
              <a:rPr lang="en-US" altLang="ja-JP" dirty="0"/>
              <a:t>5) Real FY 2017 Budget:¥101 trillion</a:t>
            </a:r>
          </a:p>
          <a:p>
            <a:pPr marL="273050" indent="-42863">
              <a:buNone/>
            </a:pPr>
            <a:r>
              <a:rPr lang="en-US" altLang="ja-JP" dirty="0"/>
              <a:t>6) Real FY 2018 Budget:¥100.3 trillion</a:t>
            </a:r>
            <a:endParaRPr lang="ja-JP" altLang="en-US" dirty="0"/>
          </a:p>
          <a:p>
            <a:pPr>
              <a:buFont typeface="Wingdings" pitchFamily="-83" charset="2"/>
              <a:buNone/>
            </a:pPr>
            <a:r>
              <a:rPr lang="en-US" altLang="ja-JP" dirty="0"/>
              <a:t>3. The Third Arrow: Structural Reform (Growth Strategy)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 </a:t>
            </a:r>
            <a:endParaRPr lang="ja-JP" altLang="en-US" dirty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9F7EFF1-8077-F74E-B74C-965B61C49B25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3058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425DEE-E89A-E14F-A0BA-2985BD94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3186-8D28-3343-A410-AA20BF2A1F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517AC76E-164A-0E40-B64F-E965BC9C57F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469518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04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F5BA9-9D1D-3546-8579-E37BA5DA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71925-B457-744D-9C59-62CF3D29C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29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815059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0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13D829-54C9-0E4E-BAAA-BBAF394BC9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3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F5417285-7DDC-8844-BEBB-C0597FBFBD8E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199" y="1600200"/>
          <a:ext cx="7796463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タイトル 7">
            <a:extLst>
              <a:ext uri="{FF2B5EF4-FFF2-40B4-BE49-F238E27FC236}">
                <a16:creationId xmlns:a16="http://schemas.microsoft.com/office/drawing/2014/main" id="{1CF86730-F3B3-8846-A840-F8D8D1E327E4}"/>
              </a:ext>
            </a:extLst>
          </p:cNvPr>
          <p:cNvSpPr txBox="1">
            <a:spLocks/>
          </p:cNvSpPr>
          <p:nvPr/>
        </p:nvSpPr>
        <p:spPr>
          <a:xfrm>
            <a:off x="826168" y="384176"/>
            <a:ext cx="6959600" cy="51920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cap="small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cap="small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cap="small" noProof="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cap="small" dirty="0">
                <a:cs typeface="+mj-cs"/>
              </a:rPr>
              <a:t>Introduction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EF0708-A4A8-AC40-A011-4467889340A4}"/>
              </a:ext>
            </a:extLst>
          </p:cNvPr>
          <p:cNvSpPr txBox="1"/>
          <p:nvPr/>
        </p:nvSpPr>
        <p:spPr>
          <a:xfrm>
            <a:off x="826168" y="1013552"/>
            <a:ext cx="290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Lower House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341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C67BA2-A92E-AF42-91B8-60956DED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565140-7D46-4841-B66D-F4BC95709A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30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47731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00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95943-55CE-3941-B15D-94FF2369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608262-EFC6-2F49-9B20-8B384EABF2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31</a:t>
            </a:fld>
            <a:endParaRPr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050954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880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86FC7-0A3D-7E40-A38C-5D608552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B052CC-806F-C34E-A485-BBF22037F7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32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728751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261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6C8D9-8ADF-F54F-A8BF-A4FD9052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840789-EE1C-AD42-8D3C-E6ED086A0C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33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980235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132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5E0CA7-51A9-6141-B4F5-FAEDF4C4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D2DF8A-34E3-E240-8FEA-C128228860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6663-A047-C347-AAB8-8C72CFB631B6}" type="slidenum">
              <a:rPr lang="ja-JP" altLang="en-US" smtClean="0"/>
              <a:pPr/>
              <a:t>34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71A5149E-6CAA-8F40-B248-FA05D8F8B42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58033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73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8" y="274637"/>
            <a:ext cx="8519161" cy="9087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/>
                </a:solidFill>
              </a:rPr>
              <a:t>VIII. Review of Past Policies②: The Third Arrow 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344706"/>
            <a:ext cx="7955280" cy="49100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/>
              <a:t>1. </a:t>
            </a:r>
            <a:r>
              <a:rPr lang="en-US" altLang="ja-JP" dirty="0">
                <a:solidFill>
                  <a:srgbClr val="0070C0"/>
                </a:solidFill>
              </a:rPr>
              <a:t>TPP11</a:t>
            </a:r>
            <a:endParaRPr lang="ja-JP" altLang="en-US" dirty="0">
              <a:solidFill>
                <a:srgbClr val="0070C0"/>
              </a:solidFill>
            </a:endParaRPr>
          </a:p>
          <a:p>
            <a:pPr marL="190500" indent="0">
              <a:buNone/>
            </a:pPr>
            <a:r>
              <a:rPr lang="en-US" altLang="ja-JP" dirty="0"/>
              <a:t>1) Chronology</a:t>
            </a:r>
          </a:p>
          <a:p>
            <a:pPr marL="317500" indent="0">
              <a:buNone/>
            </a:pPr>
            <a:r>
              <a:rPr lang="en-US" altLang="ja-JP" dirty="0"/>
              <a:t>a) June 2017 negotiations begin.</a:t>
            </a:r>
          </a:p>
          <a:p>
            <a:pPr marL="317500" indent="0">
              <a:buNone/>
            </a:pPr>
            <a:r>
              <a:rPr lang="en-US" altLang="ja-JP" dirty="0"/>
              <a:t>b) Nov. 2017 countries agree on “core” part.</a:t>
            </a:r>
          </a:p>
          <a:p>
            <a:pPr marL="317500" indent="0">
              <a:buNone/>
            </a:pPr>
            <a:r>
              <a:rPr lang="en-US" altLang="ja-JP" dirty="0"/>
              <a:t>c) Jan. 2018 negotiations gets concluded.</a:t>
            </a:r>
          </a:p>
          <a:p>
            <a:pPr marL="317500" indent="0">
              <a:buNone/>
            </a:pPr>
            <a:r>
              <a:rPr lang="en-US" altLang="ja-JP" dirty="0"/>
              <a:t>d)June. 2018 Japan passes TPP related legislations.</a:t>
            </a:r>
          </a:p>
          <a:p>
            <a:pPr marL="317500" indent="0">
              <a:buNone/>
            </a:pPr>
            <a:r>
              <a:rPr lang="en-US" altLang="ja-JP" dirty="0"/>
              <a:t>e) Dec. 2018 TPP comes in to effect.</a:t>
            </a:r>
          </a:p>
          <a:p>
            <a:pPr marL="190500" indent="0">
              <a:buNone/>
            </a:pPr>
            <a:r>
              <a:rPr lang="en-US" altLang="ja-JP" dirty="0"/>
              <a:t>2) Substances</a:t>
            </a:r>
          </a:p>
          <a:p>
            <a:pPr marL="317500" indent="0">
              <a:buNone/>
            </a:pPr>
            <a:r>
              <a:rPr lang="en-US" altLang="ja-JP" dirty="0"/>
              <a:t>a) Tariff reduction</a:t>
            </a:r>
          </a:p>
          <a:p>
            <a:pPr marL="492125" indent="0">
              <a:buNone/>
            </a:pPr>
            <a:r>
              <a:rPr lang="en-US" altLang="ja-JP" dirty="0"/>
              <a:t>(1) tariff on beef and other agricultural products reduced.</a:t>
            </a:r>
          </a:p>
          <a:p>
            <a:pPr marL="492125" indent="0">
              <a:buNone/>
            </a:pPr>
            <a:r>
              <a:rPr lang="en-US" altLang="ja-JP" dirty="0"/>
              <a:t>(2) tariff on auto and auto parts reduced.</a:t>
            </a:r>
          </a:p>
          <a:p>
            <a:pPr marL="317500" indent="0">
              <a:buNone/>
            </a:pPr>
            <a:r>
              <a:rPr lang="en-US" altLang="ja-JP" dirty="0"/>
              <a:t>b) Speedy custom clearances</a:t>
            </a:r>
          </a:p>
          <a:p>
            <a:pPr marL="317500" indent="0">
              <a:buNone/>
            </a:pPr>
            <a:r>
              <a:rPr lang="en-US" altLang="ja-JP" dirty="0"/>
              <a:t>c) Expansion of e-commerce (third country server permitted)</a:t>
            </a:r>
          </a:p>
          <a:p>
            <a:pPr>
              <a:buFont typeface="Wingdings" pitchFamily="-83" charset="2"/>
              <a:buNone/>
            </a:pPr>
            <a:endParaRPr lang="ja-JP" altLang="en-US" dirty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4D0DCB-748D-8945-8393-852FCAE43989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705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2. Japan EU  Economic Partnership Agreement</a:t>
            </a:r>
          </a:p>
          <a:p>
            <a:pPr marL="190500" indent="0">
              <a:buNone/>
            </a:pPr>
            <a:r>
              <a:rPr lang="en-US" altLang="ja-JP" dirty="0"/>
              <a:t>1) Chronology</a:t>
            </a:r>
          </a:p>
          <a:p>
            <a:pPr marL="317500" indent="0">
              <a:buNone/>
            </a:pPr>
            <a:r>
              <a:rPr lang="en-US" altLang="ja-JP" dirty="0"/>
              <a:t>a) April 2013 negotiations begin.</a:t>
            </a:r>
          </a:p>
          <a:p>
            <a:pPr marL="317500" indent="0">
              <a:buNone/>
            </a:pPr>
            <a:r>
              <a:rPr lang="en-US" altLang="ja-JP" dirty="0"/>
              <a:t>b) July. 2017 Japan EU reach agreement in principle. </a:t>
            </a:r>
          </a:p>
          <a:p>
            <a:pPr marL="317500" indent="0">
              <a:buNone/>
            </a:pPr>
            <a:r>
              <a:rPr lang="en-US" altLang="ja-JP" dirty="0"/>
              <a:t>c) Dec. 2017 negotiations get concluded.</a:t>
            </a:r>
          </a:p>
          <a:p>
            <a:pPr marL="317500" indent="0">
              <a:buNone/>
            </a:pPr>
            <a:r>
              <a:rPr lang="en-US" altLang="ja-JP" dirty="0"/>
              <a:t>d) Aug. 2018 Japan and EU sign the agreement.</a:t>
            </a:r>
          </a:p>
          <a:p>
            <a:pPr marL="317500" indent="0">
              <a:buNone/>
            </a:pPr>
            <a:r>
              <a:rPr lang="en-US" altLang="ja-JP" dirty="0"/>
              <a:t>e) Dec. 2018 Japan and EU ratify the agreement.</a:t>
            </a:r>
          </a:p>
          <a:p>
            <a:pPr marL="317500" indent="0">
              <a:buNone/>
            </a:pPr>
            <a:r>
              <a:rPr lang="en-US" altLang="ja-JP" dirty="0"/>
              <a:t>f) Feb. 2019 the EPA will come into effect.</a:t>
            </a:r>
          </a:p>
          <a:p>
            <a:pPr marL="190500" indent="0">
              <a:buNone/>
            </a:pPr>
            <a:r>
              <a:rPr lang="en-US" altLang="ja-JP" dirty="0"/>
              <a:t>2) Substances: Tariff reduction</a:t>
            </a:r>
          </a:p>
          <a:p>
            <a:pPr marL="190500" indent="0">
              <a:buNone/>
            </a:pPr>
            <a:r>
              <a:rPr lang="en-US" altLang="ja-JP" dirty="0"/>
              <a:t> a) tariff on all manufactured goods eliminated.</a:t>
            </a:r>
          </a:p>
          <a:p>
            <a:pPr marL="190500" indent="0">
              <a:buNone/>
            </a:pPr>
            <a:r>
              <a:rPr lang="en-US" altLang="ja-JP" dirty="0"/>
              <a:t> b) tariff on agricultural products reduced (beef, wine)</a:t>
            </a:r>
          </a:p>
          <a:p>
            <a:pPr marL="317500" indent="0">
              <a:buNone/>
            </a:pP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527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-83" charset="2"/>
              <a:buNone/>
            </a:pPr>
            <a:r>
              <a:rPr lang="en-US" altLang="ja-JP" dirty="0"/>
              <a:t>3.  Tax Reforms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1) FY 2014. Reduction of  Effective Corporate Tax Rate from 38.01% to 35.6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2) FY 2015. 32.11% 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3) FY 2016. 29.77%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4. Electric Service Liberalizations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　1) FY 2016. Liberalization of retail market.</a:t>
            </a:r>
          </a:p>
          <a:p>
            <a:pPr marL="273050" indent="-47625">
              <a:buFont typeface="Wingdings" pitchFamily="-83" charset="2"/>
              <a:buNone/>
            </a:pPr>
            <a:r>
              <a:rPr lang="en-US" altLang="ja-JP" dirty="0"/>
              <a:t>2) FY 2020. Complete liberalization -&gt; separation of generating companies and transmission companies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573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403225"/>
            <a:ext cx="8281988" cy="6070600"/>
          </a:xfrm>
        </p:spPr>
        <p:txBody>
          <a:bodyPr>
            <a:normAutofit lnSpcReduction="10000"/>
          </a:bodyPr>
          <a:lstStyle/>
          <a:p>
            <a:pPr>
              <a:buFont typeface="Wingdings" pitchFamily="-83" charset="2"/>
              <a:buNone/>
            </a:pPr>
            <a:r>
              <a:rPr lang="en-US" altLang="ja-JP" dirty="0"/>
              <a:t> 5.  Agricultural Reforms to increase competitiveness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1) FY 2014 Introduction of Farmland Management Organization 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2) FY 2015 Reduction of Central Union of Agricultural Co-operatives over regional agricultural co-operatives.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3) FY 2016 (LDP proposal) JA (National Association of Agricultural Cooperatives) Reform (the target year of implementation not specified)</a:t>
            </a:r>
          </a:p>
          <a:p>
            <a:pPr marL="492125" indent="-84138">
              <a:buFont typeface="Wingdings" pitchFamily="-83" charset="2"/>
              <a:buNone/>
            </a:pPr>
            <a:r>
              <a:rPr lang="en-US" altLang="ja-JP" dirty="0"/>
              <a:t>a) No more selling of farm machineries and fertilizers to farmers</a:t>
            </a:r>
          </a:p>
          <a:p>
            <a:pPr marL="492125" indent="-84138">
              <a:buFont typeface="Wingdings" pitchFamily="-83" charset="2"/>
              <a:buNone/>
            </a:pPr>
            <a:r>
              <a:rPr lang="en-US" altLang="ja-JP" dirty="0"/>
              <a:t>b) More selling of agricultural products purchased from farmers instead of selling as “agents” of farmers.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 3) FY 2018 Repeal of forced reduction of rice production.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2FA8001-7037-F847-ACD9-52F8B8E1F9AC}" type="slidenum">
              <a:rPr lang="ja-JP" altLang="en-US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9279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350196"/>
            <a:ext cx="8166290" cy="6123756"/>
          </a:xfrm>
        </p:spPr>
        <p:txBody>
          <a:bodyPr/>
          <a:lstStyle/>
          <a:p>
            <a:pPr>
              <a:buFont typeface="Wingdings" pitchFamily="-83" charset="2"/>
              <a:buNone/>
            </a:pPr>
            <a:r>
              <a:rPr kumimoji="1" lang="en-US" altLang="ja-JP" dirty="0"/>
              <a:t>6.</a:t>
            </a:r>
            <a:r>
              <a:rPr lang="en-US" altLang="ja-JP" dirty="0"/>
              <a:t> Corporate Governance Reforms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1) FY 2015 </a:t>
            </a:r>
            <a:r>
              <a:rPr lang="en-US" altLang="ja-JP" dirty="0" err="1"/>
              <a:t>Defacto</a:t>
            </a:r>
            <a:r>
              <a:rPr lang="en-US" altLang="ja-JP" dirty="0"/>
              <a:t> mandatory introduction of external directors.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2) FY 2014 Introduction of Japanese stewardship code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3) FY 2015 Introduction of Japanese governance code (At least 2 external directors strongly recommended)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4) FY 2016 Guideline on Corporate Governance</a:t>
            </a:r>
          </a:p>
          <a:p>
            <a:pPr marL="361950" indent="0">
              <a:buFont typeface="Wingdings" pitchFamily="-83" charset="2"/>
              <a:buNone/>
            </a:pPr>
            <a:r>
              <a:rPr lang="en-US" altLang="ja-JP" dirty="0"/>
              <a:t>a) Disclosure for the status of advisors and councilors </a:t>
            </a:r>
          </a:p>
          <a:p>
            <a:pPr marL="361950" indent="0">
              <a:buFont typeface="Wingdings" pitchFamily="-83" charset="2"/>
              <a:buNone/>
            </a:pPr>
            <a:r>
              <a:rPr lang="en-US" altLang="ja-JP" dirty="0"/>
              <a:t>b) Ex CEO’s expected to act as external directors</a:t>
            </a:r>
          </a:p>
          <a:p>
            <a:pPr marL="273050" indent="-4763">
              <a:buFont typeface="Wingdings" pitchFamily="-83" charset="2"/>
              <a:buNone/>
            </a:pPr>
            <a:r>
              <a:rPr lang="en-US" altLang="ja-JP" dirty="0"/>
              <a:t>5) FY 2017 Revised stewardship code</a:t>
            </a:r>
          </a:p>
          <a:p>
            <a:pPr marL="273050" indent="-4763">
              <a:buFont typeface="Wingdings" pitchFamily="-83" charset="2"/>
              <a:buNone/>
            </a:pPr>
            <a:r>
              <a:rPr lang="ja-JP" altLang="en-US" dirty="0"/>
              <a:t>・</a:t>
            </a:r>
            <a:r>
              <a:rPr lang="en-US" altLang="ja-JP" dirty="0"/>
              <a:t>Institutional investors expected to disclose their voting records on individual agendas</a:t>
            </a:r>
          </a:p>
          <a:p>
            <a:pPr>
              <a:buFont typeface="Wingdings" pitchFamily="-83" charset="2"/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6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90B92A-AEEA-6044-961C-09427D3B3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516BC2E5-E9C2-0947-B53E-C22063A7112F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40CDC5-7A17-3C41-B3F7-4A534EB9DA49}"/>
              </a:ext>
            </a:extLst>
          </p:cNvPr>
          <p:cNvSpPr txBox="1"/>
          <p:nvPr/>
        </p:nvSpPr>
        <p:spPr>
          <a:xfrm>
            <a:off x="826168" y="1013552"/>
            <a:ext cx="290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2. Upper House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4012402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782717"/>
            <a:ext cx="7826666" cy="569123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6) FY 2017 TSE Revises requirements for corporate governance report</a:t>
            </a:r>
          </a:p>
          <a:p>
            <a:pPr marL="0" indent="0">
              <a:buNone/>
            </a:pPr>
            <a:r>
              <a:rPr lang="en-US" altLang="ja-JP" dirty="0"/>
              <a:t>→</a:t>
            </a:r>
            <a:r>
              <a:rPr lang="ja-JP" altLang="en-US" dirty="0"/>
              <a:t>　</a:t>
            </a:r>
            <a:r>
              <a:rPr lang="en-US" altLang="ja-JP" dirty="0"/>
              <a:t>Enlisted companies have disclose status of</a:t>
            </a:r>
            <a:r>
              <a:rPr lang="ja-JP" altLang="en-US" dirty="0"/>
              <a:t>　</a:t>
            </a:r>
            <a:r>
              <a:rPr lang="en-US" altLang="ja-JP" dirty="0"/>
              <a:t>former presidents  who serve as advisors or councilors</a:t>
            </a:r>
          </a:p>
          <a:p>
            <a:pPr marL="0" indent="0">
              <a:buNone/>
            </a:pPr>
            <a:r>
              <a:rPr kumimoji="1" lang="en-US" altLang="ja-JP" dirty="0"/>
              <a:t>7) Abe cabinet will </a:t>
            </a:r>
            <a:r>
              <a:rPr lang="en-US" altLang="ja-JP" dirty="0"/>
              <a:t>amend corporate law in 2019 to make introduction of external directors mandatory for listed companies.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2913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584200"/>
            <a:ext cx="7467600" cy="5889625"/>
          </a:xfrm>
        </p:spPr>
        <p:txBody>
          <a:bodyPr>
            <a:normAutofit lnSpcReduction="10000"/>
          </a:bodyPr>
          <a:lstStyle/>
          <a:p>
            <a:pPr>
              <a:buFont typeface="Wingdings" pitchFamily="-83" charset="2"/>
              <a:buNone/>
            </a:pPr>
            <a:r>
              <a:rPr lang="en-US" altLang="ja-JP" dirty="0"/>
              <a:t>7. </a:t>
            </a:r>
            <a:r>
              <a:rPr lang="en-US" altLang="ja-JP" dirty="0">
                <a:solidFill>
                  <a:srgbClr val="0070C0"/>
                </a:solidFill>
              </a:rPr>
              <a:t>Inviting more foreign visitors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1) FY 2013 10.3 million, FY 14 13.4 million, FY 15 19.7 million, FY16 24.0 million, FY17 28.6million</a:t>
            </a:r>
          </a:p>
          <a:p>
            <a:pPr>
              <a:buFont typeface="Wingdings" pitchFamily="-83" charset="2"/>
              <a:buNone/>
            </a:pPr>
            <a:r>
              <a:rPr lang="en-US" altLang="ja-JP" dirty="0"/>
              <a:t>  2) FY 2014 Expansion of </a:t>
            </a:r>
            <a:r>
              <a:rPr lang="en-US" altLang="ja-JP" dirty="0" err="1"/>
              <a:t>Haneda</a:t>
            </a:r>
            <a:r>
              <a:rPr lang="en-US" altLang="ja-JP" dirty="0"/>
              <a:t> Intl Airport Capacity (0.45 million landing and takeoffs)</a:t>
            </a:r>
          </a:p>
          <a:p>
            <a:pPr marL="273050" indent="-80963">
              <a:buFont typeface="Wingdings" pitchFamily="-83" charset="2"/>
              <a:buNone/>
            </a:pPr>
            <a:r>
              <a:rPr lang="en-US" altLang="ja-JP" dirty="0"/>
              <a:t>3) FY 2014 Expansion of Narita Intl Airport Capacity (0.3 million landing and takeoffs)</a:t>
            </a:r>
          </a:p>
          <a:p>
            <a:pPr marL="273050" indent="-80963">
              <a:buFont typeface="Wingdings" pitchFamily="-83" charset="2"/>
              <a:buNone/>
            </a:pPr>
            <a:r>
              <a:rPr lang="en-US" altLang="ja-JP" dirty="0"/>
              <a:t>4) FY 2016 Daytime Flights from </a:t>
            </a:r>
            <a:r>
              <a:rPr lang="en-US" altLang="ja-JP" dirty="0" err="1"/>
              <a:t>Haneda</a:t>
            </a:r>
            <a:r>
              <a:rPr lang="en-US" altLang="ja-JP" dirty="0"/>
              <a:t> Airport to the US</a:t>
            </a:r>
          </a:p>
          <a:p>
            <a:pPr marL="273050" indent="-80963">
              <a:buFont typeface="Wingdings" pitchFamily="-83" charset="2"/>
              <a:buNone/>
            </a:pPr>
            <a:r>
              <a:rPr lang="en-US" altLang="ja-JP" dirty="0"/>
              <a:t>5) </a:t>
            </a:r>
            <a:r>
              <a:rPr lang="en-US" altLang="ja-JP" dirty="0">
                <a:solidFill>
                  <a:srgbClr val="0070C0"/>
                </a:solidFill>
              </a:rPr>
              <a:t>FY 2020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Further Expansion of </a:t>
            </a:r>
            <a:r>
              <a:rPr lang="en-US" altLang="ja-JP" dirty="0" err="1">
                <a:solidFill>
                  <a:srgbClr val="0070C0"/>
                </a:solidFill>
              </a:rPr>
              <a:t>Haneda</a:t>
            </a:r>
            <a:r>
              <a:rPr lang="en-US" altLang="ja-JP" dirty="0">
                <a:solidFill>
                  <a:srgbClr val="0070C0"/>
                </a:solidFill>
              </a:rPr>
              <a:t> Intl Flight Slots by 40000/year (100/day) </a:t>
            </a:r>
          </a:p>
          <a:p>
            <a:pPr marL="273050" indent="-80963">
              <a:buFont typeface="Wingdings" pitchFamily="-83" charset="2"/>
              <a:buNone/>
            </a:pPr>
            <a:r>
              <a:rPr lang="en-US" altLang="ja-JP" dirty="0"/>
              <a:t>5) FY 2020 (Target) 40.0 million visitors</a:t>
            </a:r>
          </a:p>
          <a:p>
            <a:pPr>
              <a:buFont typeface="Wingdings" pitchFamily="-83" charset="2"/>
              <a:buNone/>
            </a:pPr>
            <a:endParaRPr lang="en-US" altLang="ja-JP" dirty="0"/>
          </a:p>
          <a:p>
            <a:pPr>
              <a:buFont typeface="Wingdings" pitchFamily="-83" charset="2"/>
              <a:buNone/>
            </a:pPr>
            <a:endParaRPr lang="en-US" altLang="ja-JP" dirty="0"/>
          </a:p>
          <a:p>
            <a:pPr>
              <a:buFont typeface="Wingdings" pitchFamily="-83" charset="2"/>
              <a:buNone/>
            </a:pPr>
            <a:r>
              <a:rPr lang="en-US" altLang="ja-JP" dirty="0"/>
              <a:t>.</a:t>
            </a:r>
          </a:p>
        </p:txBody>
      </p:sp>
      <p:sp>
        <p:nvSpPr>
          <p:cNvPr id="25603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ACB7FE8-BEE2-7849-9D0C-8944D42F9DED}" type="slidenum">
              <a:rPr lang="ja-JP" altLang="en-US" smtClean="0"/>
              <a:pPr/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9413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42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719138"/>
          <a:ext cx="7467600" cy="57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086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43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8269952"/>
              </p:ext>
            </p:extLst>
          </p:nvPr>
        </p:nvGraphicFramePr>
        <p:xfrm>
          <a:off x="457200" y="681038"/>
          <a:ext cx="746760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241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66953" cy="1243266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tx1"/>
                </a:solidFill>
              </a:rPr>
              <a:t>IX. Review of Past Policies</a:t>
            </a:r>
            <a:r>
              <a:rPr lang="ja-JP" altLang="en-US" b="1" dirty="0">
                <a:solidFill>
                  <a:schemeClr val="tx1"/>
                </a:solidFill>
              </a:rPr>
              <a:t>③</a:t>
            </a:r>
            <a:r>
              <a:rPr lang="en-US" altLang="ja-JP" b="1" dirty="0">
                <a:solidFill>
                  <a:schemeClr val="tx1"/>
                </a:solidFill>
              </a:rPr>
              <a:t>: Legislation of Security Related Bills in Sep. 2015.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517904"/>
            <a:ext cx="8281416" cy="495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1. Dramatic shift from Japanese security policy</a:t>
            </a:r>
          </a:p>
          <a:p>
            <a:pPr marL="177800" indent="0">
              <a:buNone/>
            </a:pPr>
            <a:r>
              <a:rPr lang="en-US" altLang="ja-JP" dirty="0"/>
              <a:t>1)1980s: Japan concentrates on self defense.</a:t>
            </a:r>
          </a:p>
          <a:p>
            <a:pPr marL="177800" indent="0">
              <a:buNone/>
            </a:pPr>
            <a:r>
              <a:rPr lang="en-US" altLang="ja-JP" dirty="0"/>
              <a:t>2) Now:</a:t>
            </a:r>
          </a:p>
          <a:p>
            <a:pPr marL="312738" indent="0">
              <a:buNone/>
            </a:pPr>
            <a:r>
              <a:rPr lang="en-US" altLang="ja-JP" dirty="0"/>
              <a:t>a) Partial exercise of the right of collective self-defense.</a:t>
            </a:r>
          </a:p>
          <a:p>
            <a:pPr marL="312738" indent="0">
              <a:buNone/>
            </a:pPr>
            <a:r>
              <a:rPr lang="en-US" altLang="ja-JP" dirty="0"/>
              <a:t>b) Combat support for US and other forces</a:t>
            </a:r>
          </a:p>
          <a:p>
            <a:pPr marL="312738" indent="0">
              <a:buNone/>
            </a:pPr>
            <a:r>
              <a:rPr lang="en-US" altLang="ja-JP" dirty="0"/>
              <a:t>  (1) When a situation arises threatening Japanese security.</a:t>
            </a:r>
          </a:p>
          <a:p>
            <a:pPr marL="312738" indent="0">
              <a:buNone/>
            </a:pPr>
            <a:r>
              <a:rPr lang="en-US" altLang="ja-JP" dirty="0"/>
              <a:t>  (2) When there is a UN resolution calling for foreign countries to respond to deal with actions </a:t>
            </a:r>
            <a:r>
              <a:rPr lang="en-US" altLang="ja-JP" dirty="0" err="1"/>
              <a:t>jeoporatizing</a:t>
            </a:r>
            <a:r>
              <a:rPr lang="en-US" altLang="ja-JP" dirty="0"/>
              <a:t> international peace.</a:t>
            </a:r>
          </a:p>
          <a:p>
            <a:pPr marL="312738" indent="0">
              <a:buNone/>
            </a:pPr>
            <a:r>
              <a:rPr lang="en-US" altLang="ja-JP" dirty="0"/>
              <a:t>c) More active role in UN PKO.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0141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18978" y="297712"/>
          <a:ext cx="8250864" cy="617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45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Before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After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35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Exercise</a:t>
                      </a:r>
                      <a:r>
                        <a:rPr kumimoji="1" lang="en-US" altLang="ja-JP" baseline="0" dirty="0"/>
                        <a:t> of the right of collective self defense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Impossible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Possible under some conditions:</a:t>
                      </a:r>
                      <a:r>
                        <a:rPr kumimoji="1" lang="en-US" altLang="ja-JP" baseline="0" dirty="0"/>
                        <a:t> “attack </a:t>
                      </a:r>
                      <a:r>
                        <a:rPr lang="en-US" altLang="ja-JP" b="0" u="none" dirty="0"/>
                        <a:t>against a foreign country that is in a close relationship with Japan </a:t>
                      </a:r>
                      <a:endParaRPr kumimoji="1" lang="ja-JP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84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Combat support for US and other forces 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Century Schoolbook" charset="0"/>
                          <a:cs typeface="Century Schoolbook" charset="0"/>
                        </a:rPr>
                        <a:t>1) Situations in Areas Surrounding Japan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  <a:ea typeface="Century Schoolbook" charset="0"/>
                          <a:cs typeface="Century Schoolbook" charset="0"/>
                        </a:rPr>
                        <a:t>　</a:t>
                      </a:r>
                      <a:r>
                        <a:rPr lang="en-US" altLang="ja-JP" sz="1800" dirty="0"/>
                        <a:t>that will have</a:t>
                      </a:r>
                      <a:r>
                        <a:rPr kumimoji="1" lang="en-US" altLang="ja-JP" sz="1800" dirty="0"/>
                        <a:t> an important effect on Japanese security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2) Combat support very restricted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Century Schoolbook" charset="0"/>
                          <a:cs typeface="Century Schoolbook" charset="0"/>
                        </a:rPr>
                        <a:t>1) Situations in Areas Surrounding Japan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  <a:ea typeface="Century Schoolbook" charset="0"/>
                          <a:cs typeface="Century Schoolbook" charset="0"/>
                        </a:rPr>
                        <a:t>　</a:t>
                      </a:r>
                      <a:r>
                        <a:rPr lang="en-US" altLang="ja-JP" sz="1800" dirty="0"/>
                        <a:t>that will have</a:t>
                      </a:r>
                      <a:r>
                        <a:rPr kumimoji="1" lang="en-US" altLang="ja-JP" sz="1800" dirty="0"/>
                        <a:t> an important effect on Japanese security</a:t>
                      </a:r>
                    </a:p>
                    <a:p>
                      <a:r>
                        <a:rPr kumimoji="1" lang="en-US" altLang="ja-JP" dirty="0"/>
                        <a:t>2) Combat support less restricted.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Combat support for US and other forces 2)</a:t>
                      </a: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1) New</a:t>
                      </a:r>
                      <a:r>
                        <a:rPr kumimoji="1" lang="en-US" altLang="ja-JP" baseline="0" dirty="0"/>
                        <a:t> legislation necessary.</a:t>
                      </a:r>
                    </a:p>
                    <a:p>
                      <a:r>
                        <a:rPr kumimoji="1" lang="en-US" altLang="ja-JP" baseline="0" dirty="0"/>
                        <a:t>2) Combat support very restricted.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1) Possible</a:t>
                      </a:r>
                      <a:r>
                        <a:rPr kumimoji="1" lang="en-US" altLang="ja-JP" baseline="0" dirty="0"/>
                        <a:t> with a relevant UN resolution and Diet authorization.</a:t>
                      </a:r>
                    </a:p>
                    <a:p>
                      <a:r>
                        <a:rPr kumimoji="1" lang="en-US" altLang="ja-JP" baseline="0" dirty="0"/>
                        <a:t>2) </a:t>
                      </a:r>
                      <a:r>
                        <a:rPr kumimoji="1" lang="en-US" altLang="ja-JP" dirty="0"/>
                        <a:t>Combat support less restricted.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139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PKO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Impossible to guard</a:t>
                      </a:r>
                      <a:r>
                        <a:rPr kumimoji="1" lang="en-US" altLang="ja-JP" baseline="0" dirty="0"/>
                        <a:t> </a:t>
                      </a:r>
                      <a:r>
                        <a:rPr kumimoji="1" lang="en-US" altLang="ja-JP" dirty="0"/>
                        <a:t> other troops or</a:t>
                      </a:r>
                      <a:r>
                        <a:rPr kumimoji="1" lang="en-US" altLang="ja-JP" baseline="0" dirty="0"/>
                        <a:t> private citizens.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Possible to guard</a:t>
                      </a:r>
                      <a:r>
                        <a:rPr kumimoji="1" lang="en-US" altLang="ja-JP" baseline="0" dirty="0"/>
                        <a:t> </a:t>
                      </a:r>
                      <a:r>
                        <a:rPr kumimoji="1" lang="en-US" altLang="ja-JP" dirty="0"/>
                        <a:t> other troops or</a:t>
                      </a:r>
                      <a:r>
                        <a:rPr kumimoji="1" lang="en-US" altLang="ja-JP" baseline="0" dirty="0"/>
                        <a:t> private citizens.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925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42051" cy="906821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tx1"/>
                </a:solidFill>
                <a:latin typeface="+mn-lt"/>
              </a:rPr>
              <a:t>X. Agenda 2019 </a:t>
            </a:r>
            <a:r>
              <a:rPr kumimoji="1" lang="ja-JP" altLang="en-US" b="1" dirty="0">
                <a:solidFill>
                  <a:schemeClr val="tx1"/>
                </a:solidFill>
                <a:latin typeface="+mn-lt"/>
              </a:rPr>
              <a:t>⑤：</a:t>
            </a:r>
            <a:r>
              <a:rPr kumimoji="1" lang="en-US" altLang="ja-JP" b="1" dirty="0">
                <a:solidFill>
                  <a:schemeClr val="tx1"/>
                </a:solidFill>
                <a:latin typeface="+mn-lt"/>
              </a:rPr>
              <a:t>Constitutional Amendment</a:t>
            </a:r>
            <a:endParaRPr kumimoji="1" lang="ja-JP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199" y="1299605"/>
            <a:ext cx="8142052" cy="5174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1. </a:t>
            </a:r>
            <a:r>
              <a:rPr lang="en-US" altLang="ja-JP" dirty="0"/>
              <a:t>Development before the current Abe administration.</a:t>
            </a:r>
          </a:p>
          <a:p>
            <a:pPr marL="357188" indent="-133350">
              <a:buNone/>
            </a:pPr>
            <a:r>
              <a:rPr kumimoji="1" lang="en-US" altLang="ja-JP" dirty="0"/>
              <a:t>1) LDP committed to amending constitution since its formation in 1955.</a:t>
            </a:r>
          </a:p>
          <a:p>
            <a:pPr marL="357188" indent="-133350">
              <a:buNone/>
            </a:pPr>
            <a:r>
              <a:rPr lang="en-US" altLang="ja-JP" dirty="0"/>
              <a:t>2) LDP had been referring to constitutional amendment since 2000 general elections.</a:t>
            </a:r>
          </a:p>
          <a:p>
            <a:pPr marL="357188" indent="-133350">
              <a:buNone/>
            </a:pPr>
            <a:r>
              <a:rPr kumimoji="1" lang="en-US" altLang="ja-JP" dirty="0"/>
              <a:t>3) April </a:t>
            </a:r>
            <a:r>
              <a:rPr lang="en-US" altLang="ja-JP" dirty="0"/>
              <a:t>2012. </a:t>
            </a:r>
            <a:r>
              <a:rPr kumimoji="1" lang="en-US" altLang="ja-JP" dirty="0"/>
              <a:t>LDP proposes draft for Constitutional Amendment</a:t>
            </a:r>
          </a:p>
          <a:p>
            <a:pPr marL="0" indent="0">
              <a:buNone/>
            </a:pPr>
            <a:r>
              <a:rPr lang="en-US" altLang="ja-JP" dirty="0"/>
              <a:t>2. Abe administration</a:t>
            </a:r>
          </a:p>
          <a:p>
            <a:pPr marL="403225" indent="-179388">
              <a:buNone/>
            </a:pPr>
            <a:r>
              <a:rPr kumimoji="1" lang="en-US" altLang="ja-JP" dirty="0"/>
              <a:t>1) PM Abe has been </a:t>
            </a:r>
            <a:r>
              <a:rPr kumimoji="1" lang="en-US" altLang="ja-JP" dirty="0">
                <a:solidFill>
                  <a:srgbClr val="0070C0"/>
                </a:solidFill>
              </a:rPr>
              <a:t>eager to amend constitution</a:t>
            </a:r>
            <a:r>
              <a:rPr kumimoji="1" lang="en-US" altLang="ja-JP" dirty="0"/>
              <a:t>.</a:t>
            </a:r>
          </a:p>
          <a:p>
            <a:pPr marL="403225" indent="-179388">
              <a:buNone/>
            </a:pPr>
            <a:r>
              <a:rPr lang="en-US" altLang="ja-JP" dirty="0"/>
              <a:t>2) LDP made a commitment to amend constitution in 14 general election and 16 HOC election</a:t>
            </a:r>
          </a:p>
          <a:p>
            <a:pPr marL="403225" indent="-179388">
              <a:buNone/>
            </a:pPr>
            <a:r>
              <a:rPr kumimoji="1" lang="en-US" altLang="ja-JP" dirty="0"/>
              <a:t>3) May 2017, PM Abe proposes to </a:t>
            </a:r>
            <a:r>
              <a:rPr kumimoji="1" lang="en-US" altLang="ja-JP" dirty="0">
                <a:solidFill>
                  <a:srgbClr val="0070C0"/>
                </a:solidFill>
              </a:rPr>
              <a:t>amend Article 9 </a:t>
            </a:r>
            <a:r>
              <a:rPr kumimoji="1" lang="en-US" altLang="ja-JP" dirty="0"/>
              <a:t>and to refer to the SDF in the constitution.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3640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544748"/>
            <a:ext cx="7467600" cy="5929203"/>
          </a:xfrm>
        </p:spPr>
        <p:txBody>
          <a:bodyPr/>
          <a:lstStyle/>
          <a:p>
            <a:pPr marL="403225" indent="-388938">
              <a:buNone/>
            </a:pPr>
            <a:r>
              <a:rPr kumimoji="1" lang="en-US" altLang="ja-JP" dirty="0"/>
              <a:t>3. I</a:t>
            </a:r>
            <a:r>
              <a:rPr lang="en-US" altLang="ja-JP" dirty="0"/>
              <a:t>n the Oct 2017 election, </a:t>
            </a:r>
            <a:r>
              <a:rPr kumimoji="1" lang="en-US" altLang="ja-JP" dirty="0"/>
              <a:t>LDP proposes to amend constitution  in the following areas</a:t>
            </a:r>
          </a:p>
          <a:p>
            <a:pPr marL="403225" indent="-179388">
              <a:buNone/>
            </a:pPr>
            <a:r>
              <a:rPr lang="en-US" altLang="ja-JP" dirty="0"/>
              <a:t>1) </a:t>
            </a:r>
            <a:r>
              <a:rPr lang="en-US" altLang="ja-JP" dirty="0">
                <a:solidFill>
                  <a:srgbClr val="0070C0"/>
                </a:solidFill>
              </a:rPr>
              <a:t>Specific reference to the SDF</a:t>
            </a:r>
          </a:p>
          <a:p>
            <a:pPr marL="403225" indent="-179388">
              <a:buNone/>
            </a:pPr>
            <a:r>
              <a:rPr lang="en-US" altLang="ja-JP" dirty="0"/>
              <a:t>2) Free and enrichment of education</a:t>
            </a:r>
          </a:p>
          <a:p>
            <a:pPr marL="403225" indent="-179388">
              <a:buNone/>
            </a:pPr>
            <a:r>
              <a:rPr lang="en-US" altLang="ja-JP" dirty="0"/>
              <a:t>3) Responses to emergency situation</a:t>
            </a:r>
          </a:p>
          <a:p>
            <a:pPr marL="403225" indent="-179388">
              <a:buNone/>
            </a:pPr>
            <a:r>
              <a:rPr lang="en-US" altLang="ja-JP" dirty="0"/>
              <a:t>4) Elimination of “merged district” in the HOC election.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47</a:t>
            </a:fld>
            <a:endParaRPr lang="ja-JP" altLang="en-US"/>
          </a:p>
        </p:txBody>
      </p:sp>
      <p:pic>
        <p:nvPicPr>
          <p:cNvPr id="5" name="図 4" descr="http://www.newsweekjapan.jp/stories/assets_c/2017/02/reuters20170218165402-thumb-720xau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9349"/>
            <a:ext cx="3395980" cy="260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61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419725"/>
            <a:ext cx="8117174" cy="6054227"/>
          </a:xfrm>
        </p:spPr>
        <p:txBody>
          <a:bodyPr>
            <a:normAutofit lnSpcReduction="10000"/>
          </a:bodyPr>
          <a:lstStyle/>
          <a:p>
            <a:pPr marL="403225" indent="-358775">
              <a:buNone/>
            </a:pPr>
            <a:r>
              <a:rPr lang="en-US" altLang="ja-JP" dirty="0"/>
              <a:t>4. LDP Presidential Election Sep 2018.</a:t>
            </a:r>
          </a:p>
          <a:p>
            <a:pPr marL="403225" indent="-134938">
              <a:buNone/>
            </a:pPr>
            <a:r>
              <a:rPr kumimoji="1" lang="en-US" altLang="ja-JP" dirty="0"/>
              <a:t>1) Before the election PM Abe claims that he will have the LDP submit a formal proposal of amendment to the Diet.</a:t>
            </a:r>
          </a:p>
          <a:p>
            <a:pPr marL="403225" indent="-134938">
              <a:buNone/>
            </a:pPr>
            <a:r>
              <a:rPr lang="en-US" altLang="ja-JP" dirty="0"/>
              <a:t>2) After the election, PM Abe says that he will have the LDP explain general ideas about possible amendments.</a:t>
            </a:r>
          </a:p>
          <a:p>
            <a:pPr marL="403225" indent="-134938">
              <a:buNone/>
            </a:pPr>
            <a:r>
              <a:rPr kumimoji="1" lang="en-US" altLang="ja-JP" dirty="0"/>
              <a:t>3) In the extraordinary Diet session in 2018, the LDP did not make any explanations.</a:t>
            </a:r>
          </a:p>
          <a:p>
            <a:pPr marL="403225" indent="-385763">
              <a:buNone/>
            </a:pPr>
            <a:r>
              <a:rPr lang="en-US" altLang="ja-JP" dirty="0"/>
              <a:t>5. HOC election 2019</a:t>
            </a:r>
          </a:p>
          <a:p>
            <a:pPr marL="411163" indent="-411163">
              <a:buNone/>
            </a:pPr>
            <a:r>
              <a:rPr lang="en-US" altLang="ja-JP" dirty="0"/>
              <a:t>  </a:t>
            </a:r>
            <a:r>
              <a:rPr kumimoji="1" lang="en-US" altLang="ja-JP" dirty="0"/>
              <a:t> </a:t>
            </a:r>
            <a:r>
              <a:rPr lang="en-US" altLang="ja-JP" dirty="0"/>
              <a:t>1) If LDP, </a:t>
            </a:r>
            <a:r>
              <a:rPr lang="en-US" altLang="ja-JP" dirty="0" err="1"/>
              <a:t>Komei</a:t>
            </a:r>
            <a:r>
              <a:rPr lang="en-US" altLang="ja-JP" dirty="0"/>
              <a:t> and </a:t>
            </a:r>
            <a:r>
              <a:rPr lang="en-US" altLang="ja-JP" dirty="0" err="1"/>
              <a:t>Ishin</a:t>
            </a:r>
            <a:r>
              <a:rPr lang="en-US" altLang="ja-JP" dirty="0"/>
              <a:t> win 87 seats, constitutional amendment will be a political agenda.</a:t>
            </a:r>
          </a:p>
          <a:p>
            <a:pPr marL="268288" indent="0">
              <a:buNone/>
            </a:pPr>
            <a:r>
              <a:rPr lang="en-US" altLang="ja-JP" dirty="0"/>
              <a:t>(LPD(57), </a:t>
            </a:r>
            <a:r>
              <a:rPr lang="en-US" altLang="ja-JP" dirty="0" err="1"/>
              <a:t>Komei</a:t>
            </a:r>
            <a:r>
              <a:rPr lang="en-US" altLang="ja-JP" dirty="0"/>
              <a:t>(14), </a:t>
            </a:r>
            <a:r>
              <a:rPr lang="en-US" altLang="ja-JP" dirty="0" err="1"/>
              <a:t>Ishin</a:t>
            </a:r>
            <a:r>
              <a:rPr lang="en-US" altLang="ja-JP" dirty="0"/>
              <a:t>(6)?? (2016: LDP(58), </a:t>
            </a:r>
            <a:r>
              <a:rPr lang="en-US" altLang="ja-JP" dirty="0" err="1"/>
              <a:t>Komei</a:t>
            </a:r>
            <a:r>
              <a:rPr lang="en-US" altLang="ja-JP" dirty="0"/>
              <a:t>(14), </a:t>
            </a:r>
            <a:r>
              <a:rPr lang="en-US" altLang="ja-JP" dirty="0" err="1"/>
              <a:t>Ishin</a:t>
            </a:r>
            <a:r>
              <a:rPr lang="en-US" altLang="ja-JP" dirty="0"/>
              <a:t> (7)))</a:t>
            </a:r>
          </a:p>
          <a:p>
            <a:pPr marL="268288" indent="0">
              <a:buNone/>
            </a:pPr>
            <a:r>
              <a:rPr lang="en-US" altLang="ja-JP" dirty="0"/>
              <a:t>2) If not, it will fade away.</a:t>
            </a:r>
          </a:p>
          <a:p>
            <a:pPr marL="403225" indent="-134938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3008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65268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tx1"/>
                </a:solidFill>
              </a:rPr>
              <a:t>XI. So</a:t>
            </a:r>
            <a:r>
              <a:rPr lang="en-US" altLang="ja-JP" sz="2800" b="1" dirty="0">
                <a:solidFill>
                  <a:schemeClr val="tx1"/>
                </a:solidFill>
              </a:rPr>
              <a:t>, what about Oppositions?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49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9310611"/>
              </p:ext>
            </p:extLst>
          </p:nvPr>
        </p:nvGraphicFramePr>
        <p:xfrm>
          <a:off x="457200" y="1308100"/>
          <a:ext cx="746760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98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753180"/>
            <a:ext cx="7959562" cy="572077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Agendas for 2019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Jan. Diet Session convenes (Budget and Tax Reform )</a:t>
            </a:r>
          </a:p>
          <a:p>
            <a:pPr marL="0" indent="0">
              <a:buNone/>
            </a:pPr>
            <a:r>
              <a:rPr kumimoji="1" lang="en-US" altLang="ja-JP" dirty="0"/>
              <a:t>Apr. Local elections.</a:t>
            </a:r>
          </a:p>
          <a:p>
            <a:pPr marL="0" indent="0">
              <a:buNone/>
            </a:pPr>
            <a:r>
              <a:rPr kumimoji="1" lang="en-US" altLang="ja-JP" dirty="0"/>
              <a:t>Apr. Emperor abdicates.</a:t>
            </a:r>
          </a:p>
          <a:p>
            <a:pPr marL="0" indent="0">
              <a:buNone/>
            </a:pPr>
            <a:r>
              <a:rPr lang="en-US" altLang="ja-JP" dirty="0"/>
              <a:t>May. New Emperor ascends to the throne.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June.  G20</a:t>
            </a:r>
          </a:p>
          <a:p>
            <a:pPr marL="0" indent="0">
              <a:buNone/>
            </a:pPr>
            <a:r>
              <a:rPr lang="en-US" altLang="ja-JP" dirty="0"/>
              <a:t>July. Upper House election.</a:t>
            </a:r>
          </a:p>
          <a:p>
            <a:pPr marL="0" indent="0">
              <a:buNone/>
            </a:pPr>
            <a:r>
              <a:rPr lang="en-US" altLang="ja-JP" dirty="0"/>
              <a:t>Aug. TICAD (Tokyo Intl. Conf. on African Dev.)</a:t>
            </a:r>
          </a:p>
          <a:p>
            <a:pPr marL="0" indent="0">
              <a:buNone/>
            </a:pPr>
            <a:r>
              <a:rPr lang="en-US" altLang="ja-JP" dirty="0"/>
              <a:t>Oct. Consumption Tax Hike and ”Free Education” Effective.</a:t>
            </a:r>
          </a:p>
          <a:p>
            <a:pPr marL="0" indent="0">
              <a:buNone/>
            </a:pPr>
            <a:r>
              <a:rPr lang="en-US" altLang="ja-JP" dirty="0"/>
              <a:t>Oct. </a:t>
            </a:r>
            <a:r>
              <a:rPr lang="en-US" altLang="ja-JP" dirty="0" err="1"/>
              <a:t>Imerical</a:t>
            </a:r>
            <a:r>
              <a:rPr lang="en-US" altLang="ja-JP" dirty="0"/>
              <a:t> ascending ceremony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8162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50</a:t>
            </a:fld>
            <a:endParaRPr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284528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242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1. </a:t>
            </a:r>
            <a:r>
              <a:rPr lang="en-US" altLang="ja-JP" dirty="0"/>
              <a:t>CDP leads NDP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2. Eventually opposition parties will merge (NFP, DPJ and then what?)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3. The key is JCP.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51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71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81417" cy="80010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tx1"/>
                </a:solidFill>
                <a:cs typeface="Calibri"/>
              </a:rPr>
              <a:t>I. </a:t>
            </a:r>
            <a:r>
              <a:rPr lang="en-US" altLang="ja-JP" sz="2700" b="1" dirty="0">
                <a:solidFill>
                  <a:schemeClr val="tx1"/>
                </a:solidFill>
                <a:cs typeface="Calibri"/>
              </a:rPr>
              <a:t>Transformation of the Japanese Political System and Prime Minister’s Power</a:t>
            </a:r>
            <a:endParaRPr lang="ja-JP" altLang="en-US" sz="27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517515"/>
            <a:ext cx="7975600" cy="49564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1. Shift from 55 system to a “new” system in 2000s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2. 55 System (1955-1993)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1) Formation of LDP and Social Democratic Party in 1955.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2) Prime Minister with weak political clout.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3) LDP government as </a:t>
            </a:r>
            <a:r>
              <a:rPr lang="en-US" altLang="ja-JP" dirty="0">
                <a:solidFill>
                  <a:srgbClr val="0000FF"/>
                </a:solidFill>
                <a:latin typeface="+mj-lt"/>
                <a:cs typeface="Calibri"/>
              </a:rPr>
              <a:t>a coalition government </a:t>
            </a:r>
            <a:r>
              <a:rPr lang="en-US" altLang="ja-JP" dirty="0">
                <a:latin typeface="+mj-lt"/>
                <a:cs typeface="Calibri"/>
              </a:rPr>
              <a:t>of between 1955 and 1993.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4) SNTV= </a:t>
            </a:r>
            <a:r>
              <a:rPr lang="en-US" altLang="ja-JP" dirty="0">
                <a:solidFill>
                  <a:srgbClr val="0000FF"/>
                </a:solidFill>
                <a:latin typeface="+mj-lt"/>
                <a:cs typeface="Calibri"/>
              </a:rPr>
              <a:t>One electoral district electing 3 to 5 politicians</a:t>
            </a:r>
            <a:r>
              <a:rPr lang="en-US" altLang="ja-JP" dirty="0">
                <a:latin typeface="+mj-lt"/>
                <a:cs typeface="Calibri"/>
              </a:rPr>
              <a:t>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    a) Several LDP candidates from the same district.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    b) For LDP candidates party label has almost no value.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    c) </a:t>
            </a:r>
            <a:r>
              <a:rPr lang="en-US" altLang="ja-JP" dirty="0">
                <a:solidFill>
                  <a:srgbClr val="0000FF"/>
                </a:solidFill>
                <a:latin typeface="+mj-lt"/>
                <a:cs typeface="Calibri"/>
              </a:rPr>
              <a:t>Easy to get elected as an independent candidate</a:t>
            </a:r>
            <a:r>
              <a:rPr lang="en-US" altLang="ja-JP" dirty="0">
                <a:latin typeface="+mj-lt"/>
                <a:cs typeface="Calibri"/>
              </a:rPr>
              <a:t>.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    d) Provides room for factions -&gt; </a:t>
            </a:r>
            <a:r>
              <a:rPr lang="en-US" altLang="ja-JP" dirty="0">
                <a:solidFill>
                  <a:srgbClr val="0000FF"/>
                </a:solidFill>
                <a:latin typeface="+mj-lt"/>
                <a:cs typeface="Calibri"/>
              </a:rPr>
              <a:t>Dominance of factions </a:t>
            </a:r>
            <a:r>
              <a:rPr lang="en-US" altLang="ja-JP" dirty="0">
                <a:latin typeface="+mj-lt"/>
                <a:cs typeface="Calibri"/>
              </a:rPr>
              <a:t>within the LDP</a:t>
            </a:r>
          </a:p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       </a:t>
            </a:r>
            <a:endParaRPr lang="en-US" altLang="ja-JP" dirty="0">
              <a:latin typeface="Calibri"/>
              <a:cs typeface="Calibri"/>
            </a:endParaRPr>
          </a:p>
          <a:p>
            <a:pPr>
              <a:buNone/>
            </a:pPr>
            <a:endParaRPr lang="en-US" altLang="ja-JP" dirty="0">
              <a:latin typeface="Calibri"/>
              <a:cs typeface="Calibri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87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862666"/>
            <a:ext cx="7467600" cy="4611285"/>
          </a:xfrm>
        </p:spPr>
        <p:txBody>
          <a:bodyPr/>
          <a:lstStyle/>
          <a:p>
            <a:pPr>
              <a:buNone/>
            </a:pPr>
            <a:r>
              <a:rPr lang="en-US" altLang="ja-JP" dirty="0">
                <a:latin typeface="+mj-lt"/>
                <a:cs typeface="Calibri"/>
              </a:rPr>
              <a:t>3. 55 System (1955-1993) as a Consensus Model</a:t>
            </a:r>
          </a:p>
          <a:p>
            <a:pPr>
              <a:buNone/>
            </a:pPr>
            <a:endParaRPr lang="en-US" altLang="ja-JP" dirty="0">
              <a:latin typeface="Calibri"/>
              <a:cs typeface="Calibri"/>
            </a:endParaRPr>
          </a:p>
          <a:p>
            <a:pPr>
              <a:buNone/>
            </a:pPr>
            <a:endParaRPr lang="en-US" altLang="ja-JP" dirty="0">
              <a:latin typeface="Calibri"/>
              <a:cs typeface="Calibri"/>
            </a:endParaRPr>
          </a:p>
          <a:p>
            <a:pPr>
              <a:buNone/>
            </a:pPr>
            <a:endParaRPr lang="en-US" altLang="ja-JP" dirty="0">
              <a:latin typeface="Calibri"/>
              <a:cs typeface="Calibri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95647"/>
              </p:ext>
            </p:extLst>
          </p:nvPr>
        </p:nvGraphicFramePr>
        <p:xfrm>
          <a:off x="1151467" y="2516631"/>
          <a:ext cx="6096000" cy="2484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Consensus Model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Calibri"/>
                          <a:ea typeface="ＭＳ Ｐゴシック"/>
                          <a:cs typeface="Calibri"/>
                        </a:rPr>
                        <a:t>1955 system</a:t>
                      </a:r>
                      <a:endParaRPr kumimoji="1" lang="ja-JP" altLang="en-US" sz="1600" b="0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Executive power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Coalition cabinet </a:t>
                      </a:r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= power sharing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Calibri"/>
                          <a:ea typeface="ＭＳ Ｐゴシック"/>
                          <a:cs typeface="Calibri"/>
                        </a:rPr>
                        <a:t>LDP cabinets</a:t>
                      </a:r>
                      <a:r>
                        <a:rPr kumimoji="1" lang="en-US" altLang="ja-JP" sz="1600" baseline="0" dirty="0">
                          <a:latin typeface="Calibri"/>
                          <a:ea typeface="ＭＳ Ｐゴシック"/>
                          <a:cs typeface="Calibri"/>
                        </a:rPr>
                        <a:t> = </a:t>
                      </a:r>
                      <a:r>
                        <a:rPr kumimoji="1" lang="en-US" altLang="ja-JP" sz="1600" baseline="0" dirty="0">
                          <a:solidFill>
                            <a:srgbClr val="0070C0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coalition cabinets of factions</a:t>
                      </a:r>
                      <a:endParaRPr kumimoji="1" lang="ja-JP" altLang="en-US" sz="1600" dirty="0">
                        <a:solidFill>
                          <a:srgbClr val="0070C0"/>
                        </a:solidFill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Executive-legislative relationship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Balance of power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Calibri"/>
                          <a:ea typeface="ＭＳ Ｐゴシック"/>
                          <a:cs typeface="Calibri"/>
                        </a:rPr>
                        <a:t>Independent</a:t>
                      </a:r>
                      <a:r>
                        <a:rPr kumimoji="1" lang="en-US" altLang="ja-JP" sz="1600" baseline="0" dirty="0">
                          <a:latin typeface="Calibri"/>
                          <a:ea typeface="ＭＳ Ｐゴシック"/>
                          <a:cs typeface="Calibri"/>
                        </a:rPr>
                        <a:t> Diet</a:t>
                      </a:r>
                      <a:endParaRPr kumimoji="1" lang="ja-JP" altLang="en-US" sz="1600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Party 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Multi-party 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Calibri"/>
                          <a:ea typeface="ＭＳ Ｐゴシック"/>
                          <a:cs typeface="Calibri"/>
                        </a:rPr>
                        <a:t>Multi-party system</a:t>
                      </a:r>
                      <a:endParaRPr kumimoji="1" lang="ja-JP" altLang="en-US" sz="1600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Electoral 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PR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Calibri"/>
                          <a:ea typeface="ＭＳ Ｐゴシック"/>
                          <a:cs typeface="Calibri"/>
                        </a:rPr>
                        <a:t>SNTV</a:t>
                      </a:r>
                      <a:endParaRPr kumimoji="1" lang="ja-JP" altLang="en-US" sz="1600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Bicameralism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Strong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Calibri"/>
                          <a:ea typeface="ＭＳ Ｐゴシック"/>
                          <a:cs typeface="Calibri"/>
                        </a:rPr>
                        <a:t>Strong</a:t>
                      </a:r>
                      <a:endParaRPr kumimoji="1" lang="ja-JP" altLang="en-US" sz="1600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199" y="524933"/>
            <a:ext cx="8415868" cy="5949019"/>
          </a:xfrm>
        </p:spPr>
        <p:txBody>
          <a:bodyPr/>
          <a:lstStyle/>
          <a:p>
            <a:pPr>
              <a:buNone/>
            </a:pPr>
            <a:r>
              <a:rPr lang="en-US" altLang="ja-JP" sz="2000" dirty="0">
                <a:latin typeface="+mj-lt"/>
                <a:cs typeface="Calibri"/>
              </a:rPr>
              <a:t>4. Shift toward a Westminster Model</a:t>
            </a:r>
          </a:p>
          <a:p>
            <a:pPr>
              <a:buNone/>
            </a:pPr>
            <a:r>
              <a:rPr lang="en-US" altLang="ja-JP" sz="2000" dirty="0">
                <a:latin typeface="+mj-lt"/>
                <a:cs typeface="Calibri"/>
              </a:rPr>
              <a:t>  1) Prime Minister with more political clout</a:t>
            </a:r>
          </a:p>
          <a:p>
            <a:pPr>
              <a:buNone/>
            </a:pPr>
            <a:r>
              <a:rPr lang="en-US" altLang="ja-JP" sz="2000" dirty="0">
                <a:latin typeface="+mj-lt"/>
                <a:cs typeface="Calibri"/>
              </a:rPr>
              <a:t>  2) Closer to a single party cabinet = No more coalition cabinet of LDP factions.</a:t>
            </a:r>
          </a:p>
          <a:p>
            <a:pPr indent="-273600">
              <a:lnSpc>
                <a:spcPts val="2380"/>
              </a:lnSpc>
              <a:buNone/>
            </a:pPr>
            <a:r>
              <a:rPr lang="en-US" altLang="ja-JP" sz="2000" dirty="0">
                <a:latin typeface="+mj-lt"/>
                <a:cs typeface="Calibri"/>
              </a:rPr>
              <a:t>  3) </a:t>
            </a:r>
            <a:r>
              <a:rPr lang="en-US" altLang="ja-JP" sz="2000" dirty="0">
                <a:solidFill>
                  <a:srgbClr val="0000FF"/>
                </a:solidFill>
                <a:latin typeface="+mj-lt"/>
                <a:cs typeface="Calibri"/>
              </a:rPr>
              <a:t>Electoral system FPTP + PR →</a:t>
            </a:r>
            <a:r>
              <a:rPr lang="ja-JP" altLang="en-US" sz="2000" dirty="0">
                <a:solidFill>
                  <a:srgbClr val="0000FF"/>
                </a:solidFill>
                <a:latin typeface="+mj-lt"/>
                <a:cs typeface="Calibri"/>
              </a:rPr>
              <a:t>　</a:t>
            </a:r>
            <a:r>
              <a:rPr lang="en-US" altLang="ja-JP" sz="2000" dirty="0">
                <a:solidFill>
                  <a:srgbClr val="0000FF"/>
                </a:solidFill>
                <a:latin typeface="+mj-lt"/>
                <a:cs typeface="Calibri"/>
              </a:rPr>
              <a:t>closer to FPTP</a:t>
            </a:r>
            <a:r>
              <a:rPr lang="en-US" altLang="ja-JP" sz="2000" dirty="0">
                <a:latin typeface="+mj-lt"/>
                <a:cs typeface="Calibri"/>
              </a:rPr>
              <a:t>.</a:t>
            </a:r>
          </a:p>
          <a:p>
            <a:pPr>
              <a:buNone/>
            </a:pPr>
            <a:r>
              <a:rPr lang="en-US" altLang="ja-JP" sz="2000" dirty="0">
                <a:latin typeface="+mj-lt"/>
                <a:cs typeface="Calibri"/>
              </a:rPr>
              <a:t>  4) Party system conducive to two party system.</a:t>
            </a:r>
          </a:p>
          <a:p>
            <a:pPr>
              <a:buNone/>
            </a:pPr>
            <a:endParaRPr lang="en-US" altLang="ja-JP" dirty="0">
              <a:latin typeface="Calibri"/>
              <a:cs typeface="Calibri"/>
            </a:endParaRP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en-US" altLang="ja-JP" dirty="0"/>
              <a:t>  </a:t>
            </a:r>
          </a:p>
          <a:p>
            <a:pPr>
              <a:buNone/>
            </a:pPr>
            <a:endParaRPr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5742"/>
              </p:ext>
            </p:extLst>
          </p:nvPr>
        </p:nvGraphicFramePr>
        <p:xfrm>
          <a:off x="1473201" y="2712720"/>
          <a:ext cx="634999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13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Westminster Model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Calibri"/>
                          <a:ea typeface="ＭＳ Ｐゴシック"/>
                          <a:cs typeface="Calibri"/>
                        </a:rPr>
                        <a:t>Current system</a:t>
                      </a:r>
                      <a:endParaRPr kumimoji="1" lang="ja-JP" altLang="en-US" sz="1600" b="0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Executive power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Single party cabinet = concentration of power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>
                          <a:solidFill>
                            <a:srgbClr val="0070C0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Single party</a:t>
                      </a:r>
                      <a:r>
                        <a:rPr kumimoji="1" lang="en-US" altLang="ja-JP" sz="1600" b="1" baseline="0" dirty="0">
                          <a:solidFill>
                            <a:srgbClr val="0070C0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 cabinet= </a:t>
                      </a:r>
                      <a:r>
                        <a:rPr kumimoji="1" lang="en-US" altLang="ja-JP" sz="1600" b="1" dirty="0">
                          <a:solidFill>
                            <a:srgbClr val="0070C0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Concentration of power</a:t>
                      </a:r>
                      <a:endParaRPr kumimoji="1" lang="ja-JP" altLang="en-US" sz="1600" b="1" dirty="0">
                        <a:solidFill>
                          <a:srgbClr val="0070C0"/>
                        </a:solidFill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Executive-legislative relationship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Cabinet dominance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i="0" u="none" dirty="0">
                          <a:latin typeface="Calibri"/>
                          <a:ea typeface="ＭＳ Ｐゴシック"/>
                          <a:cs typeface="Calibri"/>
                        </a:rPr>
                        <a:t>Independent</a:t>
                      </a:r>
                      <a:r>
                        <a:rPr kumimoji="1" lang="en-US" altLang="ja-JP" sz="1600" i="0" u="none" baseline="0" dirty="0">
                          <a:latin typeface="Calibri"/>
                          <a:ea typeface="ＭＳ Ｐゴシック"/>
                          <a:cs typeface="Calibri"/>
                        </a:rPr>
                        <a:t> Diet</a:t>
                      </a:r>
                      <a:endParaRPr kumimoji="1" lang="ja-JP" altLang="en-US" sz="1600" i="0" u="none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Party 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Two-party 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Now fluid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Electoral 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FPTP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>
                          <a:solidFill>
                            <a:srgbClr val="0070C0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FPTP+PR</a:t>
                      </a:r>
                      <a:r>
                        <a:rPr kumimoji="1" lang="en-US" altLang="ja-JP" sz="1600" b="1" baseline="0" dirty="0">
                          <a:solidFill>
                            <a:srgbClr val="0070C0"/>
                          </a:solidFill>
                          <a:latin typeface="Calibri"/>
                          <a:ea typeface="ＭＳ Ｐゴシック"/>
                          <a:cs typeface="Calibri"/>
                        </a:rPr>
                        <a:t> (more seats allocated to FPTP)</a:t>
                      </a:r>
                      <a:endParaRPr kumimoji="1" lang="ja-JP" altLang="en-US" sz="1600" b="1" dirty="0">
                        <a:solidFill>
                          <a:srgbClr val="0070C0"/>
                        </a:solidFill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Bicameralism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600" b="0" i="0" u="none" strike="noStrike" dirty="0">
                          <a:latin typeface="Calibri"/>
                          <a:cs typeface="Calibri"/>
                        </a:rPr>
                        <a:t>Weak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i="0" u="none" dirty="0">
                          <a:latin typeface="Calibri"/>
                          <a:ea typeface="ＭＳ Ｐゴシック"/>
                          <a:cs typeface="Calibri"/>
                        </a:rPr>
                        <a:t>Strong</a:t>
                      </a:r>
                      <a:endParaRPr kumimoji="1" lang="ja-JP" altLang="en-US" sz="1600" i="0" u="none" dirty="0">
                        <a:latin typeface="Calibri"/>
                        <a:ea typeface="ＭＳ Ｐゴシック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640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711200"/>
            <a:ext cx="7909560" cy="576275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5</a:t>
            </a:r>
            <a:r>
              <a:rPr kumimoji="1" lang="en-US" altLang="ja-JP" dirty="0"/>
              <a:t>. Sources of change</a:t>
            </a:r>
          </a:p>
          <a:p>
            <a:pPr marL="273050" indent="-3175">
              <a:buNone/>
            </a:pPr>
            <a:r>
              <a:rPr lang="en-US" altLang="ja-JP" dirty="0">
                <a:cs typeface="Calibri"/>
              </a:rPr>
              <a:t>1) Electoral reform of 1994</a:t>
            </a:r>
          </a:p>
          <a:p>
            <a:pPr marL="815975" indent="-227013">
              <a:buNone/>
            </a:pPr>
            <a:r>
              <a:rPr lang="en-US" altLang="ja-JP" dirty="0">
                <a:cs typeface="Calibri"/>
              </a:rPr>
              <a:t>a) </a:t>
            </a:r>
            <a:r>
              <a:rPr lang="en-US" altLang="ja-JP" dirty="0"/>
              <a:t>Increased importance of party endorsement  (1)</a:t>
            </a:r>
            <a:r>
              <a:rPr lang="en-US" altLang="ja-JP" dirty="0">
                <a:cs typeface="Calibri"/>
              </a:rPr>
              <a:t>More difficult to get elected as independent</a:t>
            </a:r>
          </a:p>
          <a:p>
            <a:pPr marL="815975" indent="0">
              <a:buNone/>
            </a:pPr>
            <a:r>
              <a:rPr lang="en-US" altLang="ja-JP" dirty="0">
                <a:cs typeface="Calibri"/>
              </a:rPr>
              <a:t>(2)One candidate in one constituency</a:t>
            </a:r>
          </a:p>
          <a:p>
            <a:pPr marL="815975" indent="-227013">
              <a:buNone/>
            </a:pPr>
            <a:r>
              <a:rPr lang="en-US" altLang="ja-JP" dirty="0">
                <a:cs typeface="Calibri"/>
              </a:rPr>
              <a:t>b) </a:t>
            </a:r>
            <a:r>
              <a:rPr lang="en-US" altLang="ja-JP" dirty="0"/>
              <a:t> Concentration of political funds to parties </a:t>
            </a:r>
            <a:r>
              <a:rPr lang="ja-JP" altLang="ja-JP" dirty="0"/>
              <a:t>　</a:t>
            </a:r>
            <a:endParaRPr lang="en-US" altLang="ja-JP" dirty="0"/>
          </a:p>
          <a:p>
            <a:pPr marL="815975" indent="-544513">
              <a:buNone/>
            </a:pPr>
            <a:r>
              <a:rPr lang="en-US" altLang="ja-JP" dirty="0">
                <a:cs typeface="Calibri"/>
              </a:rPr>
              <a:t>2) Administrative reform of 2001</a:t>
            </a:r>
          </a:p>
          <a:p>
            <a:pPr marL="725488" indent="90488">
              <a:buNone/>
            </a:pPr>
            <a:r>
              <a:rPr lang="en-US" altLang="ja-JP" dirty="0"/>
              <a:t>More legal authority to the PM for policy formulation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495-0409-1044-B962-7B9204B83DE6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878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スパイス.thmx</Template>
  <TotalTime>16906</TotalTime>
  <Words>2995</Words>
  <Application>Microsoft Office PowerPoint</Application>
  <PresentationFormat>画面に合わせる (4:3)</PresentationFormat>
  <Paragraphs>399</Paragraphs>
  <Slides>51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9" baseType="lpstr">
      <vt:lpstr>ＭＳ Ｐゴシック</vt:lpstr>
      <vt:lpstr>ＭＳ Ｐ明朝</vt:lpstr>
      <vt:lpstr>Yu Gothic</vt:lpstr>
      <vt:lpstr>Calibri</vt:lpstr>
      <vt:lpstr>Century Schoolbook</vt:lpstr>
      <vt:lpstr>Wingdings</vt:lpstr>
      <vt:lpstr>Wingdings 2</vt:lpstr>
      <vt:lpstr>スパイス</vt:lpstr>
      <vt:lpstr>JAPANESE POLITICS  Looking Ahead 2019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I. Transformation of the Japanese Political System and Prime Minister’s Power</vt:lpstr>
      <vt:lpstr>PowerPoint プレゼンテーション</vt:lpstr>
      <vt:lpstr>PowerPoint プレゼンテーション</vt:lpstr>
      <vt:lpstr>PowerPoint プレゼンテーション</vt:lpstr>
      <vt:lpstr>II. Prime Minister's Power under the Second Abe Administration (2012-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III. 2019 Agendas ①:Politics</vt:lpstr>
      <vt:lpstr>PowerPoint プレゼンテーション</vt:lpstr>
      <vt:lpstr>IV. 2019 Agendas ②:Budget and Tax</vt:lpstr>
      <vt:lpstr>PowerPoint プレゼンテーション</vt:lpstr>
      <vt:lpstr>V. Agendas 2019③: LDP going SDP? Free Education</vt:lpstr>
      <vt:lpstr>PowerPoint プレゼンテーション</vt:lpstr>
      <vt:lpstr>VI. Agendas 2019④: Toward an age of “You Live until 100 years old” </vt:lpstr>
      <vt:lpstr>VII. Review of Past Policies①: Three Arrows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VIII. Review of Past Policies②: The Third Arrow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IX. Review of Past Policies③: Legislation of Security Related Bills in Sep. 2015.</vt:lpstr>
      <vt:lpstr>PowerPoint プレゼンテーション</vt:lpstr>
      <vt:lpstr>X. Agenda 2019 ⑤：Constitutional Amendment</vt:lpstr>
      <vt:lpstr>PowerPoint プレゼンテーション</vt:lpstr>
      <vt:lpstr>PowerPoint プレゼンテーション</vt:lpstr>
      <vt:lpstr>XI. So, what about Oppositions?</vt:lpstr>
      <vt:lpstr>PowerPoint プレゼンテーション</vt:lpstr>
      <vt:lpstr>PowerPoint プレゼンテーション</vt:lpstr>
    </vt:vector>
  </TitlesOfParts>
  <Company>政策研究大学院大学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竹中 治堅</dc:creator>
  <cp:lastModifiedBy>nakano</cp:lastModifiedBy>
  <cp:revision>295</cp:revision>
  <cp:lastPrinted>2019-01-15T03:58:41Z</cp:lastPrinted>
  <dcterms:created xsi:type="dcterms:W3CDTF">2017-11-24T05:26:22Z</dcterms:created>
  <dcterms:modified xsi:type="dcterms:W3CDTF">2019-01-15T09:48:09Z</dcterms:modified>
</cp:coreProperties>
</file>