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8"/>
  </p:notesMasterIdLst>
  <p:handoutMasterIdLst>
    <p:handoutMasterId r:id="rId29"/>
  </p:handoutMasterIdLst>
  <p:sldIdLst>
    <p:sldId id="275" r:id="rId2"/>
    <p:sldId id="555" r:id="rId3"/>
    <p:sldId id="559" r:id="rId4"/>
    <p:sldId id="530" r:id="rId5"/>
    <p:sldId id="531" r:id="rId6"/>
    <p:sldId id="532" r:id="rId7"/>
    <p:sldId id="538" r:id="rId8"/>
    <p:sldId id="533" r:id="rId9"/>
    <p:sldId id="523" r:id="rId10"/>
    <p:sldId id="543" r:id="rId11"/>
    <p:sldId id="544" r:id="rId12"/>
    <p:sldId id="542" r:id="rId13"/>
    <p:sldId id="539" r:id="rId14"/>
    <p:sldId id="540" r:id="rId15"/>
    <p:sldId id="541" r:id="rId16"/>
    <p:sldId id="545" r:id="rId17"/>
    <p:sldId id="558" r:id="rId18"/>
    <p:sldId id="546" r:id="rId19"/>
    <p:sldId id="547" r:id="rId20"/>
    <p:sldId id="548" r:id="rId21"/>
    <p:sldId id="549" r:id="rId22"/>
    <p:sldId id="550" r:id="rId23"/>
    <p:sldId id="552" r:id="rId24"/>
    <p:sldId id="556" r:id="rId25"/>
    <p:sldId id="554" r:id="rId26"/>
    <p:sldId id="557" r:id="rId27"/>
  </p:sldIdLst>
  <p:sldSz cx="9144000" cy="6858000" type="screen4x3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2400" autoAdjust="0"/>
  </p:normalViewPr>
  <p:slideViewPr>
    <p:cSldViewPr>
      <p:cViewPr varScale="1">
        <p:scale>
          <a:sx n="54" d="100"/>
          <a:sy n="54" d="100"/>
        </p:scale>
        <p:origin x="1171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65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file\Downloads\302016011p1g003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O827685\Desktop\ForeignPress\ProductivityICTOECD2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file\Downloads\302016011p1g005.xls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AC8FSV002\OBDA\&#9670;&#12464;&#12523;&#12540;&#12503;&#12501;&#12457;&#12523;&#12480;\&#36039;&#28304;&#37197;&#20998;&#65319;\&#9734;H28%20&#20104;&#31639;&#37325;&#28857;&#21270;&#31561;&#65288;&#20104;&#31639;&#25126;&#30053;&#20250;&#35696;&#12354;&#12426;&#65289;\&#12381;&#12398;&#20182;\&#30740;&#31350;&#38283;&#30330;&#36027;&#65288;&#32207;&#21209;&#30465;&#32113;&#35336;&#12289;&#31185;&#23398;&#25216;&#34899;&#25351;&#27161;&#31561;&#65289;\280112%20&#22823;&#23398;&#20154;&#20214;&#36027;&#12398;&#20418;&#25968;&#35036;&#27491;\&#20803;&#12487;&#12540;&#12479;\01_&#20225;&#26989;&#12289;&#38750;&#21942;&#21033;&#22243;&#20307;&#12539;&#20844;&#30340;&#27231;&#38306;&#12289;&#22823;&#23398;&#31561;2002-2014_r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Japan</a:t>
            </a:r>
          </a:p>
        </c:rich>
      </c:tx>
      <c:layout>
        <c:manualLayout>
          <c:xMode val="edge"/>
          <c:yMode val="edge"/>
          <c:x val="0.78841289101157397"/>
          <c:y val="0.21078891316595899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1038831349645198E-2"/>
          <c:y val="0.19427694726565001"/>
          <c:w val="0.87831213934373098"/>
          <c:h val="0.68534215831716705"/>
        </c:manualLayout>
      </c:layout>
      <c:lineChart>
        <c:grouping val="standard"/>
        <c:varyColors val="0"/>
        <c:ser>
          <c:idx val="3"/>
          <c:order val="0"/>
          <c:tx>
            <c:strRef>
              <c:f>Fig1_3!$F$123</c:f>
              <c:strCache>
                <c:ptCount val="1"/>
                <c:pt idx="0">
                  <c:v>Annual growth rate</c:v>
                </c:pt>
              </c:strCache>
            </c:strRef>
          </c:tx>
          <c:spPr>
            <a:ln w="19050" cap="rnd" cmpd="sng" algn="ctr">
              <a:solidFill>
                <a:srgbClr val="4F81BD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Fig1_3!$E$124:$E$168</c:f>
              <c:numCache>
                <c:formatCode>General</c:formatCode>
                <c:ptCount val="45"/>
                <c:pt idx="0">
                  <c:v>1971</c:v>
                </c:pt>
                <c:pt idx="1">
                  <c:v>1972</c:v>
                </c:pt>
                <c:pt idx="2">
                  <c:v>1973</c:v>
                </c:pt>
                <c:pt idx="3">
                  <c:v>1974</c:v>
                </c:pt>
                <c:pt idx="4">
                  <c:v>1975</c:v>
                </c:pt>
                <c:pt idx="5">
                  <c:v>1976</c:v>
                </c:pt>
                <c:pt idx="6">
                  <c:v>1977</c:v>
                </c:pt>
                <c:pt idx="7">
                  <c:v>1978</c:v>
                </c:pt>
                <c:pt idx="8">
                  <c:v>1979</c:v>
                </c:pt>
                <c:pt idx="9">
                  <c:v>1980</c:v>
                </c:pt>
                <c:pt idx="10">
                  <c:v>1981</c:v>
                </c:pt>
                <c:pt idx="11">
                  <c:v>1982</c:v>
                </c:pt>
                <c:pt idx="12">
                  <c:v>1983</c:v>
                </c:pt>
                <c:pt idx="13">
                  <c:v>1984</c:v>
                </c:pt>
                <c:pt idx="14">
                  <c:v>1985</c:v>
                </c:pt>
                <c:pt idx="15">
                  <c:v>1986</c:v>
                </c:pt>
                <c:pt idx="16">
                  <c:v>1987</c:v>
                </c:pt>
                <c:pt idx="17">
                  <c:v>1988</c:v>
                </c:pt>
                <c:pt idx="18">
                  <c:v>1989</c:v>
                </c:pt>
                <c:pt idx="19">
                  <c:v>1990</c:v>
                </c:pt>
                <c:pt idx="20">
                  <c:v>1991</c:v>
                </c:pt>
                <c:pt idx="21">
                  <c:v>1992</c:v>
                </c:pt>
                <c:pt idx="22">
                  <c:v>1993</c:v>
                </c:pt>
                <c:pt idx="23">
                  <c:v>1994</c:v>
                </c:pt>
                <c:pt idx="24">
                  <c:v>1995</c:v>
                </c:pt>
                <c:pt idx="25">
                  <c:v>1996</c:v>
                </c:pt>
                <c:pt idx="26">
                  <c:v>1997</c:v>
                </c:pt>
                <c:pt idx="27">
                  <c:v>1998</c:v>
                </c:pt>
                <c:pt idx="28">
                  <c:v>1999</c:v>
                </c:pt>
                <c:pt idx="29">
                  <c:v>2000</c:v>
                </c:pt>
                <c:pt idx="30">
                  <c:v>2001</c:v>
                </c:pt>
                <c:pt idx="31">
                  <c:v>2002</c:v>
                </c:pt>
                <c:pt idx="32">
                  <c:v>2003</c:v>
                </c:pt>
                <c:pt idx="33">
                  <c:v>2004</c:v>
                </c:pt>
                <c:pt idx="34">
                  <c:v>2005</c:v>
                </c:pt>
                <c:pt idx="35">
                  <c:v>2006</c:v>
                </c:pt>
                <c:pt idx="36">
                  <c:v>2007</c:v>
                </c:pt>
                <c:pt idx="37">
                  <c:v>2008</c:v>
                </c:pt>
                <c:pt idx="38">
                  <c:v>2009</c:v>
                </c:pt>
                <c:pt idx="39">
                  <c:v>2010</c:v>
                </c:pt>
                <c:pt idx="40">
                  <c:v>2011</c:v>
                </c:pt>
                <c:pt idx="41">
                  <c:v>2012</c:v>
                </c:pt>
                <c:pt idx="42">
                  <c:v>2013</c:v>
                </c:pt>
                <c:pt idx="43">
                  <c:v>2014</c:v>
                </c:pt>
                <c:pt idx="44">
                  <c:v>2015</c:v>
                </c:pt>
              </c:numCache>
            </c:numRef>
          </c:cat>
          <c:val>
            <c:numRef>
              <c:f>Fig1_3!$F$124:$F$168</c:f>
              <c:numCache>
                <c:formatCode>#,##0.00</c:formatCode>
                <c:ptCount val="45"/>
                <c:pt idx="0">
                  <c:v>4.0674579574936676</c:v>
                </c:pt>
                <c:pt idx="1">
                  <c:v>8.0522326399062472</c:v>
                </c:pt>
                <c:pt idx="2">
                  <c:v>6.7112780018691458</c:v>
                </c:pt>
                <c:pt idx="3">
                  <c:v>2.1395632048694142</c:v>
                </c:pt>
                <c:pt idx="4">
                  <c:v>4.4677527252761964</c:v>
                </c:pt>
                <c:pt idx="5">
                  <c:v>2.3283732532077761</c:v>
                </c:pt>
                <c:pt idx="6">
                  <c:v>3.05715583036736</c:v>
                </c:pt>
                <c:pt idx="7">
                  <c:v>4.4492751960730201</c:v>
                </c:pt>
                <c:pt idx="8">
                  <c:v>4.174636787345559</c:v>
                </c:pt>
                <c:pt idx="9">
                  <c:v>2.3247187965111151</c:v>
                </c:pt>
                <c:pt idx="10">
                  <c:v>4.0425798270145394</c:v>
                </c:pt>
                <c:pt idx="11">
                  <c:v>2.6020365203062781</c:v>
                </c:pt>
                <c:pt idx="12">
                  <c:v>1.941194695056746</c:v>
                </c:pt>
                <c:pt idx="13">
                  <c:v>3.4085731102200598</c:v>
                </c:pt>
                <c:pt idx="14">
                  <c:v>6.3144477426960046</c:v>
                </c:pt>
                <c:pt idx="15">
                  <c:v>2.0908732392213798</c:v>
                </c:pt>
                <c:pt idx="16">
                  <c:v>3.6776419468885311</c:v>
                </c:pt>
                <c:pt idx="17">
                  <c:v>5.9395435087033723</c:v>
                </c:pt>
                <c:pt idx="18">
                  <c:v>4.8253048884939567</c:v>
                </c:pt>
                <c:pt idx="19">
                  <c:v>5.6696018911943984</c:v>
                </c:pt>
                <c:pt idx="20">
                  <c:v>2.8952631620633489</c:v>
                </c:pt>
                <c:pt idx="21">
                  <c:v>1.359029805408094</c:v>
                </c:pt>
                <c:pt idx="22">
                  <c:v>2.894176383170437</c:v>
                </c:pt>
                <c:pt idx="23">
                  <c:v>1.115399200362224</c:v>
                </c:pt>
                <c:pt idx="24">
                  <c:v>2.3198027632759408</c:v>
                </c:pt>
                <c:pt idx="25">
                  <c:v>2.0532126152200809</c:v>
                </c:pt>
                <c:pt idx="26">
                  <c:v>2.3035781403572502</c:v>
                </c:pt>
                <c:pt idx="27">
                  <c:v>0.36916973363358002</c:v>
                </c:pt>
                <c:pt idx="28">
                  <c:v>2.9025576511095381</c:v>
                </c:pt>
                <c:pt idx="29">
                  <c:v>2.3569411362576602</c:v>
                </c:pt>
                <c:pt idx="30">
                  <c:v>1.3824594492743929</c:v>
                </c:pt>
                <c:pt idx="31">
                  <c:v>2.07312446050565</c:v>
                </c:pt>
                <c:pt idx="32">
                  <c:v>1.5628573008828219</c:v>
                </c:pt>
                <c:pt idx="33">
                  <c:v>2.4333457043571451</c:v>
                </c:pt>
                <c:pt idx="34">
                  <c:v>1.2431506735960229</c:v>
                </c:pt>
                <c:pt idx="35">
                  <c:v>0.68700659289687105</c:v>
                </c:pt>
                <c:pt idx="36">
                  <c:v>1.686335744237575</c:v>
                </c:pt>
                <c:pt idx="37">
                  <c:v>0.218119595853072</c:v>
                </c:pt>
                <c:pt idx="38">
                  <c:v>-0.87114915759119504</c:v>
                </c:pt>
                <c:pt idx="39">
                  <c:v>3.9299924827727128</c:v>
                </c:pt>
                <c:pt idx="40">
                  <c:v>2.9205198053220301E-2</c:v>
                </c:pt>
                <c:pt idx="41">
                  <c:v>0.73267270588104005</c:v>
                </c:pt>
                <c:pt idx="42">
                  <c:v>1.399066094727706</c:v>
                </c:pt>
                <c:pt idx="43">
                  <c:v>-0.36012879385631003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3DA-4D59-B9DD-6B6453502433}"/>
            </c:ext>
          </c:extLst>
        </c:ser>
        <c:ser>
          <c:idx val="6"/>
          <c:order val="1"/>
          <c:tx>
            <c:strRef>
              <c:f>Fig1_3!$G$123</c:f>
              <c:strCache>
                <c:ptCount val="1"/>
                <c:pt idx="0">
                  <c:v>Trend growth</c:v>
                </c:pt>
              </c:strCache>
            </c:strRef>
          </c:tx>
          <c:spPr>
            <a:ln w="38100" cap="rnd" cmpd="sng" algn="ctr">
              <a:solidFill>
                <a:srgbClr val="C00000"/>
              </a:solidFill>
              <a:prstDash val="lgDash"/>
              <a:round/>
            </a:ln>
            <a:effectLst/>
          </c:spPr>
          <c:marker>
            <c:symbol val="none"/>
          </c:marker>
          <c:cat>
            <c:numRef>
              <c:f>Fig1_3!$E$124:$E$168</c:f>
              <c:numCache>
                <c:formatCode>General</c:formatCode>
                <c:ptCount val="45"/>
                <c:pt idx="0">
                  <c:v>1971</c:v>
                </c:pt>
                <c:pt idx="1">
                  <c:v>1972</c:v>
                </c:pt>
                <c:pt idx="2">
                  <c:v>1973</c:v>
                </c:pt>
                <c:pt idx="3">
                  <c:v>1974</c:v>
                </c:pt>
                <c:pt idx="4">
                  <c:v>1975</c:v>
                </c:pt>
                <c:pt idx="5">
                  <c:v>1976</c:v>
                </c:pt>
                <c:pt idx="6">
                  <c:v>1977</c:v>
                </c:pt>
                <c:pt idx="7">
                  <c:v>1978</c:v>
                </c:pt>
                <c:pt idx="8">
                  <c:v>1979</c:v>
                </c:pt>
                <c:pt idx="9">
                  <c:v>1980</c:v>
                </c:pt>
                <c:pt idx="10">
                  <c:v>1981</c:v>
                </c:pt>
                <c:pt idx="11">
                  <c:v>1982</c:v>
                </c:pt>
                <c:pt idx="12">
                  <c:v>1983</c:v>
                </c:pt>
                <c:pt idx="13">
                  <c:v>1984</c:v>
                </c:pt>
                <c:pt idx="14">
                  <c:v>1985</c:v>
                </c:pt>
                <c:pt idx="15">
                  <c:v>1986</c:v>
                </c:pt>
                <c:pt idx="16">
                  <c:v>1987</c:v>
                </c:pt>
                <c:pt idx="17">
                  <c:v>1988</c:v>
                </c:pt>
                <c:pt idx="18">
                  <c:v>1989</c:v>
                </c:pt>
                <c:pt idx="19">
                  <c:v>1990</c:v>
                </c:pt>
                <c:pt idx="20">
                  <c:v>1991</c:v>
                </c:pt>
                <c:pt idx="21">
                  <c:v>1992</c:v>
                </c:pt>
                <c:pt idx="22">
                  <c:v>1993</c:v>
                </c:pt>
                <c:pt idx="23">
                  <c:v>1994</c:v>
                </c:pt>
                <c:pt idx="24">
                  <c:v>1995</c:v>
                </c:pt>
                <c:pt idx="25">
                  <c:v>1996</c:v>
                </c:pt>
                <c:pt idx="26">
                  <c:v>1997</c:v>
                </c:pt>
                <c:pt idx="27">
                  <c:v>1998</c:v>
                </c:pt>
                <c:pt idx="28">
                  <c:v>1999</c:v>
                </c:pt>
                <c:pt idx="29">
                  <c:v>2000</c:v>
                </c:pt>
                <c:pt idx="30">
                  <c:v>2001</c:v>
                </c:pt>
                <c:pt idx="31">
                  <c:v>2002</c:v>
                </c:pt>
                <c:pt idx="32">
                  <c:v>2003</c:v>
                </c:pt>
                <c:pt idx="33">
                  <c:v>2004</c:v>
                </c:pt>
                <c:pt idx="34">
                  <c:v>2005</c:v>
                </c:pt>
                <c:pt idx="35">
                  <c:v>2006</c:v>
                </c:pt>
                <c:pt idx="36">
                  <c:v>2007</c:v>
                </c:pt>
                <c:pt idx="37">
                  <c:v>2008</c:v>
                </c:pt>
                <c:pt idx="38">
                  <c:v>2009</c:v>
                </c:pt>
                <c:pt idx="39">
                  <c:v>2010</c:v>
                </c:pt>
                <c:pt idx="40">
                  <c:v>2011</c:v>
                </c:pt>
                <c:pt idx="41">
                  <c:v>2012</c:v>
                </c:pt>
                <c:pt idx="42">
                  <c:v>2013</c:v>
                </c:pt>
                <c:pt idx="43">
                  <c:v>2014</c:v>
                </c:pt>
                <c:pt idx="44">
                  <c:v>2015</c:v>
                </c:pt>
              </c:numCache>
            </c:numRef>
          </c:cat>
          <c:val>
            <c:numRef>
              <c:f>Fig1_3!$G$124:$G$168</c:f>
              <c:numCache>
                <c:formatCode>General</c:formatCode>
                <c:ptCount val="45"/>
                <c:pt idx="2" formatCode="#,##0.00">
                  <c:v>4.8928022384643546</c:v>
                </c:pt>
                <c:pt idx="3" formatCode="#,##0.00">
                  <c:v>4.4939217567443848</c:v>
                </c:pt>
                <c:pt idx="4" formatCode="#,##0.00">
                  <c:v>4.143376350402832</c:v>
                </c:pt>
                <c:pt idx="5" formatCode="#,##0.00">
                  <c:v>3.8532218933105469</c:v>
                </c:pt>
                <c:pt idx="6" formatCode="#,##0.00">
                  <c:v>3.641509056091309</c:v>
                </c:pt>
                <c:pt idx="7" formatCode="#,##0.00">
                  <c:v>3.4981107711792001</c:v>
                </c:pt>
                <c:pt idx="8" formatCode="#,##0.00">
                  <c:v>3.4021015167236328</c:v>
                </c:pt>
                <c:pt idx="9" formatCode="#,##0.00">
                  <c:v>3.3501319885253911</c:v>
                </c:pt>
                <c:pt idx="10" formatCode="#,##0.00">
                  <c:v>3.3531291484832768</c:v>
                </c:pt>
                <c:pt idx="11" formatCode="#,##0.00">
                  <c:v>3.4030711650848389</c:v>
                </c:pt>
                <c:pt idx="12" formatCode="#,##0.00">
                  <c:v>3.504676342010498</c:v>
                </c:pt>
                <c:pt idx="13" formatCode="#,##0.00">
                  <c:v>3.647861242294312</c:v>
                </c:pt>
                <c:pt idx="14" formatCode="#,##0.00">
                  <c:v>3.7936499118804932</c:v>
                </c:pt>
                <c:pt idx="15" formatCode="#,##0.00">
                  <c:v>3.898644924163817</c:v>
                </c:pt>
                <c:pt idx="16" formatCode="#,##0.00">
                  <c:v>3.9660308361053471</c:v>
                </c:pt>
                <c:pt idx="17" formatCode="#,##0.00">
                  <c:v>3.9655864238739009</c:v>
                </c:pt>
                <c:pt idx="18" formatCode="#,##0.00">
                  <c:v>3.8617613315582271</c:v>
                </c:pt>
                <c:pt idx="19" formatCode="#,##0.00">
                  <c:v>3.655481338500977</c:v>
                </c:pt>
                <c:pt idx="20" formatCode="#,##0.00">
                  <c:v>3.3654789924621582</c:v>
                </c:pt>
                <c:pt idx="21" formatCode="#,##0.00">
                  <c:v>3.0477051734924321</c:v>
                </c:pt>
                <c:pt idx="22" formatCode="#,##0.00">
                  <c:v>2.749421358108521</c:v>
                </c:pt>
                <c:pt idx="23" formatCode="#,##0.00">
                  <c:v>2.4866847991943359</c:v>
                </c:pt>
                <c:pt idx="24" formatCode="#,##0.00">
                  <c:v>2.2782266139984131</c:v>
                </c:pt>
                <c:pt idx="25" formatCode="#,##0.00">
                  <c:v>2.1174385547637939</c:v>
                </c:pt>
                <c:pt idx="26" formatCode="#,##0.00">
                  <c:v>1.9984802007675171</c:v>
                </c:pt>
                <c:pt idx="27" formatCode="#,##0.00">
                  <c:v>1.9143244028091431</c:v>
                </c:pt>
                <c:pt idx="28" formatCode="#,##0.00">
                  <c:v>1.8635821342468271</c:v>
                </c:pt>
                <c:pt idx="29" formatCode="#,##0.00">
                  <c:v>1.81631088256836</c:v>
                </c:pt>
                <c:pt idx="30" formatCode="#,##0.00">
                  <c:v>1.7617678642272949</c:v>
                </c:pt>
                <c:pt idx="31" formatCode="#,##0.00">
                  <c:v>1.699200510978699</c:v>
                </c:pt>
                <c:pt idx="32" formatCode="#,##0.00">
                  <c:v>1.6208468675613401</c:v>
                </c:pt>
                <c:pt idx="33" formatCode="#,##0.00">
                  <c:v>1.5258551836013801</c:v>
                </c:pt>
                <c:pt idx="34" formatCode="#,##0.00">
                  <c:v>1.4123015403747561</c:v>
                </c:pt>
                <c:pt idx="35" formatCode="#,##0.00">
                  <c:v>1.2950319051742549</c:v>
                </c:pt>
                <c:pt idx="36" formatCode="#,##0.00">
                  <c:v>1.185766696929931</c:v>
                </c:pt>
                <c:pt idx="37" formatCode="#,##0.00">
                  <c:v>1.084990262985229</c:v>
                </c:pt>
                <c:pt idx="38" formatCode="#,##0.00">
                  <c:v>1.0024371147155759</c:v>
                </c:pt>
                <c:pt idx="39" formatCode="#,##0.00">
                  <c:v>0.93182277679443404</c:v>
                </c:pt>
                <c:pt idx="40" formatCode="#,##0.00">
                  <c:v>0.83224052190780595</c:v>
                </c:pt>
                <c:pt idx="41" formatCode="#,##0.00">
                  <c:v>0.71818721294403098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3DA-4D59-B9DD-6B64535024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5775912"/>
        <c:axId val="136311720"/>
      </c:lineChart>
      <c:catAx>
        <c:axId val="75775912"/>
        <c:scaling>
          <c:orientation val="minMax"/>
        </c:scaling>
        <c:delete val="0"/>
        <c:axPos val="b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numFmt formatCode="General" sourceLinked="0"/>
        <c:majorTickMark val="in"/>
        <c:minorTickMark val="none"/>
        <c:tickLblPos val="low"/>
        <c:spPr>
          <a:noFill/>
          <a:ln w="9525">
            <a:solidFill>
              <a:srgbClr val="000000"/>
            </a:solidFill>
            <a:prstDash val="solid"/>
          </a:ln>
          <a:extLst>
            <a:ext uri="{909E8E84-426E-40dd-AFC4-6F175D3DCCD1}">
              <a14:hiddenFill xmlns="" xmlns:r="http://schemas.openxmlformats.org/officeDocument/2006/relationships" xmlns:a14="http://schemas.microsoft.com/office/drawing/2010/main" xmlns:c16r2="http://schemas.microsoft.com/office/drawing/2015/06/chart">
                <a:noFill/>
              </a14:hiddenFill>
            </a:ext>
          </a:extLst>
        </c:spPr>
        <c:txPr>
          <a:bodyPr rot="-2700000" vert="horz"/>
          <a:lstStyle/>
          <a:p>
            <a:pPr>
              <a:defRPr/>
            </a:pPr>
            <a:endParaRPr lang="ja-JP"/>
          </a:p>
        </c:txPr>
        <c:crossAx val="136311720"/>
        <c:crosses val="autoZero"/>
        <c:auto val="1"/>
        <c:lblAlgn val="ctr"/>
        <c:lblOffset val="0"/>
        <c:tickLblSkip val="2"/>
        <c:noMultiLvlLbl val="0"/>
      </c:catAx>
      <c:valAx>
        <c:axId val="136311720"/>
        <c:scaling>
          <c:orientation val="minMax"/>
          <c:max val="6"/>
          <c:min val="-3"/>
        </c:scaling>
        <c:delete val="0"/>
        <c:axPos val="l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numFmt formatCode="General" sourceLinked="0"/>
        <c:majorTickMark val="in"/>
        <c:minorTickMark val="none"/>
        <c:tickLblPos val="nextTo"/>
        <c:spPr>
          <a:noFill/>
          <a:ln w="9525">
            <a:solidFill>
              <a:srgbClr val="000000"/>
            </a:solidFill>
            <a:prstDash val="solid"/>
          </a:ln>
          <a:extLst>
            <a:ext uri="{909E8E84-426E-40dd-AFC4-6F175D3DCCD1}">
              <a14:hiddenFill xmlns="" xmlns:r="http://schemas.openxmlformats.org/officeDocument/2006/relationships" xmlns:a14="http://schemas.microsoft.com/office/drawing/2010/main" xmlns:c16r2="http://schemas.microsoft.com/office/drawing/2015/06/chart">
                <a:noFill/>
              </a14:hiddenFill>
            </a:ext>
          </a:extLst>
        </c:spPr>
        <c:txPr>
          <a:bodyPr rot="0" vert="horz"/>
          <a:lstStyle/>
          <a:p>
            <a:pPr>
              <a:defRPr/>
            </a:pPr>
            <a:endParaRPr lang="ja-JP"/>
          </a:p>
        </c:txPr>
        <c:crossAx val="75775912"/>
        <c:crosses val="autoZero"/>
        <c:crossBetween val="midCat"/>
        <c:majorUnit val="1"/>
      </c:valAx>
      <c:spPr>
        <a:solidFill>
          <a:srgbClr val="F4FFFF"/>
        </a:solidFill>
        <a:ln w="9525">
          <a:solidFill>
            <a:srgbClr val="000000"/>
          </a:solidFill>
        </a:ln>
      </c:spPr>
    </c:plotArea>
    <c:legend>
      <c:legendPos val="r"/>
      <c:layout>
        <c:manualLayout>
          <c:xMode val="edge"/>
          <c:yMode val="edge"/>
          <c:x val="7.2131147540983598E-2"/>
          <c:y val="5.3139849665388698E-2"/>
          <c:w val="0.86885245901639296"/>
          <c:h val="7.7295076335353402E-2"/>
        </c:manualLayout>
      </c:layout>
      <c:overlay val="1"/>
      <c:spPr>
        <a:solidFill>
          <a:srgbClr val="EAEAEA"/>
        </a:solidFill>
        <a:ln w="25400">
          <a:noFill/>
        </a:ln>
      </c:spPr>
    </c:legend>
    <c:plotVisOnly val="1"/>
    <c:dispBlanksAs val="gap"/>
    <c:showDLblsOverMax val="1"/>
  </c:chart>
  <c:spPr>
    <a:noFill/>
    <a:ln>
      <a:noFill/>
    </a:ln>
    <a:extLst>
      <a:ext uri="{909E8E84-426E-40dd-AFC4-6F175D3DCCD1}">
        <a14:hiddenFill xmlns="" xmlns:r="http://schemas.openxmlformats.org/officeDocument/2006/relationships" xmlns:a14="http://schemas.microsoft.com/office/drawing/2010/main" xmlns:c16r2="http://schemas.microsoft.com/office/drawing/2015/06/chart">
          <a:solidFill>
            <a:sysClr val="window" lastClr="FFFFFF"/>
          </a:solidFill>
        </a14:hiddenFill>
      </a:ext>
    </a:extLst>
  </c:spPr>
  <c:txPr>
    <a:bodyPr/>
    <a:lstStyle/>
    <a:p>
      <a:pPr>
        <a:defRPr sz="1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ja-JP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942903651574823E-2"/>
          <c:y val="0.2213838272480772"/>
          <c:w val="0.95271202622856299"/>
          <c:h val="0.71349101093369804"/>
        </c:manualLayout>
      </c:layout>
      <c:barChart>
        <c:barDir val="col"/>
        <c:grouping val="clustered"/>
        <c:varyColors val="0"/>
        <c:ser>
          <c:idx val="3"/>
          <c:order val="3"/>
          <c:tx>
            <c:strRef>
              <c:f>[ProductivityICTOECD2.xls]Fig1_6!$M$51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A7B9E3"/>
            </a:solidFill>
            <a:ln w="3175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[ProductivityICTOECD2.xls]Fig1_6!$I$52:$I$71</c:f>
              <c:strCache>
                <c:ptCount val="20"/>
                <c:pt idx="0">
                  <c:v>KOR</c:v>
                </c:pt>
                <c:pt idx="1">
                  <c:v>IRL</c:v>
                </c:pt>
                <c:pt idx="2">
                  <c:v>AUS</c:v>
                </c:pt>
                <c:pt idx="3">
                  <c:v>DEU</c:v>
                </c:pt>
                <c:pt idx="4">
                  <c:v>FIN</c:v>
                </c:pt>
                <c:pt idx="5">
                  <c:v>CAN</c:v>
                </c:pt>
                <c:pt idx="6">
                  <c:v>ESP</c:v>
                </c:pt>
                <c:pt idx="7">
                  <c:v>PRT</c:v>
                </c:pt>
                <c:pt idx="8">
                  <c:v>AUT</c:v>
                </c:pt>
                <c:pt idx="9">
                  <c:v>ITA</c:v>
                </c:pt>
                <c:pt idx="10">
                  <c:v>GBR</c:v>
                </c:pt>
                <c:pt idx="11">
                  <c:v>DNK</c:v>
                </c:pt>
                <c:pt idx="12">
                  <c:v>SWE</c:v>
                </c:pt>
                <c:pt idx="13">
                  <c:v>BEL</c:v>
                </c:pt>
                <c:pt idx="14">
                  <c:v>JPN</c:v>
                </c:pt>
                <c:pt idx="15">
                  <c:v>FRA</c:v>
                </c:pt>
                <c:pt idx="16">
                  <c:v>USA</c:v>
                </c:pt>
                <c:pt idx="17">
                  <c:v>CHE</c:v>
                </c:pt>
                <c:pt idx="18">
                  <c:v>NLD</c:v>
                </c:pt>
                <c:pt idx="19">
                  <c:v>NZL</c:v>
                </c:pt>
              </c:strCache>
            </c:strRef>
          </c:cat>
          <c:val>
            <c:numRef>
              <c:f>[ProductivityICTOECD2.xls]Fig1_6!$M$52:$M$71</c:f>
              <c:numCache>
                <c:formatCode>0.00</c:formatCode>
                <c:ptCount val="20"/>
                <c:pt idx="0">
                  <c:v>2.139108180999755</c:v>
                </c:pt>
                <c:pt idx="1">
                  <c:v>1.509972095489502</c:v>
                </c:pt>
                <c:pt idx="2">
                  <c:v>2.4236736297607422</c:v>
                </c:pt>
                <c:pt idx="3">
                  <c:v>1.7167356014251709</c:v>
                </c:pt>
                <c:pt idx="4">
                  <c:v>1.8390592336654661</c:v>
                </c:pt>
                <c:pt idx="5">
                  <c:v>2.164879322052002</c:v>
                </c:pt>
                <c:pt idx="6">
                  <c:v>1.8963537216186519</c:v>
                </c:pt>
                <c:pt idx="7">
                  <c:v>1.80126428604126</c:v>
                </c:pt>
                <c:pt idx="8">
                  <c:v>2.8976247310638432</c:v>
                </c:pt>
                <c:pt idx="9">
                  <c:v>1.9431121349334719</c:v>
                </c:pt>
                <c:pt idx="10">
                  <c:v>2.1715013980865479</c:v>
                </c:pt>
                <c:pt idx="11">
                  <c:v>2.5310616493225102</c:v>
                </c:pt>
                <c:pt idx="12">
                  <c:v>3.4273145198822021</c:v>
                </c:pt>
                <c:pt idx="13">
                  <c:v>3.092379093170166</c:v>
                </c:pt>
                <c:pt idx="14">
                  <c:v>3.4029057025909428</c:v>
                </c:pt>
                <c:pt idx="15">
                  <c:v>3.0414927005767818</c:v>
                </c:pt>
                <c:pt idx="16">
                  <c:v>3.1530883312225342</c:v>
                </c:pt>
                <c:pt idx="17">
                  <c:v>3.8283841609954838</c:v>
                </c:pt>
                <c:pt idx="18">
                  <c:v>3.284246444702148</c:v>
                </c:pt>
                <c:pt idx="19">
                  <c:v>3.7084314823150639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C6-4719-A3E2-599F29DA8D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6615464"/>
        <c:axId val="136747128"/>
      </c:barChart>
      <c:lineChart>
        <c:grouping val="standard"/>
        <c:varyColors val="0"/>
        <c:ser>
          <c:idx val="0"/>
          <c:order val="0"/>
          <c:tx>
            <c:strRef>
              <c:f>[ProductivityICTOECD2.xls]Fig1_6!$J$51</c:f>
              <c:strCache>
                <c:ptCount val="1"/>
                <c:pt idx="0">
                  <c:v>1995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5"/>
            <c:spPr>
              <a:solidFill>
                <a:srgbClr val="FFFFFF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cat>
            <c:strRef>
              <c:f>[ProductivityICTOECD2.xls]Fig1_6!$I$52:$I$71</c:f>
              <c:strCache>
                <c:ptCount val="20"/>
                <c:pt idx="0">
                  <c:v>KOR</c:v>
                </c:pt>
                <c:pt idx="1">
                  <c:v>IRL</c:v>
                </c:pt>
                <c:pt idx="2">
                  <c:v>AUS</c:v>
                </c:pt>
                <c:pt idx="3">
                  <c:v>DEU</c:v>
                </c:pt>
                <c:pt idx="4">
                  <c:v>FIN</c:v>
                </c:pt>
                <c:pt idx="5">
                  <c:v>CAN</c:v>
                </c:pt>
                <c:pt idx="6">
                  <c:v>ESP</c:v>
                </c:pt>
                <c:pt idx="7">
                  <c:v>PRT</c:v>
                </c:pt>
                <c:pt idx="8">
                  <c:v>AUT</c:v>
                </c:pt>
                <c:pt idx="9">
                  <c:v>ITA</c:v>
                </c:pt>
                <c:pt idx="10">
                  <c:v>GBR</c:v>
                </c:pt>
                <c:pt idx="11">
                  <c:v>DNK</c:v>
                </c:pt>
                <c:pt idx="12">
                  <c:v>SWE</c:v>
                </c:pt>
                <c:pt idx="13">
                  <c:v>BEL</c:v>
                </c:pt>
                <c:pt idx="14">
                  <c:v>JPN</c:v>
                </c:pt>
                <c:pt idx="15">
                  <c:v>FRA</c:v>
                </c:pt>
                <c:pt idx="16">
                  <c:v>USA</c:v>
                </c:pt>
                <c:pt idx="17">
                  <c:v>CHE</c:v>
                </c:pt>
                <c:pt idx="18">
                  <c:v>NLD</c:v>
                </c:pt>
                <c:pt idx="19">
                  <c:v>NZL</c:v>
                </c:pt>
              </c:strCache>
            </c:strRef>
          </c:cat>
          <c:val>
            <c:numRef>
              <c:f>[ProductivityICTOECD2.xls]Fig1_6!$J$52:$J$71</c:f>
              <c:numCache>
                <c:formatCode>0.00</c:formatCode>
                <c:ptCount val="20"/>
                <c:pt idx="0">
                  <c:v>2.4431381225585942</c:v>
                </c:pt>
                <c:pt idx="1">
                  <c:v>1.217410087585449</c:v>
                </c:pt>
                <c:pt idx="2">
                  <c:v>3.0132713317871089</c:v>
                </c:pt>
                <c:pt idx="3">
                  <c:v>1.97590160369873</c:v>
                </c:pt>
                <c:pt idx="4">
                  <c:v>2.0049514770507808</c:v>
                </c:pt>
                <c:pt idx="5">
                  <c:v>2.1863195896148682</c:v>
                </c:pt>
                <c:pt idx="6">
                  <c:v>1.361092209815979</c:v>
                </c:pt>
                <c:pt idx="7">
                  <c:v>1.8176479339599609</c:v>
                </c:pt>
                <c:pt idx="8">
                  <c:v>2.762622594833374</c:v>
                </c:pt>
                <c:pt idx="9">
                  <c:v>1.848424315452575</c:v>
                </c:pt>
                <c:pt idx="10">
                  <c:v>2.6660976409912109</c:v>
                </c:pt>
                <c:pt idx="11">
                  <c:v>2.3185136318206792</c:v>
                </c:pt>
                <c:pt idx="12">
                  <c:v>3.7851157188415532</c:v>
                </c:pt>
                <c:pt idx="13">
                  <c:v>2.2272889614105229</c:v>
                </c:pt>
                <c:pt idx="15">
                  <c:v>2.1617424488067631</c:v>
                </c:pt>
                <c:pt idx="16">
                  <c:v>3.2137012481689462</c:v>
                </c:pt>
                <c:pt idx="17">
                  <c:v>2.45970606803894</c:v>
                </c:pt>
                <c:pt idx="18">
                  <c:v>2.0765902996063228</c:v>
                </c:pt>
                <c:pt idx="19">
                  <c:v>2.9707975387573242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5C6-4719-A3E2-599F29DA8DF1}"/>
            </c:ext>
          </c:extLst>
        </c:ser>
        <c:ser>
          <c:idx val="1"/>
          <c:order val="1"/>
          <c:tx>
            <c:strRef>
              <c:f>[ProductivityICTOECD2.xls]Fig1_6!$K$51</c:f>
              <c:strCache>
                <c:ptCount val="1"/>
                <c:pt idx="0">
                  <c:v>2001</c:v>
                </c:pt>
              </c:strCache>
            </c:strRef>
          </c:tx>
          <c:spPr>
            <a:ln w="28575">
              <a:noFill/>
            </a:ln>
          </c:spPr>
          <c:marker>
            <c:symbol val="triangle"/>
            <c:size val="5"/>
            <c:spPr>
              <a:solidFill>
                <a:schemeClr val="bg1">
                  <a:lumMod val="65000"/>
                </a:schemeClr>
              </a:solidFill>
              <a:ln w="3175">
                <a:solidFill>
                  <a:srgbClr val="000000"/>
                </a:solidFill>
                <a:prstDash val="solid"/>
              </a:ln>
              <a:effectLst/>
              <a:extLst/>
            </c:spPr>
          </c:marker>
          <c:cat>
            <c:strRef>
              <c:f>[ProductivityICTOECD2.xls]Fig1_6!$I$52:$I$71</c:f>
              <c:strCache>
                <c:ptCount val="20"/>
                <c:pt idx="0">
                  <c:v>KOR</c:v>
                </c:pt>
                <c:pt idx="1">
                  <c:v>IRL</c:v>
                </c:pt>
                <c:pt idx="2">
                  <c:v>AUS</c:v>
                </c:pt>
                <c:pt idx="3">
                  <c:v>DEU</c:v>
                </c:pt>
                <c:pt idx="4">
                  <c:v>FIN</c:v>
                </c:pt>
                <c:pt idx="5">
                  <c:v>CAN</c:v>
                </c:pt>
                <c:pt idx="6">
                  <c:v>ESP</c:v>
                </c:pt>
                <c:pt idx="7">
                  <c:v>PRT</c:v>
                </c:pt>
                <c:pt idx="8">
                  <c:v>AUT</c:v>
                </c:pt>
                <c:pt idx="9">
                  <c:v>ITA</c:v>
                </c:pt>
                <c:pt idx="10">
                  <c:v>GBR</c:v>
                </c:pt>
                <c:pt idx="11">
                  <c:v>DNK</c:v>
                </c:pt>
                <c:pt idx="12">
                  <c:v>SWE</c:v>
                </c:pt>
                <c:pt idx="13">
                  <c:v>BEL</c:v>
                </c:pt>
                <c:pt idx="14">
                  <c:v>JPN</c:v>
                </c:pt>
                <c:pt idx="15">
                  <c:v>FRA</c:v>
                </c:pt>
                <c:pt idx="16">
                  <c:v>USA</c:v>
                </c:pt>
                <c:pt idx="17">
                  <c:v>CHE</c:v>
                </c:pt>
                <c:pt idx="18">
                  <c:v>NLD</c:v>
                </c:pt>
                <c:pt idx="19">
                  <c:v>NZL</c:v>
                </c:pt>
              </c:strCache>
            </c:strRef>
          </c:cat>
          <c:val>
            <c:numRef>
              <c:f>[ProductivityICTOECD2.xls]Fig1_6!$K$52:$K$71</c:f>
              <c:numCache>
                <c:formatCode>0.00</c:formatCode>
                <c:ptCount val="20"/>
                <c:pt idx="0">
                  <c:v>3.482256174087524</c:v>
                </c:pt>
                <c:pt idx="1">
                  <c:v>1.4247671365737919</c:v>
                </c:pt>
                <c:pt idx="2">
                  <c:v>3.5028431415557861</c:v>
                </c:pt>
                <c:pt idx="3">
                  <c:v>2.5799481868743892</c:v>
                </c:pt>
                <c:pt idx="4">
                  <c:v>1.616621732711792</c:v>
                </c:pt>
                <c:pt idx="5">
                  <c:v>2.8962609767913809</c:v>
                </c:pt>
                <c:pt idx="6">
                  <c:v>1.7200883626937871</c:v>
                </c:pt>
                <c:pt idx="7">
                  <c:v>2.4315645694732662</c:v>
                </c:pt>
                <c:pt idx="8">
                  <c:v>3.4945576190948482</c:v>
                </c:pt>
                <c:pt idx="9">
                  <c:v>2.306726455688477</c:v>
                </c:pt>
                <c:pt idx="10">
                  <c:v>2.8126022815704341</c:v>
                </c:pt>
                <c:pt idx="11">
                  <c:v>2.6141684055328369</c:v>
                </c:pt>
                <c:pt idx="12">
                  <c:v>4.5223212242126474</c:v>
                </c:pt>
                <c:pt idx="13">
                  <c:v>2.9567172527313228</c:v>
                </c:pt>
                <c:pt idx="15">
                  <c:v>3.0485143661499028</c:v>
                </c:pt>
                <c:pt idx="16">
                  <c:v>4.0162591934204102</c:v>
                </c:pt>
                <c:pt idx="17">
                  <c:v>3.874038457870483</c:v>
                </c:pt>
                <c:pt idx="18">
                  <c:v>2.8202459812164311</c:v>
                </c:pt>
                <c:pt idx="19">
                  <c:v>3.4511253833770752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5C6-4719-A3E2-599F29DA8DF1}"/>
            </c:ext>
          </c:extLst>
        </c:ser>
        <c:ser>
          <c:idx val="2"/>
          <c:order val="2"/>
          <c:tx>
            <c:strRef>
              <c:f>[ProductivityICTOECD2.xls]Fig1_6!$L$51</c:f>
              <c:strCache>
                <c:ptCount val="1"/>
                <c:pt idx="0">
                  <c:v>2007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5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cat>
            <c:strRef>
              <c:f>[ProductivityICTOECD2.xls]Fig1_6!$I$52:$I$71</c:f>
              <c:strCache>
                <c:ptCount val="20"/>
                <c:pt idx="0">
                  <c:v>KOR</c:v>
                </c:pt>
                <c:pt idx="1">
                  <c:v>IRL</c:v>
                </c:pt>
                <c:pt idx="2">
                  <c:v>AUS</c:v>
                </c:pt>
                <c:pt idx="3">
                  <c:v>DEU</c:v>
                </c:pt>
                <c:pt idx="4">
                  <c:v>FIN</c:v>
                </c:pt>
                <c:pt idx="5">
                  <c:v>CAN</c:v>
                </c:pt>
                <c:pt idx="6">
                  <c:v>ESP</c:v>
                </c:pt>
                <c:pt idx="7">
                  <c:v>PRT</c:v>
                </c:pt>
                <c:pt idx="8">
                  <c:v>AUT</c:v>
                </c:pt>
                <c:pt idx="9">
                  <c:v>ITA</c:v>
                </c:pt>
                <c:pt idx="10">
                  <c:v>GBR</c:v>
                </c:pt>
                <c:pt idx="11">
                  <c:v>DNK</c:v>
                </c:pt>
                <c:pt idx="12">
                  <c:v>SWE</c:v>
                </c:pt>
                <c:pt idx="13">
                  <c:v>BEL</c:v>
                </c:pt>
                <c:pt idx="14">
                  <c:v>JPN</c:v>
                </c:pt>
                <c:pt idx="15">
                  <c:v>FRA</c:v>
                </c:pt>
                <c:pt idx="16">
                  <c:v>USA</c:v>
                </c:pt>
                <c:pt idx="17">
                  <c:v>CHE</c:v>
                </c:pt>
                <c:pt idx="18">
                  <c:v>NLD</c:v>
                </c:pt>
                <c:pt idx="19">
                  <c:v>NZL</c:v>
                </c:pt>
              </c:strCache>
            </c:strRef>
          </c:cat>
          <c:val>
            <c:numRef>
              <c:f>[ProductivityICTOECD2.xls]Fig1_6!$L$52:$L$71</c:f>
              <c:numCache>
                <c:formatCode>0.00</c:formatCode>
                <c:ptCount val="20"/>
                <c:pt idx="0">
                  <c:v>2.496318817138671</c:v>
                </c:pt>
                <c:pt idx="1">
                  <c:v>1.144661426544189</c:v>
                </c:pt>
                <c:pt idx="2">
                  <c:v>3.0557558536529541</c:v>
                </c:pt>
                <c:pt idx="3">
                  <c:v>2.018478155136108</c:v>
                </c:pt>
                <c:pt idx="4">
                  <c:v>1.944968461990356</c:v>
                </c:pt>
                <c:pt idx="5">
                  <c:v>2.5446574687957768</c:v>
                </c:pt>
                <c:pt idx="6">
                  <c:v>1.820611834526062</c:v>
                </c:pt>
                <c:pt idx="7">
                  <c:v>2.202768087387085</c:v>
                </c:pt>
                <c:pt idx="8">
                  <c:v>2.755061149597168</c:v>
                </c:pt>
                <c:pt idx="9">
                  <c:v>2.0017576217651372</c:v>
                </c:pt>
                <c:pt idx="10">
                  <c:v>2.1147053241729741</c:v>
                </c:pt>
                <c:pt idx="11">
                  <c:v>2.7112617492675781</c:v>
                </c:pt>
                <c:pt idx="12">
                  <c:v>3.7790415287017818</c:v>
                </c:pt>
                <c:pt idx="13">
                  <c:v>2.502632856369019</c:v>
                </c:pt>
                <c:pt idx="14">
                  <c:v>3.5635702610015869</c:v>
                </c:pt>
                <c:pt idx="15">
                  <c:v>2.8084311485290532</c:v>
                </c:pt>
                <c:pt idx="16">
                  <c:v>3.3962728977203369</c:v>
                </c:pt>
                <c:pt idx="17">
                  <c:v>3.5811862945556641</c:v>
                </c:pt>
                <c:pt idx="18">
                  <c:v>2.9850964546203609</c:v>
                </c:pt>
                <c:pt idx="19">
                  <c:v>3.47829294204712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5C6-4719-A3E2-599F29DA8D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4445">
              <a:solidFill>
                <a:srgbClr val="000000"/>
              </a:solidFill>
            </a:ln>
          </c:spPr>
        </c:dropLines>
        <c:marker val="1"/>
        <c:smooth val="0"/>
        <c:axId val="136615464"/>
        <c:axId val="136747128"/>
      </c:lineChart>
      <c:catAx>
        <c:axId val="136615464"/>
        <c:scaling>
          <c:orientation val="minMax"/>
        </c:scaling>
        <c:delete val="0"/>
        <c:axPos val="b"/>
        <c:majorGridlines>
          <c:spPr>
            <a:ln w="9525" cmpd="sng">
              <a:solidFill>
                <a:srgbClr val="FFFFFF"/>
              </a:solidFill>
              <a:prstDash val="solid"/>
            </a:ln>
          </c:spPr>
        </c:majorGridlines>
        <c:numFmt formatCode="General" sourceLinked="0"/>
        <c:majorTickMark val="in"/>
        <c:minorTickMark val="none"/>
        <c:tickLblPos val="low"/>
        <c:spPr>
          <a:noFill/>
          <a:ln w="9525">
            <a:solidFill>
              <a:srgbClr val="000000"/>
            </a:solidFill>
            <a:prstDash val="solid"/>
          </a:ln>
          <a:extLst>
            <a:ext uri="{909E8E84-426E-40dd-AFC4-6F175D3DCCD1}">
              <a14:hiddenFill xmlns="" xmlns:r="http://schemas.openxmlformats.org/officeDocument/2006/relationships" xmlns:a14="http://schemas.microsoft.com/office/drawing/2010/main" xmlns:c16r2="http://schemas.microsoft.com/office/drawing/2015/06/chart">
                <a:noFill/>
              </a14:hiddenFill>
            </a:ext>
          </a:extLst>
        </c:spPr>
        <c:txPr>
          <a:bodyPr rot="0" vert="horz"/>
          <a:lstStyle/>
          <a:p>
            <a:pPr>
              <a:defRPr/>
            </a:pPr>
            <a:endParaRPr lang="ja-JP"/>
          </a:p>
        </c:txPr>
        <c:crossAx val="136747128"/>
        <c:crosses val="autoZero"/>
        <c:auto val="1"/>
        <c:lblAlgn val="ctr"/>
        <c:lblOffset val="0"/>
        <c:tickLblSkip val="1"/>
        <c:noMultiLvlLbl val="0"/>
      </c:catAx>
      <c:valAx>
        <c:axId val="136747128"/>
        <c:scaling>
          <c:orientation val="minMax"/>
        </c:scaling>
        <c:delete val="0"/>
        <c:axPos val="l"/>
        <c:majorGridlines>
          <c:spPr>
            <a:ln w="9525" cmpd="sng">
              <a:solidFill>
                <a:srgbClr val="FFFFFF"/>
              </a:solidFill>
              <a:prstDash val="solid"/>
            </a:ln>
          </c:spPr>
        </c:majorGridlines>
        <c:numFmt formatCode="0.00" sourceLinked="1"/>
        <c:majorTickMark val="in"/>
        <c:minorTickMark val="none"/>
        <c:tickLblPos val="nextTo"/>
        <c:spPr>
          <a:noFill/>
          <a:ln w="9525">
            <a:solidFill>
              <a:srgbClr val="000000"/>
            </a:solidFill>
            <a:prstDash val="solid"/>
          </a:ln>
          <a:extLst>
            <a:ext uri="{909E8E84-426E-40dd-AFC4-6F175D3DCCD1}">
              <a14:hiddenFill xmlns="" xmlns:r="http://schemas.openxmlformats.org/officeDocument/2006/relationships" xmlns:a14="http://schemas.microsoft.com/office/drawing/2010/main" xmlns:c16r2="http://schemas.microsoft.com/office/drawing/2015/06/chart">
                <a:noFill/>
              </a14:hiddenFill>
            </a:ext>
          </a:extLst>
        </c:spPr>
        <c:txPr>
          <a:bodyPr rot="0" vert="horz"/>
          <a:lstStyle/>
          <a:p>
            <a:pPr>
              <a:defRPr/>
            </a:pPr>
            <a:endParaRPr lang="ja-JP"/>
          </a:p>
        </c:txPr>
        <c:crossAx val="136615464"/>
        <c:crosses val="autoZero"/>
        <c:crossBetween val="between"/>
        <c:majorUnit val="1"/>
        <c:minorUnit val="1"/>
      </c:valAx>
      <c:spPr>
        <a:solidFill>
          <a:srgbClr val="F4FFFF"/>
        </a:solidFill>
        <a:ln w="9525">
          <a:solidFill>
            <a:srgbClr val="000000"/>
          </a:solidFill>
        </a:ln>
      </c:spPr>
    </c:plotArea>
    <c:legend>
      <c:legendPos val="t"/>
      <c:layout>
        <c:manualLayout>
          <c:xMode val="edge"/>
          <c:yMode val="edge"/>
          <c:x val="4.1301690435548703E-2"/>
          <c:y val="0.109564700638835"/>
          <c:w val="0.948361140172164"/>
          <c:h val="7.4703114940821103E-2"/>
        </c:manualLayout>
      </c:layout>
      <c:overlay val="1"/>
      <c:spPr>
        <a:solidFill>
          <a:srgbClr val="EAEAEA"/>
        </a:solidFill>
        <a:ln w="25400">
          <a:noFill/>
        </a:ln>
      </c:spPr>
    </c:legend>
    <c:plotVisOnly val="1"/>
    <c:dispBlanksAs val="gap"/>
    <c:showDLblsOverMax val="1"/>
  </c:chart>
  <c:spPr>
    <a:noFill/>
    <a:ln w="9525">
      <a:noFill/>
    </a:ln>
  </c:spPr>
  <c:txPr>
    <a:bodyPr/>
    <a:lstStyle/>
    <a:p>
      <a:pPr>
        <a:defRPr sz="16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ja-JP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xMode val="edge"/>
          <c:yMode val="edge"/>
          <c:x val="8.7445796086387494E-3"/>
          <c:y val="0.13285764016894799"/>
          <c:w val="0.98906927548920098"/>
          <c:h val="0.862162159070140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Fig1_5!$C$39</c:f>
              <c:strCache>
                <c:ptCount val="1"/>
                <c:pt idx="0">
                  <c:v>1990-1995</c:v>
                </c:pt>
              </c:strCache>
            </c:strRef>
          </c:tx>
          <c:spPr>
            <a:solidFill>
              <a:srgbClr val="4F81BD"/>
            </a:solidFill>
            <a:ln w="3175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Fig1_5!$B$40:$B$59</c:f>
              <c:strCache>
                <c:ptCount val="20"/>
                <c:pt idx="0">
                  <c:v>AUS</c:v>
                </c:pt>
                <c:pt idx="1">
                  <c:v>AUT</c:v>
                </c:pt>
                <c:pt idx="2">
                  <c:v>BEL</c:v>
                </c:pt>
                <c:pt idx="3">
                  <c:v>CAN</c:v>
                </c:pt>
                <c:pt idx="4">
                  <c:v>CHE</c:v>
                </c:pt>
                <c:pt idx="5">
                  <c:v>DEU</c:v>
                </c:pt>
                <c:pt idx="6">
                  <c:v>DNK</c:v>
                </c:pt>
                <c:pt idx="7">
                  <c:v>ESP</c:v>
                </c:pt>
                <c:pt idx="8">
                  <c:v>FIN</c:v>
                </c:pt>
                <c:pt idx="9">
                  <c:v>FRA</c:v>
                </c:pt>
                <c:pt idx="10">
                  <c:v>GBR</c:v>
                </c:pt>
                <c:pt idx="11">
                  <c:v>IRL</c:v>
                </c:pt>
                <c:pt idx="12">
                  <c:v>ITA</c:v>
                </c:pt>
                <c:pt idx="13">
                  <c:v>JPN</c:v>
                </c:pt>
                <c:pt idx="14">
                  <c:v>KOR</c:v>
                </c:pt>
                <c:pt idx="15">
                  <c:v>NLD</c:v>
                </c:pt>
                <c:pt idx="16">
                  <c:v>NZL</c:v>
                </c:pt>
                <c:pt idx="17">
                  <c:v>PRT</c:v>
                </c:pt>
                <c:pt idx="18">
                  <c:v>SWE</c:v>
                </c:pt>
                <c:pt idx="19">
                  <c:v>USA</c:v>
                </c:pt>
              </c:strCache>
            </c:strRef>
          </c:cat>
          <c:val>
            <c:numRef>
              <c:f>Fig1_5!$C$40:$C$59</c:f>
              <c:numCache>
                <c:formatCode>General</c:formatCode>
                <c:ptCount val="20"/>
                <c:pt idx="0" formatCode="#,##0.00">
                  <c:v>0.37531102830849999</c:v>
                </c:pt>
                <c:pt idx="2" formatCode="#,##0.00">
                  <c:v>0.304611450722647</c:v>
                </c:pt>
                <c:pt idx="3" formatCode="#,##0.00">
                  <c:v>0.29833573520035001</c:v>
                </c:pt>
                <c:pt idx="4" formatCode="#,##0.00">
                  <c:v>0.31191118353965902</c:v>
                </c:pt>
                <c:pt idx="5" formatCode="#,##0.00">
                  <c:v>0.25605969858077898</c:v>
                </c:pt>
                <c:pt idx="6" formatCode="#,##0.00">
                  <c:v>0.43178103700751702</c:v>
                </c:pt>
                <c:pt idx="7" formatCode="#,##0.00">
                  <c:v>0.17856843371542</c:v>
                </c:pt>
                <c:pt idx="8" formatCode="#,##0.00">
                  <c:v>0.22361892950499801</c:v>
                </c:pt>
                <c:pt idx="9" formatCode="#,##0.00">
                  <c:v>0.280409578780971</c:v>
                </c:pt>
                <c:pt idx="10" formatCode="#,##0.00">
                  <c:v>0.448632271561689</c:v>
                </c:pt>
                <c:pt idx="11" formatCode="#,##0.00">
                  <c:v>0.12764353900678299</c:v>
                </c:pt>
                <c:pt idx="12" formatCode="#,##0.00">
                  <c:v>0.20220108010813301</c:v>
                </c:pt>
                <c:pt idx="13" formatCode="#,##0.00">
                  <c:v>0.39620093264032302</c:v>
                </c:pt>
                <c:pt idx="14" formatCode="#,##0.00">
                  <c:v>0.26492296978464203</c:v>
                </c:pt>
                <c:pt idx="15" formatCode="#,##0.00">
                  <c:v>0.286183020063069</c:v>
                </c:pt>
                <c:pt idx="16" formatCode="#,##0.00">
                  <c:v>0.308212344313263</c:v>
                </c:pt>
                <c:pt idx="17" formatCode="#,##0.00">
                  <c:v>0.30986133609125499</c:v>
                </c:pt>
                <c:pt idx="18" formatCode="#,##0.00">
                  <c:v>0.54513755779570505</c:v>
                </c:pt>
                <c:pt idx="19" formatCode="#,##0.00">
                  <c:v>0.35258375127347202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DA-460F-A299-21558D531962}"/>
            </c:ext>
          </c:extLst>
        </c:ser>
        <c:ser>
          <c:idx val="1"/>
          <c:order val="1"/>
          <c:tx>
            <c:strRef>
              <c:f>Fig1_5!$D$39</c:f>
              <c:strCache>
                <c:ptCount val="1"/>
                <c:pt idx="0">
                  <c:v>1995-2000</c:v>
                </c:pt>
              </c:strCache>
            </c:strRef>
          </c:tx>
          <c:spPr>
            <a:solidFill>
              <a:srgbClr val="CCCCCC"/>
            </a:solidFill>
            <a:ln w="3175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Fig1_5!$B$40:$B$59</c:f>
              <c:strCache>
                <c:ptCount val="20"/>
                <c:pt idx="0">
                  <c:v>AUS</c:v>
                </c:pt>
                <c:pt idx="1">
                  <c:v>AUT</c:v>
                </c:pt>
                <c:pt idx="2">
                  <c:v>BEL</c:v>
                </c:pt>
                <c:pt idx="3">
                  <c:v>CAN</c:v>
                </c:pt>
                <c:pt idx="4">
                  <c:v>CHE</c:v>
                </c:pt>
                <c:pt idx="5">
                  <c:v>DEU</c:v>
                </c:pt>
                <c:pt idx="6">
                  <c:v>DNK</c:v>
                </c:pt>
                <c:pt idx="7">
                  <c:v>ESP</c:v>
                </c:pt>
                <c:pt idx="8">
                  <c:v>FIN</c:v>
                </c:pt>
                <c:pt idx="9">
                  <c:v>FRA</c:v>
                </c:pt>
                <c:pt idx="10">
                  <c:v>GBR</c:v>
                </c:pt>
                <c:pt idx="11">
                  <c:v>IRL</c:v>
                </c:pt>
                <c:pt idx="12">
                  <c:v>ITA</c:v>
                </c:pt>
                <c:pt idx="13">
                  <c:v>JPN</c:v>
                </c:pt>
                <c:pt idx="14">
                  <c:v>KOR</c:v>
                </c:pt>
                <c:pt idx="15">
                  <c:v>NLD</c:v>
                </c:pt>
                <c:pt idx="16">
                  <c:v>NZL</c:v>
                </c:pt>
                <c:pt idx="17">
                  <c:v>PRT</c:v>
                </c:pt>
                <c:pt idx="18">
                  <c:v>SWE</c:v>
                </c:pt>
                <c:pt idx="19">
                  <c:v>USA</c:v>
                </c:pt>
              </c:strCache>
            </c:strRef>
          </c:cat>
          <c:val>
            <c:numRef>
              <c:f>Fig1_5!$D$40:$D$59</c:f>
              <c:numCache>
                <c:formatCode>#,##0.00</c:formatCode>
                <c:ptCount val="20"/>
                <c:pt idx="0">
                  <c:v>0.57196044255118905</c:v>
                </c:pt>
                <c:pt idx="1">
                  <c:v>0.41001582715103302</c:v>
                </c:pt>
                <c:pt idx="2">
                  <c:v>0.44918787955190398</c:v>
                </c:pt>
                <c:pt idx="3">
                  <c:v>0.42676110976540599</c:v>
                </c:pt>
                <c:pt idx="4">
                  <c:v>0.57633822831000303</c:v>
                </c:pt>
                <c:pt idx="5">
                  <c:v>0.38466965160191002</c:v>
                </c:pt>
                <c:pt idx="6">
                  <c:v>0.54574372960341</c:v>
                </c:pt>
                <c:pt idx="7">
                  <c:v>0.20533602169232601</c:v>
                </c:pt>
                <c:pt idx="8">
                  <c:v>0.28027424900780601</c:v>
                </c:pt>
                <c:pt idx="9">
                  <c:v>0.39365939356421598</c:v>
                </c:pt>
                <c:pt idx="10">
                  <c:v>0.420424572780354</c:v>
                </c:pt>
                <c:pt idx="11">
                  <c:v>0.319789379039426</c:v>
                </c:pt>
                <c:pt idx="12">
                  <c:v>0.32434731728798699</c:v>
                </c:pt>
                <c:pt idx="13">
                  <c:v>0.56230946861881603</c:v>
                </c:pt>
                <c:pt idx="14">
                  <c:v>0.49066214949644599</c:v>
                </c:pt>
                <c:pt idx="15">
                  <c:v>0.47291963258164799</c:v>
                </c:pt>
                <c:pt idx="16">
                  <c:v>0.58755570795965295</c:v>
                </c:pt>
                <c:pt idx="17">
                  <c:v>0.41391967021013898</c:v>
                </c:pt>
                <c:pt idx="18">
                  <c:v>0.84716666396487095</c:v>
                </c:pt>
                <c:pt idx="19">
                  <c:v>0.687834014713817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2DA-460F-A299-21558D531962}"/>
            </c:ext>
          </c:extLst>
        </c:ser>
        <c:ser>
          <c:idx val="2"/>
          <c:order val="2"/>
          <c:tx>
            <c:strRef>
              <c:f>Fig1_5!$E$39</c:f>
              <c:strCache>
                <c:ptCount val="1"/>
                <c:pt idx="0">
                  <c:v>2000-2005</c:v>
                </c:pt>
              </c:strCache>
            </c:strRef>
          </c:tx>
          <c:spPr>
            <a:solidFill>
              <a:srgbClr val="A7B9E3"/>
            </a:solidFill>
            <a:ln w="3175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Fig1_5!$B$40:$B$59</c:f>
              <c:strCache>
                <c:ptCount val="20"/>
                <c:pt idx="0">
                  <c:v>AUS</c:v>
                </c:pt>
                <c:pt idx="1">
                  <c:v>AUT</c:v>
                </c:pt>
                <c:pt idx="2">
                  <c:v>BEL</c:v>
                </c:pt>
                <c:pt idx="3">
                  <c:v>CAN</c:v>
                </c:pt>
                <c:pt idx="4">
                  <c:v>CHE</c:v>
                </c:pt>
                <c:pt idx="5">
                  <c:v>DEU</c:v>
                </c:pt>
                <c:pt idx="6">
                  <c:v>DNK</c:v>
                </c:pt>
                <c:pt idx="7">
                  <c:v>ESP</c:v>
                </c:pt>
                <c:pt idx="8">
                  <c:v>FIN</c:v>
                </c:pt>
                <c:pt idx="9">
                  <c:v>FRA</c:v>
                </c:pt>
                <c:pt idx="10">
                  <c:v>GBR</c:v>
                </c:pt>
                <c:pt idx="11">
                  <c:v>IRL</c:v>
                </c:pt>
                <c:pt idx="12">
                  <c:v>ITA</c:v>
                </c:pt>
                <c:pt idx="13">
                  <c:v>JPN</c:v>
                </c:pt>
                <c:pt idx="14">
                  <c:v>KOR</c:v>
                </c:pt>
                <c:pt idx="15">
                  <c:v>NLD</c:v>
                </c:pt>
                <c:pt idx="16">
                  <c:v>NZL</c:v>
                </c:pt>
                <c:pt idx="17">
                  <c:v>PRT</c:v>
                </c:pt>
                <c:pt idx="18">
                  <c:v>SWE</c:v>
                </c:pt>
                <c:pt idx="19">
                  <c:v>USA</c:v>
                </c:pt>
              </c:strCache>
            </c:strRef>
          </c:cat>
          <c:val>
            <c:numRef>
              <c:f>Fig1_5!$E$40:$E$59</c:f>
              <c:numCache>
                <c:formatCode>#,##0.00</c:formatCode>
                <c:ptCount val="20"/>
                <c:pt idx="0">
                  <c:v>0.52356692026829199</c:v>
                </c:pt>
                <c:pt idx="1">
                  <c:v>0.41716253204500098</c:v>
                </c:pt>
                <c:pt idx="2">
                  <c:v>0.42681937895792099</c:v>
                </c:pt>
                <c:pt idx="3">
                  <c:v>0.38934952679639001</c:v>
                </c:pt>
                <c:pt idx="4">
                  <c:v>0.45339761600260398</c:v>
                </c:pt>
                <c:pt idx="5">
                  <c:v>0.33224119643613398</c:v>
                </c:pt>
                <c:pt idx="6">
                  <c:v>0.467897803617423</c:v>
                </c:pt>
                <c:pt idx="7">
                  <c:v>0.22958812979680901</c:v>
                </c:pt>
                <c:pt idx="8">
                  <c:v>0.21910891094294399</c:v>
                </c:pt>
                <c:pt idx="9">
                  <c:v>0.297223016304482</c:v>
                </c:pt>
                <c:pt idx="10">
                  <c:v>0.27273424239933097</c:v>
                </c:pt>
                <c:pt idx="11">
                  <c:v>0.20697233004864901</c:v>
                </c:pt>
                <c:pt idx="12">
                  <c:v>0.242881474548406</c:v>
                </c:pt>
                <c:pt idx="13">
                  <c:v>0.47035421823857798</c:v>
                </c:pt>
                <c:pt idx="14">
                  <c:v>0.37561452250463001</c:v>
                </c:pt>
                <c:pt idx="15">
                  <c:v>0.35204662024244099</c:v>
                </c:pt>
                <c:pt idx="16">
                  <c:v>0.49220273636953998</c:v>
                </c:pt>
                <c:pt idx="17">
                  <c:v>0.43002053606131502</c:v>
                </c:pt>
                <c:pt idx="18">
                  <c:v>0.51875914176411397</c:v>
                </c:pt>
                <c:pt idx="19">
                  <c:v>0.42326056249755201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2DA-460F-A299-21558D531962}"/>
            </c:ext>
          </c:extLst>
        </c:ser>
        <c:ser>
          <c:idx val="3"/>
          <c:order val="3"/>
          <c:tx>
            <c:strRef>
              <c:f>Fig1_5!$F$39</c:f>
              <c:strCache>
                <c:ptCount val="1"/>
                <c:pt idx="0">
                  <c:v>2005-2009</c:v>
                </c:pt>
              </c:strCache>
            </c:strRef>
          </c:tx>
          <c:spPr>
            <a:solidFill>
              <a:srgbClr val="929292"/>
            </a:solidFill>
            <a:ln w="3175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Fig1_5!$B$40:$B$59</c:f>
              <c:strCache>
                <c:ptCount val="20"/>
                <c:pt idx="0">
                  <c:v>AUS</c:v>
                </c:pt>
                <c:pt idx="1">
                  <c:v>AUT</c:v>
                </c:pt>
                <c:pt idx="2">
                  <c:v>BEL</c:v>
                </c:pt>
                <c:pt idx="3">
                  <c:v>CAN</c:v>
                </c:pt>
                <c:pt idx="4">
                  <c:v>CHE</c:v>
                </c:pt>
                <c:pt idx="5">
                  <c:v>DEU</c:v>
                </c:pt>
                <c:pt idx="6">
                  <c:v>DNK</c:v>
                </c:pt>
                <c:pt idx="7">
                  <c:v>ESP</c:v>
                </c:pt>
                <c:pt idx="8">
                  <c:v>FIN</c:v>
                </c:pt>
                <c:pt idx="9">
                  <c:v>FRA</c:v>
                </c:pt>
                <c:pt idx="10">
                  <c:v>GBR</c:v>
                </c:pt>
                <c:pt idx="11">
                  <c:v>IRL</c:v>
                </c:pt>
                <c:pt idx="12">
                  <c:v>ITA</c:v>
                </c:pt>
                <c:pt idx="13">
                  <c:v>JPN</c:v>
                </c:pt>
                <c:pt idx="14">
                  <c:v>KOR</c:v>
                </c:pt>
                <c:pt idx="15">
                  <c:v>NLD</c:v>
                </c:pt>
                <c:pt idx="16">
                  <c:v>NZL</c:v>
                </c:pt>
                <c:pt idx="17">
                  <c:v>PRT</c:v>
                </c:pt>
                <c:pt idx="18">
                  <c:v>SWE</c:v>
                </c:pt>
                <c:pt idx="19">
                  <c:v>USA</c:v>
                </c:pt>
              </c:strCache>
            </c:strRef>
          </c:cat>
          <c:val>
            <c:numRef>
              <c:f>Fig1_5!$F$40:$F$59</c:f>
              <c:numCache>
                <c:formatCode>#,##0.00</c:formatCode>
                <c:ptCount val="20"/>
                <c:pt idx="0">
                  <c:v>0.29751006065532598</c:v>
                </c:pt>
                <c:pt idx="1">
                  <c:v>0.21184616690921301</c:v>
                </c:pt>
                <c:pt idx="2">
                  <c:v>0.29822459241053401</c:v>
                </c:pt>
                <c:pt idx="3">
                  <c:v>0.30955274607335997</c:v>
                </c:pt>
                <c:pt idx="4">
                  <c:v>0.33507070908502801</c:v>
                </c:pt>
                <c:pt idx="5">
                  <c:v>0.199511079103565</c:v>
                </c:pt>
                <c:pt idx="6">
                  <c:v>0.33578113428733802</c:v>
                </c:pt>
                <c:pt idx="7">
                  <c:v>0.24332565859113101</c:v>
                </c:pt>
                <c:pt idx="8">
                  <c:v>0.18135054748225099</c:v>
                </c:pt>
                <c:pt idx="9">
                  <c:v>0.23962728752962001</c:v>
                </c:pt>
                <c:pt idx="10">
                  <c:v>0.143532824355463</c:v>
                </c:pt>
                <c:pt idx="11">
                  <c:v>0.220201164761225</c:v>
                </c:pt>
                <c:pt idx="12">
                  <c:v>0.15264321219818899</c:v>
                </c:pt>
                <c:pt idx="13">
                  <c:v>0.29151870461636697</c:v>
                </c:pt>
                <c:pt idx="14">
                  <c:v>0.185527606627334</c:v>
                </c:pt>
                <c:pt idx="15">
                  <c:v>0.331419157439172</c:v>
                </c:pt>
                <c:pt idx="16">
                  <c:v>0.51358236920637801</c:v>
                </c:pt>
                <c:pt idx="17">
                  <c:v>0.31064909936329199</c:v>
                </c:pt>
                <c:pt idx="18">
                  <c:v>0.36764827025199698</c:v>
                </c:pt>
                <c:pt idx="19">
                  <c:v>0.37066666513736501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2DA-460F-A299-21558D531962}"/>
            </c:ext>
          </c:extLst>
        </c:ser>
        <c:ser>
          <c:idx val="4"/>
          <c:order val="4"/>
          <c:tx>
            <c:strRef>
              <c:f>Fig1_5!$G$39</c:f>
              <c:strCache>
                <c:ptCount val="1"/>
                <c:pt idx="0">
                  <c:v>2009-2014</c:v>
                </c:pt>
              </c:strCache>
            </c:strRef>
          </c:tx>
          <c:spPr>
            <a:solidFill>
              <a:srgbClr val="EDF0F7"/>
            </a:solidFill>
            <a:ln w="3175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Fig1_5!$B$40:$B$59</c:f>
              <c:strCache>
                <c:ptCount val="20"/>
                <c:pt idx="0">
                  <c:v>AUS</c:v>
                </c:pt>
                <c:pt idx="1">
                  <c:v>AUT</c:v>
                </c:pt>
                <c:pt idx="2">
                  <c:v>BEL</c:v>
                </c:pt>
                <c:pt idx="3">
                  <c:v>CAN</c:v>
                </c:pt>
                <c:pt idx="4">
                  <c:v>CHE</c:v>
                </c:pt>
                <c:pt idx="5">
                  <c:v>DEU</c:v>
                </c:pt>
                <c:pt idx="6">
                  <c:v>DNK</c:v>
                </c:pt>
                <c:pt idx="7">
                  <c:v>ESP</c:v>
                </c:pt>
                <c:pt idx="8">
                  <c:v>FIN</c:v>
                </c:pt>
                <c:pt idx="9">
                  <c:v>FRA</c:v>
                </c:pt>
                <c:pt idx="10">
                  <c:v>GBR</c:v>
                </c:pt>
                <c:pt idx="11">
                  <c:v>IRL</c:v>
                </c:pt>
                <c:pt idx="12">
                  <c:v>ITA</c:v>
                </c:pt>
                <c:pt idx="13">
                  <c:v>JPN</c:v>
                </c:pt>
                <c:pt idx="14">
                  <c:v>KOR</c:v>
                </c:pt>
                <c:pt idx="15">
                  <c:v>NLD</c:v>
                </c:pt>
                <c:pt idx="16">
                  <c:v>NZL</c:v>
                </c:pt>
                <c:pt idx="17">
                  <c:v>PRT</c:v>
                </c:pt>
                <c:pt idx="18">
                  <c:v>SWE</c:v>
                </c:pt>
                <c:pt idx="19">
                  <c:v>USA</c:v>
                </c:pt>
              </c:strCache>
            </c:strRef>
          </c:cat>
          <c:val>
            <c:numRef>
              <c:f>Fig1_5!$G$40:$G$59</c:f>
              <c:numCache>
                <c:formatCode>#,##0.00</c:formatCode>
                <c:ptCount val="20"/>
                <c:pt idx="0">
                  <c:v>0.161907636446146</c:v>
                </c:pt>
                <c:pt idx="1">
                  <c:v>0.187052123352349</c:v>
                </c:pt>
                <c:pt idx="2">
                  <c:v>0.21217902102304001</c:v>
                </c:pt>
                <c:pt idx="3">
                  <c:v>7.5970291623339598E-2</c:v>
                </c:pt>
                <c:pt idx="4">
                  <c:v>0.28107456327717301</c:v>
                </c:pt>
                <c:pt idx="5">
                  <c:v>6.5469527752082299E-2</c:v>
                </c:pt>
                <c:pt idx="6">
                  <c:v>0.15505126360955099</c:v>
                </c:pt>
                <c:pt idx="7">
                  <c:v>0.23584910380367599</c:v>
                </c:pt>
                <c:pt idx="8">
                  <c:v>9.4213266178022601E-2</c:v>
                </c:pt>
                <c:pt idx="9">
                  <c:v>0.15027391149455799</c:v>
                </c:pt>
                <c:pt idx="10">
                  <c:v>0.163198712528767</c:v>
                </c:pt>
                <c:pt idx="11">
                  <c:v>0.24802984444898299</c:v>
                </c:pt>
                <c:pt idx="12">
                  <c:v>0.10407954592099899</c:v>
                </c:pt>
                <c:pt idx="13">
                  <c:v>8.3259436164961897E-2</c:v>
                </c:pt>
                <c:pt idx="14">
                  <c:v>9.9180519803665504E-2</c:v>
                </c:pt>
                <c:pt idx="15">
                  <c:v>0.18275169998527299</c:v>
                </c:pt>
                <c:pt idx="16">
                  <c:v>0.35145576436224102</c:v>
                </c:pt>
                <c:pt idx="17">
                  <c:v>0.13044204031633599</c:v>
                </c:pt>
                <c:pt idx="18">
                  <c:v>9.53774262183016E-2</c:v>
                </c:pt>
                <c:pt idx="19">
                  <c:v>0.16696062320726801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2DA-460F-A299-21558D5319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7190480"/>
        <c:axId val="137190864"/>
      </c:barChart>
      <c:catAx>
        <c:axId val="137190480"/>
        <c:scaling>
          <c:orientation val="minMax"/>
        </c:scaling>
        <c:delete val="0"/>
        <c:axPos val="b"/>
        <c:majorGridlines>
          <c:spPr>
            <a:ln w="9525" cmpd="sng">
              <a:solidFill>
                <a:srgbClr val="FFFFFF"/>
              </a:solidFill>
              <a:prstDash val="solid"/>
            </a:ln>
          </c:spPr>
        </c:majorGridlines>
        <c:numFmt formatCode="General" sourceLinked="0"/>
        <c:majorTickMark val="in"/>
        <c:minorTickMark val="none"/>
        <c:tickLblPos val="low"/>
        <c:spPr>
          <a:noFill/>
          <a:ln w="9525">
            <a:solidFill>
              <a:srgbClr val="000000"/>
            </a:solidFill>
            <a:prstDash val="solid"/>
          </a:ln>
          <a:extLst>
            <a:ext uri="{909E8E84-426E-40dd-AFC4-6F175D3DCCD1}">
              <a14:hiddenFill xmlns="" xmlns:r="http://schemas.openxmlformats.org/officeDocument/2006/relationships" xmlns:a14="http://schemas.microsoft.com/office/drawing/2010/main" xmlns:c16r2="http://schemas.microsoft.com/office/drawing/2015/06/chart">
                <a:noFill/>
              </a14:hiddenFill>
            </a:ext>
          </a:extLst>
        </c:spPr>
        <c:txPr>
          <a:bodyPr rot="0" vert="horz"/>
          <a:lstStyle/>
          <a:p>
            <a:pPr>
              <a:defRPr/>
            </a:pPr>
            <a:endParaRPr lang="ja-JP"/>
          </a:p>
        </c:txPr>
        <c:crossAx val="137190864"/>
        <c:crosses val="autoZero"/>
        <c:auto val="1"/>
        <c:lblAlgn val="ctr"/>
        <c:lblOffset val="0"/>
        <c:tickLblSkip val="1"/>
        <c:noMultiLvlLbl val="0"/>
      </c:catAx>
      <c:valAx>
        <c:axId val="137190864"/>
        <c:scaling>
          <c:orientation val="minMax"/>
          <c:max val="0.9"/>
          <c:min val="0"/>
        </c:scaling>
        <c:delete val="0"/>
        <c:axPos val="l"/>
        <c:majorGridlines>
          <c:spPr>
            <a:ln w="9525" cmpd="sng">
              <a:solidFill>
                <a:srgbClr val="FFFFFF"/>
              </a:solidFill>
              <a:prstDash val="solid"/>
            </a:ln>
          </c:spPr>
        </c:majorGridlines>
        <c:numFmt formatCode="General" sourceLinked="0"/>
        <c:majorTickMark val="in"/>
        <c:minorTickMark val="none"/>
        <c:tickLblPos val="nextTo"/>
        <c:spPr>
          <a:noFill/>
          <a:ln w="9525">
            <a:solidFill>
              <a:srgbClr val="000000"/>
            </a:solidFill>
            <a:prstDash val="solid"/>
          </a:ln>
          <a:extLst>
            <a:ext uri="{909E8E84-426E-40dd-AFC4-6F175D3DCCD1}">
              <a14:hiddenFill xmlns="" xmlns:r="http://schemas.openxmlformats.org/officeDocument/2006/relationships" xmlns:a14="http://schemas.microsoft.com/office/drawing/2010/main" xmlns:c16r2="http://schemas.microsoft.com/office/drawing/2015/06/chart">
                <a:noFill/>
              </a14:hiddenFill>
            </a:ext>
          </a:extLst>
        </c:spPr>
        <c:txPr>
          <a:bodyPr rot="0" vert="horz"/>
          <a:lstStyle/>
          <a:p>
            <a:pPr>
              <a:defRPr/>
            </a:pPr>
            <a:endParaRPr lang="ja-JP"/>
          </a:p>
        </c:txPr>
        <c:crossAx val="137190480"/>
        <c:crosses val="autoZero"/>
        <c:crossBetween val="between"/>
      </c:valAx>
      <c:spPr>
        <a:solidFill>
          <a:srgbClr val="F4FFFF"/>
        </a:solidFill>
        <a:ln w="9525">
          <a:solidFill>
            <a:srgbClr val="000000"/>
          </a:solidFill>
        </a:ln>
      </c:spPr>
    </c:plotArea>
    <c:legend>
      <c:legendPos val="t"/>
      <c:layout>
        <c:manualLayout>
          <c:xMode val="edge"/>
          <c:yMode val="edge"/>
          <c:x val="4.6848863258264602E-2"/>
          <c:y val="1.99208617404678E-2"/>
          <c:w val="0.95056729115757099"/>
          <c:h val="7.4703255376660005E-2"/>
        </c:manualLayout>
      </c:layout>
      <c:overlay val="1"/>
      <c:spPr>
        <a:solidFill>
          <a:srgbClr val="EAEAEA"/>
        </a:solidFill>
        <a:ln w="25400">
          <a:noFill/>
        </a:ln>
      </c:spPr>
    </c:legend>
    <c:plotVisOnly val="1"/>
    <c:dispBlanksAs val="gap"/>
    <c:showDLblsOverMax val="1"/>
  </c:chart>
  <c:spPr>
    <a:noFill/>
    <a:ln w="9525">
      <a:noFill/>
    </a:ln>
  </c:spPr>
  <c:txPr>
    <a:bodyPr/>
    <a:lstStyle/>
    <a:p>
      <a:pPr>
        <a:defRPr sz="16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ja-JP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637029746281696E-2"/>
          <c:y val="6.4131087780694096E-2"/>
          <c:w val="0.76034798775153101"/>
          <c:h val="0.7934370078740160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'集計（兆円）'!$B$1:$B$2</c:f>
              <c:strCache>
                <c:ptCount val="2"/>
                <c:pt idx="1">
                  <c:v>ライフサイエンス分野</c:v>
                </c:pt>
              </c:strCache>
            </c:strRef>
          </c:tx>
          <c:spPr>
            <a:solidFill>
              <a:srgbClr val="92D050"/>
            </a:solidFill>
            <a:ln w="25400">
              <a:noFill/>
            </a:ln>
          </c:spPr>
          <c:invertIfNegative val="0"/>
          <c:dLbls>
            <c:numFmt formatCode="0.00&quot;兆円&quot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'集計（兆円）'!$A$3:$A$16</c:f>
              <c:strCache>
                <c:ptCount val="14"/>
                <c:pt idx="0">
                  <c:v>平成13年度</c:v>
                </c:pt>
                <c:pt idx="1">
                  <c:v>平成14年度</c:v>
                </c:pt>
                <c:pt idx="2">
                  <c:v>平成15年度</c:v>
                </c:pt>
                <c:pt idx="3">
                  <c:v>平成16年度</c:v>
                </c:pt>
                <c:pt idx="4">
                  <c:v>平成17年度</c:v>
                </c:pt>
                <c:pt idx="5">
                  <c:v>平成18年度</c:v>
                </c:pt>
                <c:pt idx="6">
                  <c:v>平成19年度</c:v>
                </c:pt>
                <c:pt idx="7">
                  <c:v>平成20年度</c:v>
                </c:pt>
                <c:pt idx="8">
                  <c:v>平成21年度</c:v>
                </c:pt>
                <c:pt idx="9">
                  <c:v>平成22年度</c:v>
                </c:pt>
                <c:pt idx="10">
                  <c:v>平成23年度</c:v>
                </c:pt>
                <c:pt idx="11">
                  <c:v>平成24年度</c:v>
                </c:pt>
                <c:pt idx="12">
                  <c:v>平成25年度</c:v>
                </c:pt>
                <c:pt idx="13">
                  <c:v>平成26年度</c:v>
                </c:pt>
              </c:strCache>
            </c:strRef>
          </c:cat>
          <c:val>
            <c:numRef>
              <c:f>'集計（兆円）'!$B$3:$B$16</c:f>
              <c:numCache>
                <c:formatCode>0.00"兆円"</c:formatCode>
                <c:ptCount val="14"/>
                <c:pt idx="0">
                  <c:v>1.75</c:v>
                </c:pt>
                <c:pt idx="1">
                  <c:v>1.85</c:v>
                </c:pt>
                <c:pt idx="2">
                  <c:v>1.85</c:v>
                </c:pt>
                <c:pt idx="3">
                  <c:v>1.89</c:v>
                </c:pt>
                <c:pt idx="4">
                  <c:v>2.1</c:v>
                </c:pt>
                <c:pt idx="5">
                  <c:v>2.2799999999999998</c:v>
                </c:pt>
                <c:pt idx="6">
                  <c:v>2.36</c:v>
                </c:pt>
                <c:pt idx="7">
                  <c:v>2.4</c:v>
                </c:pt>
                <c:pt idx="8">
                  <c:v>2.35</c:v>
                </c:pt>
                <c:pt idx="9">
                  <c:v>2.39</c:v>
                </c:pt>
                <c:pt idx="10">
                  <c:v>2.4</c:v>
                </c:pt>
                <c:pt idx="11">
                  <c:v>2.46</c:v>
                </c:pt>
                <c:pt idx="12">
                  <c:v>2.63</c:v>
                </c:pt>
                <c:pt idx="13">
                  <c:v>2.75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802-4DE0-B8CA-ADB6527125A7}"/>
            </c:ext>
          </c:extLst>
        </c:ser>
        <c:ser>
          <c:idx val="1"/>
          <c:order val="1"/>
          <c:tx>
            <c:strRef>
              <c:f>'集計（兆円）'!$C$1:$C$2</c:f>
              <c:strCache>
                <c:ptCount val="2"/>
                <c:pt idx="1">
                  <c:v>情報通信分野</c:v>
                </c:pt>
              </c:strCache>
            </c:strRef>
          </c:tx>
          <c:spPr>
            <a:solidFill>
              <a:srgbClr val="FFFF00"/>
            </a:solidFill>
            <a:ln w="25400">
              <a:noFill/>
            </a:ln>
          </c:spPr>
          <c:invertIfNegative val="0"/>
          <c:dLbls>
            <c:numFmt formatCode="0.00&quot;兆円&quot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'集計（兆円）'!$A$3:$A$16</c:f>
              <c:strCache>
                <c:ptCount val="14"/>
                <c:pt idx="0">
                  <c:v>平成13年度</c:v>
                </c:pt>
                <c:pt idx="1">
                  <c:v>平成14年度</c:v>
                </c:pt>
                <c:pt idx="2">
                  <c:v>平成15年度</c:v>
                </c:pt>
                <c:pt idx="3">
                  <c:v>平成16年度</c:v>
                </c:pt>
                <c:pt idx="4">
                  <c:v>平成17年度</c:v>
                </c:pt>
                <c:pt idx="5">
                  <c:v>平成18年度</c:v>
                </c:pt>
                <c:pt idx="6">
                  <c:v>平成19年度</c:v>
                </c:pt>
                <c:pt idx="7">
                  <c:v>平成20年度</c:v>
                </c:pt>
                <c:pt idx="8">
                  <c:v>平成21年度</c:v>
                </c:pt>
                <c:pt idx="9">
                  <c:v>平成22年度</c:v>
                </c:pt>
                <c:pt idx="10">
                  <c:v>平成23年度</c:v>
                </c:pt>
                <c:pt idx="11">
                  <c:v>平成24年度</c:v>
                </c:pt>
                <c:pt idx="12">
                  <c:v>平成25年度</c:v>
                </c:pt>
                <c:pt idx="13">
                  <c:v>平成26年度</c:v>
                </c:pt>
              </c:strCache>
            </c:strRef>
          </c:cat>
          <c:val>
            <c:numRef>
              <c:f>'集計（兆円）'!$C$3:$C$16</c:f>
              <c:numCache>
                <c:formatCode>0.00"兆円"</c:formatCode>
                <c:ptCount val="14"/>
                <c:pt idx="0">
                  <c:v>2.2200000000000002</c:v>
                </c:pt>
                <c:pt idx="1">
                  <c:v>2.2200000000000002</c:v>
                </c:pt>
                <c:pt idx="2">
                  <c:v>2.4500000000000002</c:v>
                </c:pt>
                <c:pt idx="3">
                  <c:v>2.5499999999999998</c:v>
                </c:pt>
                <c:pt idx="4">
                  <c:v>2.76</c:v>
                </c:pt>
                <c:pt idx="5">
                  <c:v>2.88</c:v>
                </c:pt>
                <c:pt idx="6">
                  <c:v>3.1</c:v>
                </c:pt>
                <c:pt idx="7">
                  <c:v>2.97</c:v>
                </c:pt>
                <c:pt idx="8">
                  <c:v>2.63</c:v>
                </c:pt>
                <c:pt idx="9">
                  <c:v>2.37</c:v>
                </c:pt>
                <c:pt idx="10">
                  <c:v>2.5</c:v>
                </c:pt>
                <c:pt idx="11">
                  <c:v>2.4</c:v>
                </c:pt>
                <c:pt idx="12">
                  <c:v>2.33</c:v>
                </c:pt>
                <c:pt idx="13">
                  <c:v>2.21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802-4DE0-B8CA-ADB6527125A7}"/>
            </c:ext>
          </c:extLst>
        </c:ser>
        <c:ser>
          <c:idx val="2"/>
          <c:order val="2"/>
          <c:tx>
            <c:strRef>
              <c:f>'集計（兆円）'!$D$1:$D$2</c:f>
              <c:strCache>
                <c:ptCount val="2"/>
                <c:pt idx="1">
                  <c:v>環境分野</c:v>
                </c:pt>
              </c:strCache>
            </c:strRef>
          </c:tx>
          <c:spPr>
            <a:solidFill>
              <a:srgbClr val="00B050"/>
            </a:solidFill>
            <a:ln w="25400">
              <a:noFill/>
            </a:ln>
          </c:spPr>
          <c:invertIfNegative val="0"/>
          <c:dLbls>
            <c:numFmt formatCode="0.00&quot;兆円&quot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'集計（兆円）'!$A$3:$A$16</c:f>
              <c:strCache>
                <c:ptCount val="14"/>
                <c:pt idx="0">
                  <c:v>平成13年度</c:v>
                </c:pt>
                <c:pt idx="1">
                  <c:v>平成14年度</c:v>
                </c:pt>
                <c:pt idx="2">
                  <c:v>平成15年度</c:v>
                </c:pt>
                <c:pt idx="3">
                  <c:v>平成16年度</c:v>
                </c:pt>
                <c:pt idx="4">
                  <c:v>平成17年度</c:v>
                </c:pt>
                <c:pt idx="5">
                  <c:v>平成18年度</c:v>
                </c:pt>
                <c:pt idx="6">
                  <c:v>平成19年度</c:v>
                </c:pt>
                <c:pt idx="7">
                  <c:v>平成20年度</c:v>
                </c:pt>
                <c:pt idx="8">
                  <c:v>平成21年度</c:v>
                </c:pt>
                <c:pt idx="9">
                  <c:v>平成22年度</c:v>
                </c:pt>
                <c:pt idx="10">
                  <c:v>平成23年度</c:v>
                </c:pt>
                <c:pt idx="11">
                  <c:v>平成24年度</c:v>
                </c:pt>
                <c:pt idx="12">
                  <c:v>平成25年度</c:v>
                </c:pt>
                <c:pt idx="13">
                  <c:v>平成26年度</c:v>
                </c:pt>
              </c:strCache>
            </c:strRef>
          </c:cat>
          <c:val>
            <c:numRef>
              <c:f>'集計（兆円）'!$D$3:$D$16</c:f>
              <c:numCache>
                <c:formatCode>0.00"兆円"</c:formatCode>
                <c:ptCount val="14"/>
                <c:pt idx="0">
                  <c:v>0.66</c:v>
                </c:pt>
                <c:pt idx="1">
                  <c:v>0.66</c:v>
                </c:pt>
                <c:pt idx="2">
                  <c:v>0.75</c:v>
                </c:pt>
                <c:pt idx="3">
                  <c:v>0.8</c:v>
                </c:pt>
                <c:pt idx="4">
                  <c:v>0.87</c:v>
                </c:pt>
                <c:pt idx="5">
                  <c:v>0.95</c:v>
                </c:pt>
                <c:pt idx="6">
                  <c:v>1.05</c:v>
                </c:pt>
                <c:pt idx="7">
                  <c:v>1.07</c:v>
                </c:pt>
                <c:pt idx="8">
                  <c:v>1.01</c:v>
                </c:pt>
                <c:pt idx="9">
                  <c:v>1.01</c:v>
                </c:pt>
                <c:pt idx="10">
                  <c:v>1.01</c:v>
                </c:pt>
                <c:pt idx="11">
                  <c:v>0.97</c:v>
                </c:pt>
                <c:pt idx="12">
                  <c:v>1.07</c:v>
                </c:pt>
                <c:pt idx="13">
                  <c:v>1.19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802-4DE0-B8CA-ADB6527125A7}"/>
            </c:ext>
          </c:extLst>
        </c:ser>
        <c:ser>
          <c:idx val="3"/>
          <c:order val="3"/>
          <c:tx>
            <c:strRef>
              <c:f>'集計（兆円）'!$E$1:$E$2</c:f>
              <c:strCache>
                <c:ptCount val="2"/>
                <c:pt idx="1">
                  <c:v>物質・材料/ﾅﾉﾃｸﾉﾛｼﾞｰ分野</c:v>
                </c:pt>
              </c:strCache>
            </c:strRef>
          </c:tx>
          <c:spPr>
            <a:solidFill>
              <a:srgbClr val="FFC000"/>
            </a:solidFill>
            <a:ln w="25400">
              <a:noFill/>
            </a:ln>
          </c:spPr>
          <c:invertIfNegative val="0"/>
          <c:dLbls>
            <c:numFmt formatCode="0.00&quot;兆円&quot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'集計（兆円）'!$A$3:$A$16</c:f>
              <c:strCache>
                <c:ptCount val="14"/>
                <c:pt idx="0">
                  <c:v>平成13年度</c:v>
                </c:pt>
                <c:pt idx="1">
                  <c:v>平成14年度</c:v>
                </c:pt>
                <c:pt idx="2">
                  <c:v>平成15年度</c:v>
                </c:pt>
                <c:pt idx="3">
                  <c:v>平成16年度</c:v>
                </c:pt>
                <c:pt idx="4">
                  <c:v>平成17年度</c:v>
                </c:pt>
                <c:pt idx="5">
                  <c:v>平成18年度</c:v>
                </c:pt>
                <c:pt idx="6">
                  <c:v>平成19年度</c:v>
                </c:pt>
                <c:pt idx="7">
                  <c:v>平成20年度</c:v>
                </c:pt>
                <c:pt idx="8">
                  <c:v>平成21年度</c:v>
                </c:pt>
                <c:pt idx="9">
                  <c:v>平成22年度</c:v>
                </c:pt>
                <c:pt idx="10">
                  <c:v>平成23年度</c:v>
                </c:pt>
                <c:pt idx="11">
                  <c:v>平成24年度</c:v>
                </c:pt>
                <c:pt idx="12">
                  <c:v>平成25年度</c:v>
                </c:pt>
                <c:pt idx="13">
                  <c:v>平成26年度</c:v>
                </c:pt>
              </c:strCache>
            </c:strRef>
          </c:cat>
          <c:val>
            <c:numRef>
              <c:f>'集計（兆円）'!$E$3:$E$16</c:f>
              <c:numCache>
                <c:formatCode>0.00"兆円"</c:formatCode>
                <c:ptCount val="14"/>
                <c:pt idx="0">
                  <c:v>0.33</c:v>
                </c:pt>
                <c:pt idx="1">
                  <c:v>0.39</c:v>
                </c:pt>
                <c:pt idx="2">
                  <c:v>0.56000000000000005</c:v>
                </c:pt>
                <c:pt idx="3">
                  <c:v>0.61</c:v>
                </c:pt>
                <c:pt idx="4">
                  <c:v>0.73</c:v>
                </c:pt>
                <c:pt idx="5">
                  <c:v>0.78</c:v>
                </c:pt>
                <c:pt idx="6">
                  <c:v>0.88</c:v>
                </c:pt>
                <c:pt idx="7">
                  <c:v>0.94</c:v>
                </c:pt>
                <c:pt idx="8">
                  <c:v>0.86</c:v>
                </c:pt>
                <c:pt idx="9">
                  <c:v>0.89</c:v>
                </c:pt>
                <c:pt idx="10">
                  <c:v>0.83</c:v>
                </c:pt>
                <c:pt idx="11">
                  <c:v>0.87</c:v>
                </c:pt>
                <c:pt idx="12">
                  <c:v>0.95</c:v>
                </c:pt>
                <c:pt idx="13">
                  <c:v>0.99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802-4DE0-B8CA-ADB6527125A7}"/>
            </c:ext>
          </c:extLst>
        </c:ser>
        <c:ser>
          <c:idx val="5"/>
          <c:order val="4"/>
          <c:tx>
            <c:strRef>
              <c:f>'集計（兆円）'!$F$1:$F$2</c:f>
              <c:strCache>
                <c:ptCount val="2"/>
                <c:pt idx="1">
                  <c:v>エネルギー分野</c:v>
                </c:pt>
              </c:strCache>
            </c:strRef>
          </c:tx>
          <c:spPr>
            <a:solidFill>
              <a:srgbClr val="FF8080"/>
            </a:solidFill>
            <a:ln w="25400">
              <a:noFill/>
            </a:ln>
          </c:spPr>
          <c:invertIfNegative val="0"/>
          <c:dLbls>
            <c:numFmt formatCode="0.00&quot;兆円&quot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'集計（兆円）'!$A$3:$A$16</c:f>
              <c:strCache>
                <c:ptCount val="14"/>
                <c:pt idx="0">
                  <c:v>平成13年度</c:v>
                </c:pt>
                <c:pt idx="1">
                  <c:v>平成14年度</c:v>
                </c:pt>
                <c:pt idx="2">
                  <c:v>平成15年度</c:v>
                </c:pt>
                <c:pt idx="3">
                  <c:v>平成16年度</c:v>
                </c:pt>
                <c:pt idx="4">
                  <c:v>平成17年度</c:v>
                </c:pt>
                <c:pt idx="5">
                  <c:v>平成18年度</c:v>
                </c:pt>
                <c:pt idx="6">
                  <c:v>平成19年度</c:v>
                </c:pt>
                <c:pt idx="7">
                  <c:v>平成20年度</c:v>
                </c:pt>
                <c:pt idx="8">
                  <c:v>平成21年度</c:v>
                </c:pt>
                <c:pt idx="9">
                  <c:v>平成22年度</c:v>
                </c:pt>
                <c:pt idx="10">
                  <c:v>平成23年度</c:v>
                </c:pt>
                <c:pt idx="11">
                  <c:v>平成24年度</c:v>
                </c:pt>
                <c:pt idx="12">
                  <c:v>平成25年度</c:v>
                </c:pt>
                <c:pt idx="13">
                  <c:v>平成26年度</c:v>
                </c:pt>
              </c:strCache>
            </c:strRef>
          </c:cat>
          <c:val>
            <c:numRef>
              <c:f>'集計（兆円）'!$F$3:$F$16</c:f>
              <c:numCache>
                <c:formatCode>0.00"兆円"</c:formatCode>
                <c:ptCount val="14"/>
                <c:pt idx="0">
                  <c:v>0.75</c:v>
                </c:pt>
                <c:pt idx="1">
                  <c:v>0.79</c:v>
                </c:pt>
                <c:pt idx="2">
                  <c:v>0.84</c:v>
                </c:pt>
                <c:pt idx="3">
                  <c:v>0.84</c:v>
                </c:pt>
                <c:pt idx="4">
                  <c:v>0.87</c:v>
                </c:pt>
                <c:pt idx="5">
                  <c:v>0.93</c:v>
                </c:pt>
                <c:pt idx="6">
                  <c:v>1.01</c:v>
                </c:pt>
                <c:pt idx="7">
                  <c:v>1</c:v>
                </c:pt>
                <c:pt idx="8">
                  <c:v>0.95</c:v>
                </c:pt>
                <c:pt idx="9">
                  <c:v>0.94</c:v>
                </c:pt>
                <c:pt idx="10">
                  <c:v>0.99</c:v>
                </c:pt>
                <c:pt idx="11">
                  <c:v>0.96</c:v>
                </c:pt>
                <c:pt idx="12">
                  <c:v>1.03</c:v>
                </c:pt>
                <c:pt idx="13">
                  <c:v>1.06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802-4DE0-B8CA-ADB6527125A7}"/>
            </c:ext>
          </c:extLst>
        </c:ser>
        <c:ser>
          <c:idx val="6"/>
          <c:order val="5"/>
          <c:tx>
            <c:strRef>
              <c:f>'集計（兆円）'!$G$1:$G$2</c:f>
              <c:strCache>
                <c:ptCount val="2"/>
                <c:pt idx="1">
                  <c:v>宇宙開発/海洋開発分野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numFmt formatCode="0.00&quot;兆円&quot;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/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'集計（兆円）'!$A$3:$A$16</c:f>
              <c:strCache>
                <c:ptCount val="14"/>
                <c:pt idx="0">
                  <c:v>平成13年度</c:v>
                </c:pt>
                <c:pt idx="1">
                  <c:v>平成14年度</c:v>
                </c:pt>
                <c:pt idx="2">
                  <c:v>平成15年度</c:v>
                </c:pt>
                <c:pt idx="3">
                  <c:v>平成16年度</c:v>
                </c:pt>
                <c:pt idx="4">
                  <c:v>平成17年度</c:v>
                </c:pt>
                <c:pt idx="5">
                  <c:v>平成18年度</c:v>
                </c:pt>
                <c:pt idx="6">
                  <c:v>平成19年度</c:v>
                </c:pt>
                <c:pt idx="7">
                  <c:v>平成20年度</c:v>
                </c:pt>
                <c:pt idx="8">
                  <c:v>平成21年度</c:v>
                </c:pt>
                <c:pt idx="9">
                  <c:v>平成22年度</c:v>
                </c:pt>
                <c:pt idx="10">
                  <c:v>平成23年度</c:v>
                </c:pt>
                <c:pt idx="11">
                  <c:v>平成24年度</c:v>
                </c:pt>
                <c:pt idx="12">
                  <c:v>平成25年度</c:v>
                </c:pt>
                <c:pt idx="13">
                  <c:v>平成26年度</c:v>
                </c:pt>
              </c:strCache>
            </c:strRef>
          </c:cat>
          <c:val>
            <c:numRef>
              <c:f>'集計（兆円）'!$G$3:$G$16</c:f>
              <c:numCache>
                <c:formatCode>0.00"兆円"</c:formatCode>
                <c:ptCount val="14"/>
                <c:pt idx="0">
                  <c:v>0.33</c:v>
                </c:pt>
                <c:pt idx="1">
                  <c:v>0.35</c:v>
                </c:pt>
                <c:pt idx="2">
                  <c:v>0.24</c:v>
                </c:pt>
                <c:pt idx="3">
                  <c:v>0.31</c:v>
                </c:pt>
                <c:pt idx="4">
                  <c:v>0.33</c:v>
                </c:pt>
                <c:pt idx="5">
                  <c:v>0.33</c:v>
                </c:pt>
                <c:pt idx="6">
                  <c:v>0.32</c:v>
                </c:pt>
                <c:pt idx="7">
                  <c:v>0.31</c:v>
                </c:pt>
                <c:pt idx="8">
                  <c:v>0.34</c:v>
                </c:pt>
                <c:pt idx="9">
                  <c:v>0.33</c:v>
                </c:pt>
                <c:pt idx="10">
                  <c:v>0.32</c:v>
                </c:pt>
                <c:pt idx="11">
                  <c:v>0.38</c:v>
                </c:pt>
                <c:pt idx="12">
                  <c:v>0.38</c:v>
                </c:pt>
                <c:pt idx="13">
                  <c:v>0.35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802-4DE0-B8CA-ADB6527125A7}"/>
            </c:ext>
          </c:extLst>
        </c:ser>
        <c:ser>
          <c:idx val="9"/>
          <c:order val="9"/>
          <c:tx>
            <c:strRef>
              <c:f>'集計（兆円）'!$K$1:$K$2</c:f>
              <c:strCache>
                <c:ptCount val="2"/>
                <c:pt idx="1">
                  <c:v>その他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Lbls>
            <c:dLbl>
              <c:idx val="6"/>
              <c:layout>
                <c:manualLayout>
                  <c:x val="-5.0925337632080002E-17"/>
                  <c:y val="-1.2962962962963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802-4DE0-B8CA-ADB6527125A7}"/>
                </c:ext>
              </c:extLst>
            </c:dLbl>
            <c:dLbl>
              <c:idx val="7"/>
              <c:layout>
                <c:manualLayout>
                  <c:x val="0"/>
                  <c:y val="1.66666666666667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802-4DE0-B8CA-ADB6527125A7}"/>
                </c:ext>
              </c:extLst>
            </c:dLbl>
            <c:dLbl>
              <c:idx val="8"/>
              <c:layout>
                <c:manualLayout>
                  <c:x val="-4.1666666666666701E-3"/>
                  <c:y val="2.40740740740740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802-4DE0-B8CA-ADB6527125A7}"/>
                </c:ext>
              </c:extLst>
            </c:dLbl>
            <c:dLbl>
              <c:idx val="9"/>
              <c:layout>
                <c:manualLayout>
                  <c:x val="-4.1666666666667698E-3"/>
                  <c:y val="-1.851851851851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802-4DE0-B8CA-ADB6527125A7}"/>
                </c:ext>
              </c:extLst>
            </c:dLbl>
            <c:dLbl>
              <c:idx val="10"/>
              <c:layout>
                <c:manualLayout>
                  <c:x val="2.7777777777777801E-3"/>
                  <c:y val="-1.2962962962963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802-4DE0-B8CA-ADB6527125A7}"/>
                </c:ext>
              </c:extLst>
            </c:dLbl>
            <c:dLbl>
              <c:idx val="11"/>
              <c:layout>
                <c:manualLayout>
                  <c:x val="-4.1666666666666701E-3"/>
                  <c:y val="1.1111111111111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802-4DE0-B8CA-ADB6527125A7}"/>
                </c:ext>
              </c:extLst>
            </c:dLbl>
            <c:numFmt formatCode="&quot;[&quot;0.00&quot;兆円]&quot;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/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'集計（兆円）'!$A$3:$A$16</c:f>
              <c:strCache>
                <c:ptCount val="14"/>
                <c:pt idx="0">
                  <c:v>平成13年度</c:v>
                </c:pt>
                <c:pt idx="1">
                  <c:v>平成14年度</c:v>
                </c:pt>
                <c:pt idx="2">
                  <c:v>平成15年度</c:v>
                </c:pt>
                <c:pt idx="3">
                  <c:v>平成16年度</c:v>
                </c:pt>
                <c:pt idx="4">
                  <c:v>平成17年度</c:v>
                </c:pt>
                <c:pt idx="5">
                  <c:v>平成18年度</c:v>
                </c:pt>
                <c:pt idx="6">
                  <c:v>平成19年度</c:v>
                </c:pt>
                <c:pt idx="7">
                  <c:v>平成20年度</c:v>
                </c:pt>
                <c:pt idx="8">
                  <c:v>平成21年度</c:v>
                </c:pt>
                <c:pt idx="9">
                  <c:v>平成22年度</c:v>
                </c:pt>
                <c:pt idx="10">
                  <c:v>平成23年度</c:v>
                </c:pt>
                <c:pt idx="11">
                  <c:v>平成24年度</c:v>
                </c:pt>
                <c:pt idx="12">
                  <c:v>平成25年度</c:v>
                </c:pt>
                <c:pt idx="13">
                  <c:v>平成26年度</c:v>
                </c:pt>
              </c:strCache>
            </c:strRef>
          </c:cat>
          <c:val>
            <c:numRef>
              <c:f>'集計（兆円）'!$K$3:$K$16</c:f>
              <c:numCache>
                <c:formatCode>0.00"兆円"</c:formatCode>
                <c:ptCount val="14"/>
                <c:pt idx="0">
                  <c:v>9.3700000000000028</c:v>
                </c:pt>
                <c:pt idx="1">
                  <c:v>9.3000000000000007</c:v>
                </c:pt>
                <c:pt idx="2">
                  <c:v>9.01</c:v>
                </c:pt>
                <c:pt idx="3">
                  <c:v>8.8000000000000007</c:v>
                </c:pt>
                <c:pt idx="4">
                  <c:v>9.0100000000000016</c:v>
                </c:pt>
                <c:pt idx="5">
                  <c:v>9.1299999999999972</c:v>
                </c:pt>
                <c:pt idx="6">
                  <c:v>8.81</c:v>
                </c:pt>
                <c:pt idx="7">
                  <c:v>8.6700000000000017</c:v>
                </c:pt>
                <c:pt idx="8">
                  <c:v>7.6999999999999984</c:v>
                </c:pt>
                <c:pt idx="9">
                  <c:v>7.7699999999999987</c:v>
                </c:pt>
                <c:pt idx="10">
                  <c:v>7.91</c:v>
                </c:pt>
                <c:pt idx="11">
                  <c:v>7.8</c:v>
                </c:pt>
                <c:pt idx="12">
                  <c:v>8.2800000000000011</c:v>
                </c:pt>
                <c:pt idx="13">
                  <c:v>8.9200000000000017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E802-4DE0-B8CA-ADB6527125A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5"/>
        <c:overlap val="100"/>
        <c:axId val="208769528"/>
        <c:axId val="208769920"/>
        <c:extLst>
          <c:ext xmlns:c15="http://schemas.microsoft.com/office/drawing/2012/chart" uri="{02D57815-91ED-43cb-92C2-25804820EDAC}">
            <c15:filteredBarSeries>
              <c15:ser>
                <c:idx val="7"/>
                <c:order val="6"/>
                <c:tx>
                  <c:strRef>
                    <c:extLst>
                      <c:ext uri="{02D57815-91ED-43cb-92C2-25804820EDAC}">
                        <c15:formulaRef>
                          <c15:sqref>'集計（兆円）'!$H$1:$H$2</c15:sqref>
                        </c15:formulaRef>
                      </c:ext>
                    </c:extLst>
                    <c:strCache>
                      <c:ptCount val="2"/>
                      <c:pt idx="1">
                        <c:v>その他（資本金1億円未満含まず）</c:v>
                      </c:pt>
                    </c:strCache>
                  </c:strRef>
                </c:tx>
                <c:spPr>
                  <a:solidFill>
                    <a:schemeClr val="bg1">
                      <a:lumMod val="50000"/>
                    </a:schemeClr>
                  </a:solidFill>
                </c:spPr>
                <c:invertIfNegative val="0"/>
                <c:dLbls>
                  <c:numFmt formatCode="0.00&quot;兆円&quot;" sourceLinked="0"/>
                  <c:spPr>
                    <a:noFill/>
                    <a:ln>
                      <a:noFill/>
                    </a:ln>
                    <a:effectLst/>
                  </c:spPr>
                  <c:txPr>
                    <a:bodyPr/>
                    <a:lstStyle/>
                    <a:p>
                      <a:pPr>
                        <a:defRPr sz="800"/>
                      </a:pPr>
                      <a:endParaRPr lang="ja-JP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'集計（兆円）'!$A$3:$A$16</c15:sqref>
                        </c15:formulaRef>
                      </c:ext>
                    </c:extLst>
                    <c:strCache>
                      <c:ptCount val="14"/>
                      <c:pt idx="0">
                        <c:v>平成13年度</c:v>
                      </c:pt>
                      <c:pt idx="1">
                        <c:v>平成14年度</c:v>
                      </c:pt>
                      <c:pt idx="2">
                        <c:v>平成15年度</c:v>
                      </c:pt>
                      <c:pt idx="3">
                        <c:v>平成16年度</c:v>
                      </c:pt>
                      <c:pt idx="4">
                        <c:v>平成17年度</c:v>
                      </c:pt>
                      <c:pt idx="5">
                        <c:v>平成18年度</c:v>
                      </c:pt>
                      <c:pt idx="6">
                        <c:v>平成19年度</c:v>
                      </c:pt>
                      <c:pt idx="7">
                        <c:v>平成20年度</c:v>
                      </c:pt>
                      <c:pt idx="8">
                        <c:v>平成21年度</c:v>
                      </c:pt>
                      <c:pt idx="9">
                        <c:v>平成22年度</c:v>
                      </c:pt>
                      <c:pt idx="10">
                        <c:v>平成23年度</c:v>
                      </c:pt>
                      <c:pt idx="11">
                        <c:v>平成24年度</c:v>
                      </c:pt>
                      <c:pt idx="12">
                        <c:v>平成25年度</c:v>
                      </c:pt>
                      <c:pt idx="13">
                        <c:v>平成26年度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'集計（兆円）'!$H$3:$H$16</c15:sqref>
                        </c15:formulaRef>
                      </c:ext>
                    </c:extLst>
                    <c:numCache>
                      <c:formatCode>0.00"兆円"</c:formatCode>
                      <c:ptCount val="14"/>
                      <c:pt idx="0">
                        <c:v>8.94</c:v>
                      </c:pt>
                      <c:pt idx="1">
                        <c:v>9.01</c:v>
                      </c:pt>
                      <c:pt idx="2">
                        <c:v>8.36</c:v>
                      </c:pt>
                      <c:pt idx="3">
                        <c:v>8.3000000000000007</c:v>
                      </c:pt>
                      <c:pt idx="4">
                        <c:v>8.48</c:v>
                      </c:pt>
                      <c:pt idx="5">
                        <c:v>8.6</c:v>
                      </c:pt>
                      <c:pt idx="6">
                        <c:v>8.4</c:v>
                      </c:pt>
                      <c:pt idx="7">
                        <c:v>8.3000000000000007</c:v>
                      </c:pt>
                      <c:pt idx="8">
                        <c:v>7.34</c:v>
                      </c:pt>
                      <c:pt idx="9">
                        <c:v>7.39</c:v>
                      </c:pt>
                      <c:pt idx="10">
                        <c:v>7.61</c:v>
                      </c:pt>
                      <c:pt idx="11">
                        <c:v>7.46</c:v>
                      </c:pt>
                      <c:pt idx="12">
                        <c:v>7.93</c:v>
                      </c:pt>
                      <c:pt idx="13">
                        <c:v>8.41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E-E802-4DE0-B8CA-ADB6527125A7}"/>
                  </c:ext>
                </c:extLst>
              </c15:ser>
            </c15:filteredBarSeries>
            <c15:filteredBarSeries>
              <c15:ser>
                <c:idx val="4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'集計（兆円）'!$I$1:$I$2</c15:sqref>
                        </c15:formulaRef>
                      </c:ext>
                    </c:extLst>
                    <c:strCache>
                      <c:ptCount val="2"/>
                      <c:pt idx="1">
                        <c:v>総額</c:v>
                      </c:pt>
                    </c:strCache>
                  </c:strRef>
                </c:tx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'集計（兆円）'!$A$3:$A$16</c15:sqref>
                        </c15:formulaRef>
                      </c:ext>
                    </c:extLst>
                    <c:strCache>
                      <c:ptCount val="14"/>
                      <c:pt idx="0">
                        <c:v>平成13年度</c:v>
                      </c:pt>
                      <c:pt idx="1">
                        <c:v>平成14年度</c:v>
                      </c:pt>
                      <c:pt idx="2">
                        <c:v>平成15年度</c:v>
                      </c:pt>
                      <c:pt idx="3">
                        <c:v>平成16年度</c:v>
                      </c:pt>
                      <c:pt idx="4">
                        <c:v>平成17年度</c:v>
                      </c:pt>
                      <c:pt idx="5">
                        <c:v>平成18年度</c:v>
                      </c:pt>
                      <c:pt idx="6">
                        <c:v>平成19年度</c:v>
                      </c:pt>
                      <c:pt idx="7">
                        <c:v>平成20年度</c:v>
                      </c:pt>
                      <c:pt idx="8">
                        <c:v>平成21年度</c:v>
                      </c:pt>
                      <c:pt idx="9">
                        <c:v>平成22年度</c:v>
                      </c:pt>
                      <c:pt idx="10">
                        <c:v>平成23年度</c:v>
                      </c:pt>
                      <c:pt idx="11">
                        <c:v>平成24年度</c:v>
                      </c:pt>
                      <c:pt idx="12">
                        <c:v>平成25年度</c:v>
                      </c:pt>
                      <c:pt idx="13">
                        <c:v>平成26年度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'集計（兆円）'!$I$3:$I$16</c15:sqref>
                        </c15:formulaRef>
                      </c:ext>
                    </c:extLst>
                    <c:numCache>
                      <c:formatCode>0.00"兆円"</c:formatCode>
                      <c:ptCount val="14"/>
                      <c:pt idx="0">
                        <c:v>14.98</c:v>
                      </c:pt>
                      <c:pt idx="1">
                        <c:v>15.27</c:v>
                      </c:pt>
                      <c:pt idx="2">
                        <c:v>15.04</c:v>
                      </c:pt>
                      <c:pt idx="3">
                        <c:v>15.29</c:v>
                      </c:pt>
                      <c:pt idx="4">
                        <c:v>16.149999999999999</c:v>
                      </c:pt>
                      <c:pt idx="5">
                        <c:v>16.760000000000002</c:v>
                      </c:pt>
                      <c:pt idx="6">
                        <c:v>17.12</c:v>
                      </c:pt>
                      <c:pt idx="7">
                        <c:v>17.010000000000002</c:v>
                      </c:pt>
                      <c:pt idx="8">
                        <c:v>15.46</c:v>
                      </c:pt>
                      <c:pt idx="9">
                        <c:v>15.32</c:v>
                      </c:pt>
                      <c:pt idx="10">
                        <c:v>15.65</c:v>
                      </c:pt>
                      <c:pt idx="11">
                        <c:v>15.51</c:v>
                      </c:pt>
                      <c:pt idx="12">
                        <c:v>16.329999999999998</c:v>
                      </c:pt>
                      <c:pt idx="13">
                        <c:v>16.96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E802-4DE0-B8CA-ADB6527125A7}"/>
                  </c:ext>
                </c:extLst>
              </c15:ser>
            </c15:filteredBarSeries>
            <c15:filteredBar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'集計（兆円）'!$J$1:$J$2</c15:sqref>
                        </c15:formulaRef>
                      </c:ext>
                    </c:extLst>
                    <c:strCache>
                      <c:ptCount val="2"/>
                      <c:pt idx="1">
                        <c:v>資本金1000万～
1億の企業（推定）</c:v>
                      </c:pt>
                    </c:strCache>
                  </c:strRef>
                </c:tx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'集計（兆円）'!$A$3:$A$16</c15:sqref>
                        </c15:formulaRef>
                      </c:ext>
                    </c:extLst>
                    <c:strCache>
                      <c:ptCount val="14"/>
                      <c:pt idx="0">
                        <c:v>平成13年度</c:v>
                      </c:pt>
                      <c:pt idx="1">
                        <c:v>平成14年度</c:v>
                      </c:pt>
                      <c:pt idx="2">
                        <c:v>平成15年度</c:v>
                      </c:pt>
                      <c:pt idx="3">
                        <c:v>平成16年度</c:v>
                      </c:pt>
                      <c:pt idx="4">
                        <c:v>平成17年度</c:v>
                      </c:pt>
                      <c:pt idx="5">
                        <c:v>平成18年度</c:v>
                      </c:pt>
                      <c:pt idx="6">
                        <c:v>平成19年度</c:v>
                      </c:pt>
                      <c:pt idx="7">
                        <c:v>平成20年度</c:v>
                      </c:pt>
                      <c:pt idx="8">
                        <c:v>平成21年度</c:v>
                      </c:pt>
                      <c:pt idx="9">
                        <c:v>平成22年度</c:v>
                      </c:pt>
                      <c:pt idx="10">
                        <c:v>平成23年度</c:v>
                      </c:pt>
                      <c:pt idx="11">
                        <c:v>平成24年度</c:v>
                      </c:pt>
                      <c:pt idx="12">
                        <c:v>平成25年度</c:v>
                      </c:pt>
                      <c:pt idx="13">
                        <c:v>平成26年度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'集計（兆円）'!$J$3:$J$16</c15:sqref>
                        </c15:formulaRef>
                      </c:ext>
                    </c:extLst>
                    <c:numCache>
                      <c:formatCode>0.00"兆円"</c:formatCode>
                      <c:ptCount val="14"/>
                      <c:pt idx="0">
                        <c:v>0.42999999999999972</c:v>
                      </c:pt>
                      <c:pt idx="1">
                        <c:v>0.29000000000000092</c:v>
                      </c:pt>
                      <c:pt idx="2">
                        <c:v>0.65000000000000036</c:v>
                      </c:pt>
                      <c:pt idx="3">
                        <c:v>0.5</c:v>
                      </c:pt>
                      <c:pt idx="4">
                        <c:v>0.53000000000000114</c:v>
                      </c:pt>
                      <c:pt idx="5">
                        <c:v>0.52999999999999758</c:v>
                      </c:pt>
                      <c:pt idx="6">
                        <c:v>0.41000000000000014</c:v>
                      </c:pt>
                      <c:pt idx="7">
                        <c:v>0.36999999999999744</c:v>
                      </c:pt>
                      <c:pt idx="8">
                        <c:v>0.35999999999999943</c:v>
                      </c:pt>
                      <c:pt idx="9">
                        <c:v>0.37999999999999901</c:v>
                      </c:pt>
                      <c:pt idx="10">
                        <c:v>0.29999999999999893</c:v>
                      </c:pt>
                      <c:pt idx="11">
                        <c:v>0.33999999999999986</c:v>
                      </c:pt>
                      <c:pt idx="12">
                        <c:v>0.35000000000000142</c:v>
                      </c:pt>
                      <c:pt idx="13">
                        <c:v>0.50999999999999801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E802-4DE0-B8CA-ADB6527125A7}"/>
                  </c:ext>
                </c:extLst>
              </c15:ser>
            </c15:filteredBarSeries>
            <c15:filteredBar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'集計（兆円）'!$L$1:$L$2</c15:sqref>
                        </c15:formulaRef>
                      </c:ext>
                    </c:extLst>
                    <c:strCache>
                      <c:ptCount val="2"/>
                      <c:pt idx="1">
                        <c:v>全体総額</c:v>
                      </c:pt>
                    </c:strCache>
                  </c:strRef>
                </c:tx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'集計（兆円）'!$A$3:$A$16</c15:sqref>
                        </c15:formulaRef>
                      </c:ext>
                    </c:extLst>
                    <c:strCache>
                      <c:ptCount val="14"/>
                      <c:pt idx="0">
                        <c:v>平成13年度</c:v>
                      </c:pt>
                      <c:pt idx="1">
                        <c:v>平成14年度</c:v>
                      </c:pt>
                      <c:pt idx="2">
                        <c:v>平成15年度</c:v>
                      </c:pt>
                      <c:pt idx="3">
                        <c:v>平成16年度</c:v>
                      </c:pt>
                      <c:pt idx="4">
                        <c:v>平成17年度</c:v>
                      </c:pt>
                      <c:pt idx="5">
                        <c:v>平成18年度</c:v>
                      </c:pt>
                      <c:pt idx="6">
                        <c:v>平成19年度</c:v>
                      </c:pt>
                      <c:pt idx="7">
                        <c:v>平成20年度</c:v>
                      </c:pt>
                      <c:pt idx="8">
                        <c:v>平成21年度</c:v>
                      </c:pt>
                      <c:pt idx="9">
                        <c:v>平成22年度</c:v>
                      </c:pt>
                      <c:pt idx="10">
                        <c:v>平成23年度</c:v>
                      </c:pt>
                      <c:pt idx="11">
                        <c:v>平成24年度</c:v>
                      </c:pt>
                      <c:pt idx="12">
                        <c:v>平成25年度</c:v>
                      </c:pt>
                      <c:pt idx="13">
                        <c:v>平成26年度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'集計（兆円）'!$L$3:$L$16</c15:sqref>
                        </c15:formulaRef>
                      </c:ext>
                    </c:extLst>
                    <c:numCache>
                      <c:formatCode>0.00"兆円"</c:formatCode>
                      <c:ptCount val="14"/>
                      <c:pt idx="0">
                        <c:v>15.41</c:v>
                      </c:pt>
                      <c:pt idx="1">
                        <c:v>15.56</c:v>
                      </c:pt>
                      <c:pt idx="2">
                        <c:v>15.69</c:v>
                      </c:pt>
                      <c:pt idx="3">
                        <c:v>15.79</c:v>
                      </c:pt>
                      <c:pt idx="4">
                        <c:v>16.68</c:v>
                      </c:pt>
                      <c:pt idx="5">
                        <c:v>17.29</c:v>
                      </c:pt>
                      <c:pt idx="6">
                        <c:v>17.53</c:v>
                      </c:pt>
                      <c:pt idx="7">
                        <c:v>17.38</c:v>
                      </c:pt>
                      <c:pt idx="8">
                        <c:v>15.82</c:v>
                      </c:pt>
                      <c:pt idx="9">
                        <c:v>15.7</c:v>
                      </c:pt>
                      <c:pt idx="10">
                        <c:v>15.95</c:v>
                      </c:pt>
                      <c:pt idx="11">
                        <c:v>15.85</c:v>
                      </c:pt>
                      <c:pt idx="12">
                        <c:v>16.68</c:v>
                      </c:pt>
                      <c:pt idx="13">
                        <c:v>17.47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1-E802-4DE0-B8CA-ADB6527125A7}"/>
                  </c:ext>
                </c:extLst>
              </c15:ser>
            </c15:filteredBarSeries>
            <c15:filteredBar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'集計（兆円）'!$M$1:$M$2</c15:sqref>
                        </c15:formulaRef>
                      </c:ext>
                    </c:extLst>
                    <c:strCache>
                      <c:ptCount val="2"/>
                      <c:pt idx="1">
                        <c:v>全体総額</c:v>
                      </c:pt>
                    </c:strCache>
                  </c:strRef>
                </c:tx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'集計（兆円）'!$A$3:$A$16</c15:sqref>
                        </c15:formulaRef>
                      </c:ext>
                    </c:extLst>
                    <c:strCache>
                      <c:ptCount val="14"/>
                      <c:pt idx="0">
                        <c:v>平成13年度</c:v>
                      </c:pt>
                      <c:pt idx="1">
                        <c:v>平成14年度</c:v>
                      </c:pt>
                      <c:pt idx="2">
                        <c:v>平成15年度</c:v>
                      </c:pt>
                      <c:pt idx="3">
                        <c:v>平成16年度</c:v>
                      </c:pt>
                      <c:pt idx="4">
                        <c:v>平成17年度</c:v>
                      </c:pt>
                      <c:pt idx="5">
                        <c:v>平成18年度</c:v>
                      </c:pt>
                      <c:pt idx="6">
                        <c:v>平成19年度</c:v>
                      </c:pt>
                      <c:pt idx="7">
                        <c:v>平成20年度</c:v>
                      </c:pt>
                      <c:pt idx="8">
                        <c:v>平成21年度</c:v>
                      </c:pt>
                      <c:pt idx="9">
                        <c:v>平成22年度</c:v>
                      </c:pt>
                      <c:pt idx="10">
                        <c:v>平成23年度</c:v>
                      </c:pt>
                      <c:pt idx="11">
                        <c:v>平成24年度</c:v>
                      </c:pt>
                      <c:pt idx="12">
                        <c:v>平成25年度</c:v>
                      </c:pt>
                      <c:pt idx="13">
                        <c:v>平成26年度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'集計（兆円）'!$M$3:$M$16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9528</c:v>
                      </c:pt>
                      <c:pt idx="1">
                        <c:v>9185</c:v>
                      </c:pt>
                      <c:pt idx="2">
                        <c:v>10515</c:v>
                      </c:pt>
                      <c:pt idx="3">
                        <c:v>10117</c:v>
                      </c:pt>
                      <c:pt idx="4">
                        <c:v>10518</c:v>
                      </c:pt>
                      <c:pt idx="5">
                        <c:v>10389</c:v>
                      </c:pt>
                      <c:pt idx="6">
                        <c:v>10126</c:v>
                      </c:pt>
                      <c:pt idx="7">
                        <c:v>10362</c:v>
                      </c:pt>
                      <c:pt idx="8">
                        <c:v>9926</c:v>
                      </c:pt>
                      <c:pt idx="9">
                        <c:v>9726</c:v>
                      </c:pt>
                      <c:pt idx="10">
                        <c:v>9410</c:v>
                      </c:pt>
                      <c:pt idx="11">
                        <c:v>9572</c:v>
                      </c:pt>
                      <c:pt idx="12">
                        <c:v>9305</c:v>
                      </c:pt>
                      <c:pt idx="13">
                        <c:v>9896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2-E802-4DE0-B8CA-ADB6527125A7}"/>
                  </c:ext>
                </c:extLst>
              </c15:ser>
            </c15:filteredBarSeries>
            <c15:filteredBarSeries>
              <c15:ser>
                <c:idx val="12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'集計（兆円）'!$N$1:$N$2</c15:sqref>
                        </c15:formulaRef>
                      </c:ext>
                    </c:extLst>
                    <c:strCache>
                      <c:ptCount val="2"/>
                      <c:pt idx="1">
                        <c:v>全体総額</c:v>
                      </c:pt>
                    </c:strCache>
                  </c:strRef>
                </c:tx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'集計（兆円）'!$A$3:$A$16</c15:sqref>
                        </c15:formulaRef>
                      </c:ext>
                    </c:extLst>
                    <c:strCache>
                      <c:ptCount val="14"/>
                      <c:pt idx="0">
                        <c:v>平成13年度</c:v>
                      </c:pt>
                      <c:pt idx="1">
                        <c:v>平成14年度</c:v>
                      </c:pt>
                      <c:pt idx="2">
                        <c:v>平成15年度</c:v>
                      </c:pt>
                      <c:pt idx="3">
                        <c:v>平成16年度</c:v>
                      </c:pt>
                      <c:pt idx="4">
                        <c:v>平成17年度</c:v>
                      </c:pt>
                      <c:pt idx="5">
                        <c:v>平成18年度</c:v>
                      </c:pt>
                      <c:pt idx="6">
                        <c:v>平成19年度</c:v>
                      </c:pt>
                      <c:pt idx="7">
                        <c:v>平成20年度</c:v>
                      </c:pt>
                      <c:pt idx="8">
                        <c:v>平成21年度</c:v>
                      </c:pt>
                      <c:pt idx="9">
                        <c:v>平成22年度</c:v>
                      </c:pt>
                      <c:pt idx="10">
                        <c:v>平成23年度</c:v>
                      </c:pt>
                      <c:pt idx="11">
                        <c:v>平成24年度</c:v>
                      </c:pt>
                      <c:pt idx="12">
                        <c:v>平成25年度</c:v>
                      </c:pt>
                      <c:pt idx="13">
                        <c:v>平成26年度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'集計（兆円）'!$N$3:$N$16</c15:sqref>
                        </c15:formulaRef>
                      </c:ext>
                    </c:extLst>
                    <c:numCache>
                      <c:formatCode>General</c:formatCode>
                      <c:ptCount val="14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3-E802-4DE0-B8CA-ADB6527125A7}"/>
                  </c:ext>
                </c:extLst>
              </c15:ser>
            </c15:filteredBarSeries>
          </c:ext>
        </c:extLst>
      </c:barChart>
      <c:lineChart>
        <c:grouping val="stacked"/>
        <c:varyColors val="0"/>
        <c:ser>
          <c:idx val="15"/>
          <c:order val="15"/>
          <c:tx>
            <c:strRef>
              <c:f>'集計（兆円）'!$Q$1:$Q$2</c:f>
              <c:strCache>
                <c:ptCount val="2"/>
                <c:pt idx="1">
                  <c:v>国内総生産(右軸)</c:v>
                </c:pt>
              </c:strCache>
            </c:strRef>
          </c:tx>
          <c:spPr>
            <a:ln w="57150">
              <a:solidFill>
                <a:srgbClr val="C00000"/>
              </a:solidFill>
            </a:ln>
          </c:spPr>
          <c:marker>
            <c:symbol val="none"/>
          </c:marker>
          <c:cat>
            <c:strRef>
              <c:f>'集計（兆円）'!$A$3:$A$16</c:f>
              <c:strCache>
                <c:ptCount val="14"/>
                <c:pt idx="0">
                  <c:v>平成13年度</c:v>
                </c:pt>
                <c:pt idx="1">
                  <c:v>平成14年度</c:v>
                </c:pt>
                <c:pt idx="2">
                  <c:v>平成15年度</c:v>
                </c:pt>
                <c:pt idx="3">
                  <c:v>平成16年度</c:v>
                </c:pt>
                <c:pt idx="4">
                  <c:v>平成17年度</c:v>
                </c:pt>
                <c:pt idx="5">
                  <c:v>平成18年度</c:v>
                </c:pt>
                <c:pt idx="6">
                  <c:v>平成19年度</c:v>
                </c:pt>
                <c:pt idx="7">
                  <c:v>平成20年度</c:v>
                </c:pt>
                <c:pt idx="8">
                  <c:v>平成21年度</c:v>
                </c:pt>
                <c:pt idx="9">
                  <c:v>平成22年度</c:v>
                </c:pt>
                <c:pt idx="10">
                  <c:v>平成23年度</c:v>
                </c:pt>
                <c:pt idx="11">
                  <c:v>平成24年度</c:v>
                </c:pt>
                <c:pt idx="12">
                  <c:v>平成25年度</c:v>
                </c:pt>
                <c:pt idx="13">
                  <c:v>平成26年度</c:v>
                </c:pt>
              </c:strCache>
            </c:strRef>
          </c:cat>
          <c:val>
            <c:numRef>
              <c:f>'集計（兆円）'!$Q$3:$Q$16</c:f>
              <c:numCache>
                <c:formatCode>General</c:formatCode>
                <c:ptCount val="14"/>
                <c:pt idx="0">
                  <c:v>100</c:v>
                </c:pt>
                <c:pt idx="1">
                  <c:v>99.262164283553105</c:v>
                </c:pt>
                <c:pt idx="2">
                  <c:v>100.0355782795898</c:v>
                </c:pt>
                <c:pt idx="3">
                  <c:v>100.2093238612061</c:v>
                </c:pt>
                <c:pt idx="4">
                  <c:v>100.7252786765916</c:v>
                </c:pt>
                <c:pt idx="5">
                  <c:v>101.4740968199595</c:v>
                </c:pt>
                <c:pt idx="6">
                  <c:v>102.2548257900072</c:v>
                </c:pt>
                <c:pt idx="7">
                  <c:v>97.570212788009655</c:v>
                </c:pt>
                <c:pt idx="8">
                  <c:v>94.47605850863026</c:v>
                </c:pt>
                <c:pt idx="9">
                  <c:v>95.777824905433533</c:v>
                </c:pt>
                <c:pt idx="10">
                  <c:v>94.510759788611225</c:v>
                </c:pt>
                <c:pt idx="11">
                  <c:v>94.557240767884906</c:v>
                </c:pt>
                <c:pt idx="12">
                  <c:v>96.157107304489855</c:v>
                </c:pt>
                <c:pt idx="13">
                  <c:v>97.59080234701041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E802-4DE0-B8CA-ADB6527125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8770704"/>
        <c:axId val="208770312"/>
        <c:extLst>
          <c:ext xmlns:c15="http://schemas.microsoft.com/office/drawing/2012/chart" uri="{02D57815-91ED-43cb-92C2-25804820EDAC}">
            <c15:filteredLineSeries>
              <c15:ser>
                <c:idx val="13"/>
                <c:order val="13"/>
                <c:tx>
                  <c:strRef>
                    <c:extLst>
                      <c:ext uri="{02D57815-91ED-43cb-92C2-25804820EDAC}">
                        <c15:formulaRef>
                          <c15:sqref>'集計（兆円）'!$O$1:$O$2</c15:sqref>
                        </c15:formulaRef>
                      </c:ext>
                    </c:extLst>
                    <c:strCache>
                      <c:ptCount val="2"/>
                      <c:pt idx="1">
                        <c:v>全体総額</c:v>
                      </c:pt>
                    </c:strCache>
                  </c:strRef>
                </c:tx>
                <c:marker>
                  <c:symbol val="none"/>
                </c:marker>
                <c:cat>
                  <c:strRef>
                    <c:extLst>
                      <c:ext uri="{02D57815-91ED-43cb-92C2-25804820EDAC}">
                        <c15:formulaRef>
                          <c15:sqref>'集計（兆円）'!$A$3:$A$16</c15:sqref>
                        </c15:formulaRef>
                      </c:ext>
                    </c:extLst>
                    <c:strCache>
                      <c:ptCount val="14"/>
                      <c:pt idx="0">
                        <c:v>平成13年度</c:v>
                      </c:pt>
                      <c:pt idx="1">
                        <c:v>平成14年度</c:v>
                      </c:pt>
                      <c:pt idx="2">
                        <c:v>平成15年度</c:v>
                      </c:pt>
                      <c:pt idx="3">
                        <c:v>平成16年度</c:v>
                      </c:pt>
                      <c:pt idx="4">
                        <c:v>平成17年度</c:v>
                      </c:pt>
                      <c:pt idx="5">
                        <c:v>平成18年度</c:v>
                      </c:pt>
                      <c:pt idx="6">
                        <c:v>平成19年度</c:v>
                      </c:pt>
                      <c:pt idx="7">
                        <c:v>平成20年度</c:v>
                      </c:pt>
                      <c:pt idx="8">
                        <c:v>平成21年度</c:v>
                      </c:pt>
                      <c:pt idx="9">
                        <c:v>平成22年度</c:v>
                      </c:pt>
                      <c:pt idx="10">
                        <c:v>平成23年度</c:v>
                      </c:pt>
                      <c:pt idx="11">
                        <c:v>平成24年度</c:v>
                      </c:pt>
                      <c:pt idx="12">
                        <c:v>平成25年度</c:v>
                      </c:pt>
                      <c:pt idx="13">
                        <c:v>平成26年度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'集計（兆円）'!$O$3:$O$16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0</c:v>
                      </c:pt>
                      <c:pt idx="11">
                        <c:v>0</c:v>
                      </c:pt>
                      <c:pt idx="12">
                        <c:v>0</c:v>
                      </c:pt>
                      <c:pt idx="13">
                        <c:v>0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14-E802-4DE0-B8CA-ADB6527125A7}"/>
                  </c:ext>
                </c:extLst>
              </c15:ser>
            </c15:filteredLineSeries>
            <c15:filteredLineSeries>
              <c15:ser>
                <c:idx val="14"/>
                <c:order val="1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'集計（兆円）'!$P$1:$P$2</c15:sqref>
                        </c15:formulaRef>
                      </c:ext>
                    </c:extLst>
                    <c:strCache>
                      <c:ptCount val="2"/>
                      <c:pt idx="1">
                        <c:v>国内総生産（支出側、名目、単位：10億円）</c:v>
                      </c:pt>
                    </c:strCache>
                  </c:strRef>
                </c:tx>
                <c:spPr>
                  <a:ln>
                    <a:solidFill>
                      <a:schemeClr val="accent5">
                        <a:lumMod val="75000"/>
                      </a:schemeClr>
                    </a:solidFill>
                  </a:ln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'集計（兆円）'!$A$3:$A$16</c15:sqref>
                        </c15:formulaRef>
                      </c:ext>
                    </c:extLst>
                    <c:strCache>
                      <c:ptCount val="14"/>
                      <c:pt idx="0">
                        <c:v>平成13年度</c:v>
                      </c:pt>
                      <c:pt idx="1">
                        <c:v>平成14年度</c:v>
                      </c:pt>
                      <c:pt idx="2">
                        <c:v>平成15年度</c:v>
                      </c:pt>
                      <c:pt idx="3">
                        <c:v>平成16年度</c:v>
                      </c:pt>
                      <c:pt idx="4">
                        <c:v>平成17年度</c:v>
                      </c:pt>
                      <c:pt idx="5">
                        <c:v>平成18年度</c:v>
                      </c:pt>
                      <c:pt idx="6">
                        <c:v>平成19年度</c:v>
                      </c:pt>
                      <c:pt idx="7">
                        <c:v>平成20年度</c:v>
                      </c:pt>
                      <c:pt idx="8">
                        <c:v>平成21年度</c:v>
                      </c:pt>
                      <c:pt idx="9">
                        <c:v>平成22年度</c:v>
                      </c:pt>
                      <c:pt idx="10">
                        <c:v>平成23年度</c:v>
                      </c:pt>
                      <c:pt idx="11">
                        <c:v>平成24年度</c:v>
                      </c:pt>
                      <c:pt idx="12">
                        <c:v>平成25年度</c:v>
                      </c:pt>
                      <c:pt idx="13">
                        <c:v>平成26年度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'集計（兆円）'!$P$3:$P$16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501710.6</c:v>
                      </c:pt>
                      <c:pt idx="1">
                        <c:v>498008.8</c:v>
                      </c:pt>
                      <c:pt idx="2">
                        <c:v>501889.1</c:v>
                      </c:pt>
                      <c:pt idx="3">
                        <c:v>502760.8</c:v>
                      </c:pt>
                      <c:pt idx="4">
                        <c:v>505349.4</c:v>
                      </c:pt>
                      <c:pt idx="5">
                        <c:v>509106.3</c:v>
                      </c:pt>
                      <c:pt idx="6">
                        <c:v>513023.3</c:v>
                      </c:pt>
                      <c:pt idx="7">
                        <c:v>489520.1</c:v>
                      </c:pt>
                      <c:pt idx="8">
                        <c:v>473996.4</c:v>
                      </c:pt>
                      <c:pt idx="9">
                        <c:v>480527.5</c:v>
                      </c:pt>
                      <c:pt idx="10">
                        <c:v>474170.5</c:v>
                      </c:pt>
                      <c:pt idx="11">
                        <c:v>474403.7</c:v>
                      </c:pt>
                      <c:pt idx="12">
                        <c:v>482430.4</c:v>
                      </c:pt>
                      <c:pt idx="13">
                        <c:v>489623.4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5-E802-4DE0-B8CA-ADB6527125A7}"/>
                  </c:ext>
                </c:extLst>
              </c15:ser>
            </c15:filteredLineSeries>
          </c:ext>
        </c:extLst>
      </c:lineChart>
      <c:catAx>
        <c:axId val="208769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vert="horz"/>
          <a:lstStyle/>
          <a:p>
            <a:pPr>
              <a:defRPr sz="700">
                <a:latin typeface="+mn-ea"/>
                <a:ea typeface="+mn-ea"/>
                <a:cs typeface="Arial Unicode MS" panose="020B0604020202020204" pitchFamily="50" charset="-128"/>
              </a:defRPr>
            </a:pPr>
            <a:endParaRPr lang="ja-JP"/>
          </a:p>
        </c:txPr>
        <c:crossAx val="208769920"/>
        <c:crosses val="autoZero"/>
        <c:auto val="1"/>
        <c:lblAlgn val="ctr"/>
        <c:lblOffset val="100"/>
        <c:noMultiLvlLbl val="0"/>
      </c:catAx>
      <c:valAx>
        <c:axId val="208769920"/>
        <c:scaling>
          <c:orientation val="minMax"/>
          <c:max val="2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0&quot;兆円&quot;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vert="horz"/>
          <a:lstStyle/>
          <a:p>
            <a:pPr>
              <a:defRPr/>
            </a:pPr>
            <a:endParaRPr lang="ja-JP"/>
          </a:p>
        </c:txPr>
        <c:crossAx val="208769528"/>
        <c:crosses val="autoZero"/>
        <c:crossBetween val="between"/>
        <c:majorUnit val="5"/>
      </c:valAx>
      <c:valAx>
        <c:axId val="208770312"/>
        <c:scaling>
          <c:orientation val="minMax"/>
          <c:max val="110"/>
          <c:min val="90"/>
        </c:scaling>
        <c:delete val="0"/>
        <c:axPos val="r"/>
        <c:numFmt formatCode="General" sourceLinked="1"/>
        <c:majorTickMark val="out"/>
        <c:minorTickMark val="none"/>
        <c:tickLblPos val="nextTo"/>
        <c:crossAx val="208770704"/>
        <c:crosses val="max"/>
        <c:crossBetween val="between"/>
        <c:majorUnit val="5"/>
      </c:valAx>
      <c:catAx>
        <c:axId val="20877070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08770312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9977902331890303"/>
          <c:y val="7.2946384993637994E-2"/>
          <c:w val="9.8717120552300697E-2"/>
          <c:h val="0.85098111535696008"/>
        </c:manualLayout>
      </c:layout>
      <c:overlay val="0"/>
      <c:spPr>
        <a:noFill/>
        <a:ln w="25400">
          <a:noFill/>
        </a:ln>
      </c:spPr>
      <c:txPr>
        <a:bodyPr rot="0" vert="horz"/>
        <a:lstStyle/>
        <a:p>
          <a:pPr>
            <a:defRPr sz="900"/>
          </a:pPr>
          <a:endParaRPr lang="ja-JP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pPr>
      <a:endParaRPr lang="ja-JP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0.05778</cdr:x>
      <cdr:y>0.89266</cdr:y>
    </cdr:from>
    <cdr:to>
      <cdr:x>0.84313</cdr:x>
      <cdr:y>0.93864</cdr:y>
    </cdr:to>
    <cdr:sp macro="" textlink="">
      <cdr:nvSpPr>
        <cdr:cNvPr id="2" name="正方形/長方形 1"/>
        <cdr:cNvSpPr/>
      </cdr:nvSpPr>
      <cdr:spPr>
        <a:xfrm xmlns:a="http://schemas.openxmlformats.org/drawingml/2006/main">
          <a:off x="487960" y="5653693"/>
          <a:ext cx="6632031" cy="29116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ja-JP"/>
          </a:defPPr>
          <a:lvl1pPr marL="0" algn="l" defTabSz="914400" rtl="0" eaLnBrk="1" latinLnBrk="0" hangingPunct="1">
            <a:defRPr kumimoji="1"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kumimoji="1"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kumimoji="1"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kumimoji="1"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kumimoji="1"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umimoji="1"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umimoji="1"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umimoji="1"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umimoji="1"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US" altLang="ja-JP" sz="900" dirty="0" smtClean="0"/>
            <a:t>  (22,058)</a:t>
          </a:r>
          <a:r>
            <a:rPr lang="ja-JP" altLang="en-US" sz="900" dirty="0" smtClean="0"/>
            <a:t>　 </a:t>
          </a:r>
          <a:r>
            <a:rPr lang="en-US" altLang="ja-JP" sz="900" dirty="0" smtClean="0"/>
            <a:t>(18,468)</a:t>
          </a:r>
          <a:r>
            <a:rPr lang="ja-JP" altLang="en-US" sz="900" dirty="0"/>
            <a:t> </a:t>
          </a:r>
          <a:r>
            <a:rPr lang="ja-JP" altLang="en-US" sz="900" dirty="0" smtClean="0"/>
            <a:t>　</a:t>
          </a:r>
          <a:r>
            <a:rPr lang="en-US" altLang="ja-JP" sz="900" dirty="0" smtClean="0"/>
            <a:t>(29,663)</a:t>
          </a:r>
          <a:r>
            <a:rPr lang="ja-JP" altLang="en-US" sz="900" dirty="0" smtClean="0"/>
            <a:t>　 </a:t>
          </a:r>
          <a:r>
            <a:rPr lang="en-US" altLang="ja-JP" sz="900" dirty="0" smtClean="0"/>
            <a:t>(28,608)</a:t>
          </a:r>
          <a:r>
            <a:rPr lang="ja-JP" altLang="en-US" sz="900" dirty="0" smtClean="0"/>
            <a:t>　  </a:t>
          </a:r>
          <a:r>
            <a:rPr lang="en-US" altLang="ja-JP" sz="900" dirty="0" smtClean="0"/>
            <a:t>(22,201)</a:t>
          </a:r>
          <a:r>
            <a:rPr lang="ja-JP" altLang="en-US" sz="900" dirty="0" smtClean="0"/>
            <a:t>　 </a:t>
          </a:r>
          <a:r>
            <a:rPr lang="en-US" altLang="ja-JP" sz="900" dirty="0" smtClean="0"/>
            <a:t>(23,204)</a:t>
          </a:r>
          <a:r>
            <a:rPr lang="ja-JP" altLang="en-US" sz="900" dirty="0" smtClean="0"/>
            <a:t>　  </a:t>
          </a:r>
          <a:r>
            <a:rPr lang="en-US" altLang="ja-JP" sz="900" dirty="0" smtClean="0"/>
            <a:t>(26,908)</a:t>
          </a:r>
          <a:r>
            <a:rPr lang="ja-JP" altLang="en-US" sz="900" dirty="0" smtClean="0"/>
            <a:t>　 </a:t>
          </a:r>
          <a:r>
            <a:rPr lang="en-US" altLang="ja-JP" sz="900" dirty="0" smtClean="0"/>
            <a:t>(21,558)</a:t>
          </a:r>
          <a:r>
            <a:rPr lang="ja-JP" altLang="en-US" sz="900" dirty="0" smtClean="0"/>
            <a:t>　  </a:t>
          </a:r>
          <a:r>
            <a:rPr lang="en-US" altLang="ja-JP" sz="900" dirty="0" smtClean="0"/>
            <a:t>(18,572)</a:t>
          </a:r>
          <a:r>
            <a:rPr lang="ja-JP" altLang="en-US" sz="900" dirty="0" smtClean="0"/>
            <a:t>　 </a:t>
          </a:r>
          <a:r>
            <a:rPr lang="en-US" altLang="ja-JP" sz="900" dirty="0" smtClean="0"/>
            <a:t>(19,223)</a:t>
          </a:r>
          <a:r>
            <a:rPr lang="ja-JP" altLang="en-US" sz="900" dirty="0" smtClean="0"/>
            <a:t>　  </a:t>
          </a:r>
          <a:r>
            <a:rPr lang="en-US" altLang="ja-JP" sz="900" dirty="0" smtClean="0"/>
            <a:t>(16,248)</a:t>
          </a:r>
          <a:r>
            <a:rPr lang="ja-JP" altLang="en-US" sz="900" dirty="0" smtClean="0"/>
            <a:t>　  </a:t>
          </a:r>
          <a:r>
            <a:rPr lang="en-US" altLang="ja-JP" sz="900" dirty="0" smtClean="0"/>
            <a:t>(17,276)</a:t>
          </a:r>
          <a:r>
            <a:rPr lang="ja-JP" altLang="en-US" sz="900" dirty="0" smtClean="0"/>
            <a:t>　 </a:t>
          </a:r>
          <a:r>
            <a:rPr lang="en-US" altLang="ja-JP" sz="900" dirty="0" smtClean="0"/>
            <a:t>(16,250)</a:t>
          </a:r>
          <a:r>
            <a:rPr lang="ja-JP" altLang="en-US" sz="900" dirty="0" smtClean="0"/>
            <a:t>　 </a:t>
          </a:r>
          <a:r>
            <a:rPr lang="en-US" altLang="ja-JP" sz="900" dirty="0" smtClean="0"/>
            <a:t>(19,676)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2918831" cy="493316"/>
          </a:xfrm>
          <a:prstGeom prst="rect">
            <a:avLst/>
          </a:prstGeom>
        </p:spPr>
        <p:txBody>
          <a:bodyPr vert="horz" lIns="91413" tIns="45706" rIns="91413" bIns="45706" rtlCol="0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5376" y="1"/>
            <a:ext cx="2918831" cy="493316"/>
          </a:xfrm>
          <a:prstGeom prst="rect">
            <a:avLst/>
          </a:prstGeom>
        </p:spPr>
        <p:txBody>
          <a:bodyPr vert="horz" lIns="91413" tIns="45706" rIns="91413" bIns="45706" rtlCol="0"/>
          <a:lstStyle>
            <a:lvl1pPr algn="r">
              <a:defRPr sz="1200"/>
            </a:lvl1pPr>
          </a:lstStyle>
          <a:p>
            <a:fld id="{FAECA1E5-14A9-4701-BDD6-D81F87709DAD}" type="datetimeFigureOut">
              <a:rPr kumimoji="1" lang="ja-JP" altLang="en-US" smtClean="0"/>
              <a:t>2016/7/1</a:t>
            </a:fld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3" y="9371286"/>
            <a:ext cx="2918831" cy="493316"/>
          </a:xfrm>
          <a:prstGeom prst="rect">
            <a:avLst/>
          </a:prstGeom>
        </p:spPr>
        <p:txBody>
          <a:bodyPr vert="horz" lIns="91413" tIns="45706" rIns="91413" bIns="45706" rtlCol="0" anchor="b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5376" y="9371286"/>
            <a:ext cx="2918831" cy="493316"/>
          </a:xfrm>
          <a:prstGeom prst="rect">
            <a:avLst/>
          </a:prstGeom>
        </p:spPr>
        <p:txBody>
          <a:bodyPr vert="horz" lIns="91413" tIns="45706" rIns="91413" bIns="45706" rtlCol="0" anchor="b"/>
          <a:lstStyle>
            <a:lvl1pPr algn="r">
              <a:defRPr sz="1200"/>
            </a:lvl1pPr>
          </a:lstStyle>
          <a:p>
            <a:fld id="{67D3FB9F-3B96-4471-89A9-3FBE661DEC28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5016782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2918831" cy="493316"/>
          </a:xfrm>
          <a:prstGeom prst="rect">
            <a:avLst/>
          </a:prstGeom>
        </p:spPr>
        <p:txBody>
          <a:bodyPr vert="horz" lIns="91413" tIns="45706" rIns="91413" bIns="45706" rtlCol="0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6" y="1"/>
            <a:ext cx="2918831" cy="493316"/>
          </a:xfrm>
          <a:prstGeom prst="rect">
            <a:avLst/>
          </a:prstGeom>
        </p:spPr>
        <p:txBody>
          <a:bodyPr vert="horz" lIns="91413" tIns="45706" rIns="91413" bIns="45706" rtlCol="0"/>
          <a:lstStyle>
            <a:lvl1pPr algn="r">
              <a:defRPr sz="1200"/>
            </a:lvl1pPr>
          </a:lstStyle>
          <a:p>
            <a:fld id="{4704C962-098E-445C-9DB5-7B95068B4704}" type="datetimeFigureOut">
              <a:rPr kumimoji="1" lang="ja-JP" altLang="en-US" smtClean="0"/>
              <a:t>2016/7/1</a:t>
            </a:fld>
            <a:endParaRPr kumimoji="1"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29187" cy="3698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3" tIns="45706" rIns="91413" bIns="45706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686501"/>
            <a:ext cx="5388610" cy="4439842"/>
          </a:xfrm>
          <a:prstGeom prst="rect">
            <a:avLst/>
          </a:prstGeom>
        </p:spPr>
        <p:txBody>
          <a:bodyPr vert="horz" lIns="91413" tIns="45706" rIns="91413" bIns="45706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3" y="9371286"/>
            <a:ext cx="2918831" cy="493316"/>
          </a:xfrm>
          <a:prstGeom prst="rect">
            <a:avLst/>
          </a:prstGeom>
        </p:spPr>
        <p:txBody>
          <a:bodyPr vert="horz" lIns="91413" tIns="45706" rIns="91413" bIns="45706" rtlCol="0" anchor="b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6" y="9371286"/>
            <a:ext cx="2918831" cy="493316"/>
          </a:xfrm>
          <a:prstGeom prst="rect">
            <a:avLst/>
          </a:prstGeom>
        </p:spPr>
        <p:txBody>
          <a:bodyPr vert="horz" lIns="91413" tIns="45706" rIns="91413" bIns="45706" rtlCol="0" anchor="b"/>
          <a:lstStyle>
            <a:lvl1pPr algn="r">
              <a:defRPr sz="1200"/>
            </a:lvl1pPr>
          </a:lstStyle>
          <a:p>
            <a:fld id="{BF9F9DF2-E6D9-4337-8DD1-5A8824062174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463189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F9DF2-E6D9-4337-8DD1-5A8824062174}" type="slidenum">
              <a:rPr kumimoji="1" lang="ja-JP" altLang="en-US" smtClean="0"/>
              <a:t>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74803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F9DF2-E6D9-4337-8DD1-5A8824062174}" type="slidenum">
              <a:rPr kumimoji="1" lang="ja-JP" altLang="en-US" smtClean="0"/>
              <a:t>9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386136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F9DF2-E6D9-4337-8DD1-5A8824062174}" type="slidenum">
              <a:rPr kumimoji="1" lang="ja-JP" altLang="en-US" smtClean="0"/>
              <a:t>17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148497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F9DF2-E6D9-4337-8DD1-5A8824062174}" type="slidenum">
              <a:rPr kumimoji="1" lang="ja-JP" altLang="en-US" smtClean="0"/>
              <a:t>18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861231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F9DF2-E6D9-4337-8DD1-5A8824062174}" type="slidenum">
              <a:rPr kumimoji="1" lang="ja-JP" altLang="en-US" smtClean="0"/>
              <a:t>21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150216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F9DF2-E6D9-4337-8DD1-5A8824062174}" type="slidenum">
              <a:rPr kumimoji="1" lang="ja-JP" altLang="en-US" smtClean="0"/>
              <a:t>24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692802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F9DF2-E6D9-4337-8DD1-5A8824062174}" type="slidenum">
              <a:rPr kumimoji="1" lang="ja-JP" altLang="en-US" smtClean="0"/>
              <a:t>26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3681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 smtClean="0">
                <a:solidFill>
                  <a:srgbClr val="000000"/>
                </a:solidFill>
              </a:rPr>
              <a:t>06/07/2016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8FF03E-650F-45E1-BD74-CA0D17089FE9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740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 smtClean="0">
                <a:solidFill>
                  <a:srgbClr val="000000"/>
                </a:solidFill>
              </a:rPr>
              <a:t>06/07/2016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F72987-CBF1-43A0-8861-E5F367451CEF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249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599440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599440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 smtClean="0">
                <a:solidFill>
                  <a:srgbClr val="000000"/>
                </a:solidFill>
              </a:rPr>
              <a:t>06/07/2016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15CA6F-65FA-4555-AB76-48CE5BD9C9B8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3453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76672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8676456" y="6597352"/>
            <a:ext cx="467544" cy="260648"/>
          </a:xfrm>
          <a:solidFill>
            <a:schemeClr val="accent1">
              <a:lumMod val="75000"/>
            </a:schemeClr>
          </a:solidFill>
        </p:spPr>
        <p:txBody>
          <a:bodyPr lIns="0" tIns="0" rIns="0" bIns="0"/>
          <a:lstStyle>
            <a:lvl1pPr algn="ctr">
              <a:defRPr b="1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fld id="{A3406524-8E81-4426-93E0-45FAE6589C8B}" type="slidenum">
              <a:rPr lang="ja-JP" altLang="en-US" smtClean="0">
                <a:solidFill>
                  <a:prstClr val="white"/>
                </a:solidFill>
              </a:rPr>
              <a:pPr/>
              <a:t>‹#›</a:t>
            </a:fld>
            <a:endParaRPr lang="ja-JP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0246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1"/>
          <p:cNvSpPr>
            <a:spLocks noGrp="1"/>
          </p:cNvSpPr>
          <p:nvPr>
            <p:ph type="title"/>
          </p:nvPr>
        </p:nvSpPr>
        <p:spPr>
          <a:xfrm>
            <a:off x="457205" y="33826"/>
            <a:ext cx="8229601" cy="381002"/>
          </a:xfrm>
        </p:spPr>
        <p:txBody>
          <a:bodyPr>
            <a:spAutoFit/>
          </a:bodyPr>
          <a:lstStyle>
            <a:lvl1pPr>
              <a:defRPr sz="1876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</a:defRPr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293">
                <a:latin typeface="+mn-ea"/>
                <a:ea typeface="+mn-ea"/>
              </a:defRPr>
            </a:lvl1pPr>
          </a:lstStyle>
          <a:p>
            <a:pPr>
              <a:defRPr/>
            </a:pPr>
            <a:fld id="{143A480B-0E2F-4C52-B166-358D84B5CE8D}" type="slidenum">
              <a:rPr lang="en-US" altLang="ja-JP" smtClean="0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7125149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 smtClean="0">
                <a:solidFill>
                  <a:srgbClr val="000000"/>
                </a:solidFill>
              </a:rPr>
              <a:t>06/07/2016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C372C3-4F15-44AE-BACB-E530D13F969F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840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 smtClean="0">
                <a:solidFill>
                  <a:srgbClr val="000000"/>
                </a:solidFill>
              </a:rPr>
              <a:t>06/07/2016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A78D4D-81E7-4FAD-B60B-269AF1038544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76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31800" y="1089025"/>
            <a:ext cx="3995738" cy="4905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9938" y="1089025"/>
            <a:ext cx="3997325" cy="4905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 smtClean="0">
                <a:solidFill>
                  <a:srgbClr val="000000"/>
                </a:solidFill>
              </a:rPr>
              <a:t>06/07/2016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BDCAD8-A3ED-4C1D-9D4A-A40C23827C6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537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 smtClean="0">
                <a:solidFill>
                  <a:srgbClr val="000000"/>
                </a:solidFill>
              </a:rPr>
              <a:t>06/07/2016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DAB988-8BE1-4D5A-9F42-93F5D56E412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862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 smtClean="0">
                <a:solidFill>
                  <a:srgbClr val="000000"/>
                </a:solidFill>
              </a:rPr>
              <a:t>06/07/2016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C4A80A-D05B-424C-985C-638F844F6C57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250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 smtClean="0">
                <a:solidFill>
                  <a:srgbClr val="000000"/>
                </a:solidFill>
              </a:rPr>
              <a:t>06/07/2016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ADB9BA-C5B9-4B19-A255-93CFD8228A4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041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 smtClean="0">
                <a:solidFill>
                  <a:srgbClr val="000000"/>
                </a:solidFill>
              </a:rPr>
              <a:t>06/07/2016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65EF7E-7A41-4FE7-967B-6D063813D974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22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 smtClean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 smtClean="0">
                <a:solidFill>
                  <a:srgbClr val="000000"/>
                </a:solidFill>
              </a:rPr>
              <a:t>06/07/2016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4E335D-9EF3-409F-A771-DB45FF6E8774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675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2138" y="623887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Arial" charset="0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765175"/>
          </a:xfrm>
          <a:prstGeom prst="rect">
            <a:avLst/>
          </a:prstGeom>
          <a:solidFill>
            <a:srgbClr val="000066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1089025"/>
            <a:ext cx="8145463" cy="490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146800" y="62198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Arial" charset="0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dirty="0" smtClean="0">
                <a:solidFill>
                  <a:srgbClr val="000000"/>
                </a:solidFill>
              </a:rPr>
              <a:t>06/07/2016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041775" y="6219825"/>
            <a:ext cx="1062038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400" b="0" i="0">
                <a:solidFill>
                  <a:schemeClr val="tx1"/>
                </a:solidFill>
                <a:latin typeface="Arial" charset="0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DF0B81E-1527-4EE4-9BB5-004992CD5EF5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pic>
        <p:nvPicPr>
          <p:cNvPr id="1031" name="Picture 19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013" y="4462463"/>
            <a:ext cx="2185987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7550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bg1"/>
          </a:solidFill>
          <a:latin typeface="HGPｺﾞｼｯｸM" pitchFamily="50" charset="-128"/>
          <a:ea typeface="HGPｺﾞｼｯｸM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bg1"/>
          </a:solidFill>
          <a:latin typeface="HGPｺﾞｼｯｸM" pitchFamily="50" charset="-128"/>
          <a:ea typeface="HGPｺﾞｼｯｸM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bg1"/>
          </a:solidFill>
          <a:latin typeface="HGPｺﾞｼｯｸM" pitchFamily="50" charset="-128"/>
          <a:ea typeface="HGPｺﾞｼｯｸM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bg1"/>
          </a:solidFill>
          <a:latin typeface="HGPｺﾞｼｯｸM" pitchFamily="50" charset="-128"/>
          <a:ea typeface="HGPｺﾞｼｯｸM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bg1"/>
          </a:solidFill>
          <a:latin typeface="HGPｺﾞｼｯｸM" pitchFamily="50" charset="-128"/>
          <a:ea typeface="HGPｺﾞｼｯｸM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bg1"/>
          </a:solidFill>
          <a:latin typeface="HGPｺﾞｼｯｸM" pitchFamily="50" charset="-128"/>
          <a:ea typeface="HGPｺﾞｼｯｸM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bg1"/>
          </a:solidFill>
          <a:latin typeface="HGPｺﾞｼｯｸM" pitchFamily="50" charset="-128"/>
          <a:ea typeface="HGPｺﾞｼｯｸM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bg1"/>
          </a:solidFill>
          <a:latin typeface="HGPｺﾞｼｯｸM" pitchFamily="50" charset="-128"/>
          <a:ea typeface="HGPｺﾞｼｯｸM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ctrTitle"/>
          </p:nvPr>
        </p:nvSpPr>
        <p:spPr>
          <a:xfrm>
            <a:off x="757808" y="1268760"/>
            <a:ext cx="7772400" cy="1971651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>‎‎</a:t>
            </a:r>
            <a:r>
              <a:rPr lang="en-US" altLang="ja-JP" dirty="0"/>
              <a:t>600 </a:t>
            </a:r>
            <a:r>
              <a:rPr lang="en-US" altLang="ja-JP" dirty="0" smtClean="0"/>
              <a:t>Trillion Yen GDP Target</a:t>
            </a:r>
            <a:br>
              <a:rPr lang="en-US" altLang="ja-JP" dirty="0" smtClean="0"/>
            </a:br>
            <a:r>
              <a:rPr lang="en-US" altLang="ja-JP" dirty="0" smtClean="0"/>
              <a:t>STI </a:t>
            </a:r>
            <a:r>
              <a:rPr lang="en-US" altLang="ja-JP" dirty="0"/>
              <a:t>Policies for M</a:t>
            </a:r>
            <a:r>
              <a:rPr lang="en-US" altLang="ja-JP" dirty="0" smtClean="0"/>
              <a:t>oving </a:t>
            </a:r>
            <a:r>
              <a:rPr lang="en-US" altLang="ja-JP" dirty="0"/>
              <a:t>T</a:t>
            </a:r>
            <a:r>
              <a:rPr lang="en-US" altLang="ja-JP" dirty="0" smtClean="0"/>
              <a:t>oward Society 5.0!</a:t>
            </a:r>
            <a:endParaRPr kumimoji="1" lang="ja-JP" altLang="en-US" dirty="0"/>
          </a:p>
        </p:txBody>
      </p:sp>
      <p:sp>
        <p:nvSpPr>
          <p:cNvPr id="6" name="サブタイトル 5"/>
          <p:cNvSpPr>
            <a:spLocks noGrp="1"/>
          </p:cNvSpPr>
          <p:nvPr>
            <p:ph type="subTitle" idx="1"/>
          </p:nvPr>
        </p:nvSpPr>
        <p:spPr>
          <a:xfrm>
            <a:off x="1443608" y="3573016"/>
            <a:ext cx="6400800" cy="1752600"/>
          </a:xfrm>
        </p:spPr>
        <p:txBody>
          <a:bodyPr>
            <a:normAutofit fontScale="70000" lnSpcReduction="20000"/>
          </a:bodyPr>
          <a:lstStyle/>
          <a:p>
            <a:r>
              <a:rPr lang="en-US" altLang="ja-JP" dirty="0">
                <a:ea typeface="ＭＳ Ｐゴシック" pitchFamily="50" charset="-128"/>
              </a:rPr>
              <a:t>Yuko </a:t>
            </a:r>
            <a:r>
              <a:rPr lang="en-US" altLang="ja-JP" dirty="0" err="1">
                <a:ea typeface="ＭＳ Ｐゴシック" pitchFamily="50" charset="-128"/>
              </a:rPr>
              <a:t>Harayama</a:t>
            </a:r>
            <a:endParaRPr lang="en-US" altLang="ja-JP" dirty="0">
              <a:ea typeface="ＭＳ Ｐゴシック" pitchFamily="50" charset="-128"/>
            </a:endParaRPr>
          </a:p>
          <a:p>
            <a:r>
              <a:rPr lang="en-US" altLang="ja-JP" dirty="0">
                <a:ea typeface="ＭＳ Ｐゴシック" pitchFamily="50" charset="-128"/>
              </a:rPr>
              <a:t>Executive Member</a:t>
            </a:r>
          </a:p>
          <a:p>
            <a:r>
              <a:rPr lang="en-US" altLang="ja-JP" dirty="0" smtClean="0">
                <a:ea typeface="ＭＳ Ｐゴシック" pitchFamily="50" charset="-128"/>
              </a:rPr>
              <a:t>Council </a:t>
            </a:r>
            <a:r>
              <a:rPr lang="en-US" altLang="ja-JP" dirty="0">
                <a:ea typeface="ＭＳ Ｐゴシック" pitchFamily="50" charset="-128"/>
              </a:rPr>
              <a:t>for </a:t>
            </a:r>
            <a:r>
              <a:rPr lang="en-US" altLang="ja-JP" dirty="0" smtClean="0">
                <a:ea typeface="ＭＳ Ｐゴシック" pitchFamily="50" charset="-128"/>
              </a:rPr>
              <a:t>Science, Technology </a:t>
            </a:r>
            <a:r>
              <a:rPr lang="en-US" altLang="ja-JP" dirty="0">
                <a:ea typeface="ＭＳ Ｐゴシック" pitchFamily="50" charset="-128"/>
              </a:rPr>
              <a:t>and Innovation</a:t>
            </a:r>
            <a:br>
              <a:rPr lang="en-US" altLang="ja-JP" dirty="0">
                <a:ea typeface="ＭＳ Ｐゴシック" pitchFamily="50" charset="-128"/>
              </a:rPr>
            </a:br>
            <a:r>
              <a:rPr lang="en-US" altLang="ja-JP" dirty="0">
                <a:ea typeface="ＭＳ Ｐゴシック" pitchFamily="50" charset="-128"/>
              </a:rPr>
              <a:t>(CSTI)</a:t>
            </a:r>
            <a:br>
              <a:rPr lang="en-US" altLang="ja-JP" dirty="0">
                <a:ea typeface="ＭＳ Ｐゴシック" pitchFamily="50" charset="-128"/>
              </a:rPr>
            </a:br>
            <a:r>
              <a:rPr lang="en-US" altLang="ja-JP" dirty="0">
                <a:ea typeface="ＭＳ Ｐゴシック" pitchFamily="50" charset="-128"/>
              </a:rPr>
              <a:t>Cabinet Office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503040" y="5658221"/>
            <a:ext cx="864096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Translation</a:t>
            </a:r>
            <a:r>
              <a:rPr kumimoji="0" lang="en-US" altLang="ja-JP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by </a:t>
            </a:r>
            <a:r>
              <a:rPr kumimoji="0" lang="ja-JP" altLang="ja-JP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Foreign Press Center Japan</a:t>
            </a:r>
            <a:r>
              <a:rPr kumimoji="0" lang="en-US" altLang="ja-JP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(FPCJ)</a:t>
            </a:r>
            <a:endParaRPr kumimoji="0" lang="ja-JP" altLang="ja-JP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718660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3A480B-0E2F-4C52-B166-358D84B5CE8D}" type="slidenum">
              <a:rPr lang="en-US" altLang="ja-JP" smtClean="0"/>
              <a:pPr>
                <a:defRPr/>
              </a:pPr>
              <a:t>10</a:t>
            </a:fld>
            <a:endParaRPr lang="en-US" altLang="ja-JP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77" y="765175"/>
            <a:ext cx="7909846" cy="4644571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276554" y="5380672"/>
            <a:ext cx="80319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               Japanese Science and Technology Indicators 2015</a:t>
            </a:r>
            <a:r>
              <a:rPr lang="ja-JP" altLang="en-US" dirty="0"/>
              <a:t> </a:t>
            </a:r>
            <a:endParaRPr lang="en-US" altLang="ja-JP" dirty="0" smtClean="0"/>
          </a:p>
          <a:p>
            <a:r>
              <a:rPr lang="en-US" altLang="ja-JP" dirty="0" smtClean="0"/>
              <a:t>             *</a:t>
            </a:r>
            <a:r>
              <a:rPr lang="ja-JP" altLang="en-US" dirty="0" smtClean="0"/>
              <a:t>兆円</a:t>
            </a:r>
            <a:r>
              <a:rPr lang="en-US" altLang="ja-JP" dirty="0" smtClean="0"/>
              <a:t>=trillion yen    *Funding is nominal amount.</a:t>
            </a:r>
          </a:p>
          <a:p>
            <a:r>
              <a:rPr lang="en-US" altLang="ja-JP" dirty="0" smtClean="0"/>
              <a:t>             *</a:t>
            </a:r>
            <a:r>
              <a:rPr lang="ja-JP" altLang="en-US" dirty="0" smtClean="0"/>
              <a:t>日本</a:t>
            </a:r>
            <a:r>
              <a:rPr lang="en-US" altLang="ja-JP" dirty="0"/>
              <a:t>:Japan, </a:t>
            </a:r>
            <a:r>
              <a:rPr lang="ja-JP" altLang="en-US" dirty="0"/>
              <a:t>米国</a:t>
            </a:r>
            <a:r>
              <a:rPr lang="en-US" altLang="ja-JP" dirty="0"/>
              <a:t>:U.S., </a:t>
            </a:r>
            <a:r>
              <a:rPr lang="ja-JP" altLang="en-US" dirty="0"/>
              <a:t>ドイツ</a:t>
            </a:r>
            <a:r>
              <a:rPr lang="en-US" altLang="ja-JP" dirty="0"/>
              <a:t>:Germany, </a:t>
            </a:r>
            <a:r>
              <a:rPr lang="ja-JP" altLang="en-US" dirty="0"/>
              <a:t>フランス</a:t>
            </a:r>
            <a:r>
              <a:rPr lang="en-US" altLang="ja-JP" dirty="0"/>
              <a:t>:France, </a:t>
            </a:r>
            <a:r>
              <a:rPr lang="ja-JP" altLang="en-US" dirty="0"/>
              <a:t>英国</a:t>
            </a:r>
            <a:r>
              <a:rPr lang="en-US" altLang="ja-JP" dirty="0"/>
              <a:t>:U.K, </a:t>
            </a:r>
            <a:endParaRPr lang="en-US" altLang="ja-JP" dirty="0" smtClean="0"/>
          </a:p>
          <a:p>
            <a:r>
              <a:rPr lang="en-US" altLang="ja-JP" dirty="0"/>
              <a:t> </a:t>
            </a:r>
            <a:r>
              <a:rPr lang="en-US" altLang="ja-JP" dirty="0" smtClean="0"/>
              <a:t>             </a:t>
            </a:r>
            <a:r>
              <a:rPr lang="ja-JP" altLang="en-US" dirty="0" smtClean="0"/>
              <a:t>中国</a:t>
            </a:r>
            <a:r>
              <a:rPr lang="ja-JP" altLang="en-US" dirty="0"/>
              <a:t>：</a:t>
            </a:r>
            <a:r>
              <a:rPr lang="en-US" altLang="ja-JP" dirty="0"/>
              <a:t>China, </a:t>
            </a:r>
            <a:r>
              <a:rPr lang="ja-JP" altLang="en-US" dirty="0"/>
              <a:t>韓国</a:t>
            </a:r>
            <a:r>
              <a:rPr lang="en-US" altLang="ja-JP" dirty="0"/>
              <a:t>:ROK</a:t>
            </a:r>
          </a:p>
          <a:p>
            <a:endParaRPr lang="en-US" altLang="ja-JP" dirty="0" smtClean="0"/>
          </a:p>
        </p:txBody>
      </p:sp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sz="4000" dirty="0" smtClean="0"/>
              <a:t>Trends in Upstream R&amp;D Funding</a:t>
            </a:r>
            <a:endParaRPr lang="ja-JP" altLang="en-US" sz="4000" dirty="0"/>
          </a:p>
        </p:txBody>
      </p:sp>
      <p:sp>
        <p:nvSpPr>
          <p:cNvPr id="2" name="日付プレースホルダー 1"/>
          <p:cNvSpPr>
            <a:spLocks noGrp="1"/>
          </p:cNvSpPr>
          <p:nvPr>
            <p:ph type="dt" sz="half" idx="11"/>
          </p:nvPr>
        </p:nvSpPr>
        <p:spPr>
          <a:xfrm>
            <a:off x="7164288" y="6453335"/>
            <a:ext cx="1116112" cy="242739"/>
          </a:xfrm>
        </p:spPr>
        <p:txBody>
          <a:bodyPr/>
          <a:lstStyle/>
          <a:p>
            <a:pPr>
              <a:defRPr/>
            </a:pPr>
            <a:r>
              <a:rPr lang="en-US" altLang="ja-JP" dirty="0" smtClean="0">
                <a:solidFill>
                  <a:srgbClr val="000000"/>
                </a:solidFill>
              </a:rPr>
              <a:t>06/07/2016</a:t>
            </a:r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9596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sz="3800" dirty="0" smtClean="0"/>
              <a:t>Proportion of Government Funding for R&amp;D</a:t>
            </a:r>
            <a:endParaRPr lang="ja-JP" altLang="en-US" sz="3800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3A480B-0E2F-4C52-B166-358D84B5CE8D}" type="slidenum">
              <a:rPr lang="en-US" altLang="ja-JP" smtClean="0"/>
              <a:pPr>
                <a:defRPr/>
              </a:pPr>
              <a:t>11</a:t>
            </a:fld>
            <a:endParaRPr lang="en-US" altLang="ja-JP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81" y="824944"/>
            <a:ext cx="8437638" cy="4834577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107504" y="5719290"/>
            <a:ext cx="92170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             Japanese </a:t>
            </a:r>
            <a:r>
              <a:rPr lang="en-US" altLang="ja-JP" dirty="0"/>
              <a:t>Science and Technology Indicators </a:t>
            </a:r>
            <a:r>
              <a:rPr lang="en-US" altLang="ja-JP" dirty="0" smtClean="0"/>
              <a:t>2015 </a:t>
            </a:r>
          </a:p>
          <a:p>
            <a:r>
              <a:rPr lang="en-US" altLang="ja-JP" dirty="0" smtClean="0"/>
              <a:t>             *</a:t>
            </a:r>
            <a:r>
              <a:rPr lang="ja-JP" altLang="en-US" dirty="0"/>
              <a:t>日本</a:t>
            </a:r>
            <a:r>
              <a:rPr lang="en-US" altLang="ja-JP" dirty="0"/>
              <a:t>:Japan, </a:t>
            </a:r>
            <a:r>
              <a:rPr lang="ja-JP" altLang="en-US" dirty="0"/>
              <a:t>米国</a:t>
            </a:r>
            <a:r>
              <a:rPr lang="en-US" altLang="ja-JP" dirty="0"/>
              <a:t>:U.S., </a:t>
            </a:r>
            <a:r>
              <a:rPr lang="ja-JP" altLang="en-US" dirty="0"/>
              <a:t>ドイツ</a:t>
            </a:r>
            <a:r>
              <a:rPr lang="en-US" altLang="ja-JP" dirty="0"/>
              <a:t>:Germany, </a:t>
            </a:r>
            <a:r>
              <a:rPr lang="ja-JP" altLang="en-US" dirty="0"/>
              <a:t>フランス</a:t>
            </a:r>
            <a:r>
              <a:rPr lang="en-US" altLang="ja-JP" dirty="0"/>
              <a:t>:France, </a:t>
            </a:r>
            <a:r>
              <a:rPr lang="ja-JP" altLang="en-US" dirty="0"/>
              <a:t>英国</a:t>
            </a:r>
            <a:r>
              <a:rPr lang="en-US" altLang="ja-JP" dirty="0"/>
              <a:t>:U.K</a:t>
            </a:r>
            <a:r>
              <a:rPr lang="en-US" altLang="ja-JP" dirty="0" smtClean="0"/>
              <a:t>,  </a:t>
            </a:r>
          </a:p>
          <a:p>
            <a:r>
              <a:rPr lang="en-US" altLang="ja-JP" dirty="0"/>
              <a:t> </a:t>
            </a:r>
            <a:r>
              <a:rPr lang="en-US" altLang="ja-JP" dirty="0" smtClean="0"/>
              <a:t>              </a:t>
            </a:r>
            <a:r>
              <a:rPr lang="ja-JP" altLang="en-US" dirty="0" smtClean="0"/>
              <a:t>中国</a:t>
            </a:r>
            <a:r>
              <a:rPr lang="ja-JP" altLang="en-US" dirty="0"/>
              <a:t>：</a:t>
            </a:r>
            <a:r>
              <a:rPr lang="en-US" altLang="ja-JP" dirty="0"/>
              <a:t>China</a:t>
            </a:r>
            <a:r>
              <a:rPr lang="en-US" altLang="ja-JP" dirty="0" smtClean="0"/>
              <a:t>, </a:t>
            </a:r>
            <a:r>
              <a:rPr lang="ja-JP" altLang="en-US" dirty="0" smtClean="0"/>
              <a:t>韓国</a:t>
            </a:r>
            <a:r>
              <a:rPr lang="en-US" altLang="ja-JP" dirty="0"/>
              <a:t>:ROK</a:t>
            </a:r>
          </a:p>
          <a:p>
            <a:endParaRPr lang="en-US" altLang="ja-JP" dirty="0"/>
          </a:p>
          <a:p>
            <a:endParaRPr lang="en-US" altLang="ja-JP" dirty="0"/>
          </a:p>
        </p:txBody>
      </p:sp>
      <p:sp>
        <p:nvSpPr>
          <p:cNvPr id="2" name="日付プレースホルダー 1"/>
          <p:cNvSpPr>
            <a:spLocks noGrp="1"/>
          </p:cNvSpPr>
          <p:nvPr>
            <p:ph type="dt" sz="half" idx="11"/>
          </p:nvPr>
        </p:nvSpPr>
        <p:spPr>
          <a:xfrm>
            <a:off x="7808467" y="6540203"/>
            <a:ext cx="1335533" cy="166686"/>
          </a:xfrm>
        </p:spPr>
        <p:txBody>
          <a:bodyPr/>
          <a:lstStyle/>
          <a:p>
            <a:pPr>
              <a:defRPr/>
            </a:pPr>
            <a:r>
              <a:rPr lang="en-US" altLang="ja-JP" dirty="0" smtClean="0">
                <a:solidFill>
                  <a:srgbClr val="000000"/>
                </a:solidFill>
              </a:rPr>
              <a:t>06/07/2016</a:t>
            </a:r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38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3FD6F-B896-4991-A60A-B1740ED65ECB}" type="slidenum">
              <a:rPr kumimoji="1" lang="ja-JP" altLang="en-US" smtClean="0"/>
              <a:t>12</a:t>
            </a:fld>
            <a:endParaRPr kumimoji="1" lang="ja-JP" altLang="en-US" dirty="0"/>
          </a:p>
        </p:txBody>
      </p:sp>
      <p:graphicFrame>
        <p:nvGraphicFramePr>
          <p:cNvPr id="5" name="グラフ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9530667"/>
              </p:ext>
            </p:extLst>
          </p:nvPr>
        </p:nvGraphicFramePr>
        <p:xfrm>
          <a:off x="337934" y="262247"/>
          <a:ext cx="8444675" cy="63335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フリーフォーム 5"/>
          <p:cNvSpPr/>
          <p:nvPr/>
        </p:nvSpPr>
        <p:spPr>
          <a:xfrm flipH="1">
            <a:off x="2972483" y="813498"/>
            <a:ext cx="279004" cy="4980476"/>
          </a:xfrm>
          <a:custGeom>
            <a:avLst/>
            <a:gdLst>
              <a:gd name="connsiteX0" fmla="*/ 0 w 0"/>
              <a:gd name="connsiteY0" fmla="*/ 0 h 4606637"/>
              <a:gd name="connsiteX1" fmla="*/ 0 w 0"/>
              <a:gd name="connsiteY1" fmla="*/ 4606637 h 4606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4606637">
                <a:moveTo>
                  <a:pt x="0" y="0"/>
                </a:moveTo>
                <a:lnTo>
                  <a:pt x="0" y="4606637"/>
                </a:lnTo>
              </a:path>
            </a:pathLst>
          </a:custGeom>
          <a:noFill/>
          <a:ln w="15875" cap="flat" cmpd="sng" algn="ctr">
            <a:solidFill>
              <a:srgbClr val="FF5050"/>
            </a:solidFill>
            <a:prstDash val="dash"/>
            <a:miter lim="200000"/>
          </a:ln>
        </p:spPr>
        <p:txBody>
          <a:bodyPr wrap="square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016" dirty="0"/>
          </a:p>
        </p:txBody>
      </p:sp>
      <p:sp>
        <p:nvSpPr>
          <p:cNvPr id="7" name="フリーフォーム 6"/>
          <p:cNvSpPr/>
          <p:nvPr/>
        </p:nvSpPr>
        <p:spPr>
          <a:xfrm flipH="1">
            <a:off x="5259373" y="813498"/>
            <a:ext cx="279004" cy="4980476"/>
          </a:xfrm>
          <a:custGeom>
            <a:avLst/>
            <a:gdLst>
              <a:gd name="connsiteX0" fmla="*/ 0 w 0"/>
              <a:gd name="connsiteY0" fmla="*/ 0 h 4606637"/>
              <a:gd name="connsiteX1" fmla="*/ 0 w 0"/>
              <a:gd name="connsiteY1" fmla="*/ 4606637 h 4606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4606637">
                <a:moveTo>
                  <a:pt x="0" y="0"/>
                </a:moveTo>
                <a:lnTo>
                  <a:pt x="0" y="4606637"/>
                </a:lnTo>
              </a:path>
            </a:pathLst>
          </a:custGeom>
          <a:noFill/>
          <a:ln w="15875" cap="flat" cmpd="sng" algn="ctr">
            <a:solidFill>
              <a:srgbClr val="FF5050"/>
            </a:solidFill>
            <a:prstDash val="dash"/>
            <a:miter lim="200000"/>
          </a:ln>
        </p:spPr>
        <p:txBody>
          <a:bodyPr wrap="square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016" dirty="0"/>
          </a:p>
        </p:txBody>
      </p:sp>
      <p:sp>
        <p:nvSpPr>
          <p:cNvPr id="8" name="フリーフォーム 7"/>
          <p:cNvSpPr/>
          <p:nvPr/>
        </p:nvSpPr>
        <p:spPr>
          <a:xfrm>
            <a:off x="1041491" y="941885"/>
            <a:ext cx="2210325" cy="63648"/>
          </a:xfrm>
          <a:custGeom>
            <a:avLst/>
            <a:gdLst>
              <a:gd name="connsiteX0" fmla="*/ 0 w 4918364"/>
              <a:gd name="connsiteY0" fmla="*/ 0 h 0"/>
              <a:gd name="connsiteX1" fmla="*/ 4918364 w 4918364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918364">
                <a:moveTo>
                  <a:pt x="0" y="0"/>
                </a:moveTo>
                <a:lnTo>
                  <a:pt x="4918364" y="0"/>
                </a:lnTo>
              </a:path>
            </a:pathLst>
          </a:custGeom>
          <a:noFill/>
          <a:ln w="38100" cap="flat" cmpd="sng" algn="ctr">
            <a:solidFill>
              <a:srgbClr val="FF5050"/>
            </a:solidFill>
            <a:prstDash val="solid"/>
            <a:miter lim="200000"/>
            <a:headEnd type="triangle" w="lg" len="med"/>
            <a:tailEnd type="triangle" w="lg" len="med"/>
          </a:ln>
        </p:spPr>
        <p:txBody>
          <a:bodyPr rtlCol="0" anchor="t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ja-JP" altLang="en-US" sz="1016" dirty="0"/>
          </a:p>
        </p:txBody>
      </p:sp>
      <p:sp>
        <p:nvSpPr>
          <p:cNvPr id="9" name="フリーフォーム 8"/>
          <p:cNvSpPr/>
          <p:nvPr/>
        </p:nvSpPr>
        <p:spPr>
          <a:xfrm>
            <a:off x="3269783" y="941885"/>
            <a:ext cx="2244806" cy="62810"/>
          </a:xfrm>
          <a:custGeom>
            <a:avLst/>
            <a:gdLst>
              <a:gd name="connsiteX0" fmla="*/ 0 w 4918364"/>
              <a:gd name="connsiteY0" fmla="*/ 0 h 0"/>
              <a:gd name="connsiteX1" fmla="*/ 4918364 w 4918364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918364">
                <a:moveTo>
                  <a:pt x="0" y="0"/>
                </a:moveTo>
                <a:lnTo>
                  <a:pt x="4918364" y="0"/>
                </a:lnTo>
              </a:path>
            </a:pathLst>
          </a:custGeom>
          <a:noFill/>
          <a:ln w="38100" cap="flat" cmpd="sng" algn="ctr">
            <a:solidFill>
              <a:srgbClr val="FF5050"/>
            </a:solidFill>
            <a:prstDash val="solid"/>
            <a:miter lim="200000"/>
            <a:headEnd type="triangle" w="lg" len="med"/>
            <a:tailEnd type="triangle" w="lg" len="med"/>
          </a:ln>
        </p:spPr>
        <p:txBody>
          <a:bodyPr rtlCol="0" anchor="t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ja-JP" altLang="en-US" sz="1016" dirty="0"/>
          </a:p>
        </p:txBody>
      </p:sp>
      <p:sp>
        <p:nvSpPr>
          <p:cNvPr id="10" name="フリーフォーム 9"/>
          <p:cNvSpPr/>
          <p:nvPr/>
        </p:nvSpPr>
        <p:spPr>
          <a:xfrm flipV="1">
            <a:off x="5560273" y="899663"/>
            <a:ext cx="1565527" cy="42222"/>
          </a:xfrm>
          <a:custGeom>
            <a:avLst/>
            <a:gdLst>
              <a:gd name="connsiteX0" fmla="*/ 0 w 4918364"/>
              <a:gd name="connsiteY0" fmla="*/ 0 h 0"/>
              <a:gd name="connsiteX1" fmla="*/ 4918364 w 4918364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918364">
                <a:moveTo>
                  <a:pt x="0" y="0"/>
                </a:moveTo>
                <a:lnTo>
                  <a:pt x="4918364" y="0"/>
                </a:lnTo>
              </a:path>
            </a:pathLst>
          </a:custGeom>
          <a:noFill/>
          <a:ln w="38100" cap="flat" cmpd="sng" algn="ctr">
            <a:solidFill>
              <a:srgbClr val="FF5050"/>
            </a:solidFill>
            <a:prstDash val="solid"/>
            <a:miter lim="200000"/>
            <a:headEnd type="triangle" w="lg" len="med"/>
            <a:tailEnd type="none" w="lg" len="med"/>
          </a:ln>
        </p:spPr>
        <p:txBody>
          <a:bodyPr rtlCol="0" anchor="t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ja-JP" altLang="en-US" sz="1016" dirty="0"/>
          </a:p>
        </p:txBody>
      </p:sp>
      <p:sp>
        <p:nvSpPr>
          <p:cNvPr id="11" name="正方形/長方形 10"/>
          <p:cNvSpPr/>
          <p:nvPr/>
        </p:nvSpPr>
        <p:spPr>
          <a:xfrm>
            <a:off x="1783857" y="948210"/>
            <a:ext cx="763351" cy="234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924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79.1</a:t>
            </a:r>
            <a:r>
              <a:rPr lang="ja-JP" altLang="en-US" sz="924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兆円　</a:t>
            </a:r>
            <a:endParaRPr lang="ja-JP" altLang="en-US" sz="924" dirty="0"/>
          </a:p>
        </p:txBody>
      </p:sp>
      <p:sp>
        <p:nvSpPr>
          <p:cNvPr id="12" name="正方形/長方形 11"/>
          <p:cNvSpPr/>
          <p:nvPr/>
        </p:nvSpPr>
        <p:spPr>
          <a:xfrm>
            <a:off x="4066441" y="948210"/>
            <a:ext cx="837089" cy="234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924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83.72</a:t>
            </a:r>
            <a:r>
              <a:rPr lang="ja-JP" altLang="en-US" sz="924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兆円　</a:t>
            </a:r>
            <a:endParaRPr lang="ja-JP" altLang="en-US" sz="924" dirty="0"/>
          </a:p>
        </p:txBody>
      </p:sp>
      <p:sp>
        <p:nvSpPr>
          <p:cNvPr id="13" name="正方形/長方形 12"/>
          <p:cNvSpPr/>
          <p:nvPr/>
        </p:nvSpPr>
        <p:spPr>
          <a:xfrm>
            <a:off x="5532556" y="734822"/>
            <a:ext cx="2463596" cy="234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924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4th Science </a:t>
            </a:r>
            <a:r>
              <a:rPr lang="en-US" altLang="ja-JP" sz="924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and </a:t>
            </a:r>
            <a:r>
              <a:rPr lang="en-US" altLang="ja-JP" sz="924" dirty="0" err="1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Tech.Basic</a:t>
            </a:r>
            <a:r>
              <a:rPr lang="en-US" altLang="ja-JP" sz="924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en-US" altLang="ja-JP" sz="924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Plan</a:t>
            </a:r>
            <a:endParaRPr lang="ja-JP" altLang="en-US" sz="924" dirty="0"/>
          </a:p>
        </p:txBody>
      </p:sp>
      <p:sp>
        <p:nvSpPr>
          <p:cNvPr id="14" name="正方形/長方形 13"/>
          <p:cNvSpPr/>
          <p:nvPr/>
        </p:nvSpPr>
        <p:spPr>
          <a:xfrm>
            <a:off x="764536" y="713176"/>
            <a:ext cx="2532515" cy="234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924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      2nd Science and Tech. Basic Plan</a:t>
            </a:r>
            <a:r>
              <a:rPr lang="ja-JP" altLang="en-US" sz="924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endParaRPr lang="ja-JP" altLang="en-US" sz="924" dirty="0"/>
          </a:p>
        </p:txBody>
      </p:sp>
      <p:sp>
        <p:nvSpPr>
          <p:cNvPr id="15" name="正方形/長方形 14"/>
          <p:cNvSpPr/>
          <p:nvPr/>
        </p:nvSpPr>
        <p:spPr>
          <a:xfrm>
            <a:off x="3340154" y="742788"/>
            <a:ext cx="2192401" cy="234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924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3rd </a:t>
            </a:r>
            <a:r>
              <a:rPr lang="en-US" altLang="ja-JP" sz="924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Science and </a:t>
            </a:r>
            <a:r>
              <a:rPr lang="en-US" altLang="ja-JP" sz="924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Tech. </a:t>
            </a:r>
            <a:r>
              <a:rPr lang="en-US" altLang="ja-JP" sz="924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Basic Plan </a:t>
            </a:r>
            <a:r>
              <a:rPr lang="ja-JP" altLang="en-US" sz="924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endParaRPr lang="ja-JP" altLang="en-US" sz="924" dirty="0"/>
          </a:p>
        </p:txBody>
      </p:sp>
      <p:sp>
        <p:nvSpPr>
          <p:cNvPr id="16" name="正方形/長方形 15"/>
          <p:cNvSpPr/>
          <p:nvPr/>
        </p:nvSpPr>
        <p:spPr>
          <a:xfrm>
            <a:off x="903995" y="1631366"/>
            <a:ext cx="609893" cy="2111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831" dirty="0"/>
              <a:t>15.4</a:t>
            </a:r>
            <a:r>
              <a:rPr lang="ja-JP" altLang="en-US" sz="831" dirty="0"/>
              <a:t>兆円</a:t>
            </a:r>
          </a:p>
        </p:txBody>
      </p:sp>
      <p:sp>
        <p:nvSpPr>
          <p:cNvPr id="17" name="正方形/長方形 16"/>
          <p:cNvSpPr/>
          <p:nvPr/>
        </p:nvSpPr>
        <p:spPr>
          <a:xfrm>
            <a:off x="1369399" y="1585443"/>
            <a:ext cx="598165" cy="2463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831" dirty="0"/>
              <a:t>15.6</a:t>
            </a:r>
            <a:r>
              <a:rPr lang="ja-JP" altLang="en-US" sz="831" dirty="0"/>
              <a:t>兆円</a:t>
            </a:r>
          </a:p>
        </p:txBody>
      </p:sp>
      <p:sp>
        <p:nvSpPr>
          <p:cNvPr id="18" name="正方形/長方形 17"/>
          <p:cNvSpPr/>
          <p:nvPr/>
        </p:nvSpPr>
        <p:spPr>
          <a:xfrm>
            <a:off x="1791468" y="1560497"/>
            <a:ext cx="656808" cy="2111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831" dirty="0"/>
              <a:t>15.7</a:t>
            </a:r>
            <a:r>
              <a:rPr lang="ja-JP" altLang="en-US" sz="831" dirty="0"/>
              <a:t>兆円</a:t>
            </a:r>
          </a:p>
        </p:txBody>
      </p:sp>
      <p:sp>
        <p:nvSpPr>
          <p:cNvPr id="19" name="正方形/長方形 18"/>
          <p:cNvSpPr/>
          <p:nvPr/>
        </p:nvSpPr>
        <p:spPr>
          <a:xfrm>
            <a:off x="2284239" y="1537701"/>
            <a:ext cx="586436" cy="2228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831" dirty="0"/>
              <a:t>15.8</a:t>
            </a:r>
            <a:r>
              <a:rPr lang="ja-JP" altLang="en-US" sz="831" dirty="0"/>
              <a:t>兆円</a:t>
            </a:r>
          </a:p>
        </p:txBody>
      </p:sp>
      <p:sp>
        <p:nvSpPr>
          <p:cNvPr id="20" name="正方形/長方形 19"/>
          <p:cNvSpPr/>
          <p:nvPr/>
        </p:nvSpPr>
        <p:spPr>
          <a:xfrm>
            <a:off x="2741989" y="1326584"/>
            <a:ext cx="598165" cy="2111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831" dirty="0"/>
              <a:t>16.7</a:t>
            </a:r>
            <a:r>
              <a:rPr lang="ja-JP" altLang="en-US" sz="831" dirty="0"/>
              <a:t>兆円</a:t>
            </a:r>
          </a:p>
        </p:txBody>
      </p:sp>
      <p:sp>
        <p:nvSpPr>
          <p:cNvPr id="21" name="正方形/長方形 20"/>
          <p:cNvSpPr/>
          <p:nvPr/>
        </p:nvSpPr>
        <p:spPr>
          <a:xfrm>
            <a:off x="3223198" y="1162217"/>
            <a:ext cx="574707" cy="2228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831" dirty="0"/>
              <a:t>17.3</a:t>
            </a:r>
            <a:r>
              <a:rPr lang="ja-JP" altLang="en-US" sz="831" dirty="0"/>
              <a:t>兆円</a:t>
            </a:r>
          </a:p>
        </p:txBody>
      </p:sp>
      <p:sp>
        <p:nvSpPr>
          <p:cNvPr id="22" name="正方形/長方形 21"/>
          <p:cNvSpPr/>
          <p:nvPr/>
        </p:nvSpPr>
        <p:spPr>
          <a:xfrm>
            <a:off x="3621974" y="1116129"/>
            <a:ext cx="668537" cy="2111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831" dirty="0"/>
              <a:t>17.5</a:t>
            </a:r>
            <a:r>
              <a:rPr lang="ja-JP" altLang="en-US" sz="831" dirty="0"/>
              <a:t>兆円</a:t>
            </a:r>
          </a:p>
        </p:txBody>
      </p:sp>
      <p:sp>
        <p:nvSpPr>
          <p:cNvPr id="23" name="正方形/長方形 22"/>
          <p:cNvSpPr/>
          <p:nvPr/>
        </p:nvSpPr>
        <p:spPr>
          <a:xfrm>
            <a:off x="4102851" y="1139751"/>
            <a:ext cx="609893" cy="25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831" dirty="0"/>
              <a:t>17.4</a:t>
            </a:r>
            <a:r>
              <a:rPr lang="ja-JP" altLang="en-US" sz="831" dirty="0"/>
              <a:t>兆円</a:t>
            </a:r>
          </a:p>
        </p:txBody>
      </p:sp>
      <p:sp>
        <p:nvSpPr>
          <p:cNvPr id="24" name="正方形/長方形 23"/>
          <p:cNvSpPr/>
          <p:nvPr/>
        </p:nvSpPr>
        <p:spPr>
          <a:xfrm>
            <a:off x="4560271" y="1503176"/>
            <a:ext cx="609893" cy="25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831" dirty="0"/>
              <a:t>15.8</a:t>
            </a:r>
            <a:r>
              <a:rPr lang="ja-JP" altLang="en-US" sz="831" dirty="0"/>
              <a:t>兆円</a:t>
            </a:r>
          </a:p>
        </p:txBody>
      </p:sp>
      <p:sp>
        <p:nvSpPr>
          <p:cNvPr id="25" name="正方形/長方形 24"/>
          <p:cNvSpPr/>
          <p:nvPr/>
        </p:nvSpPr>
        <p:spPr>
          <a:xfrm>
            <a:off x="5006128" y="1538032"/>
            <a:ext cx="609893" cy="25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831" dirty="0"/>
              <a:t>15.7</a:t>
            </a:r>
            <a:r>
              <a:rPr lang="ja-JP" altLang="en-US" sz="831" dirty="0"/>
              <a:t>兆円</a:t>
            </a:r>
          </a:p>
        </p:txBody>
      </p:sp>
      <p:sp>
        <p:nvSpPr>
          <p:cNvPr id="26" name="正方形/長方形 25"/>
          <p:cNvSpPr/>
          <p:nvPr/>
        </p:nvSpPr>
        <p:spPr>
          <a:xfrm>
            <a:off x="5475442" y="1480215"/>
            <a:ext cx="609893" cy="25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831" dirty="0"/>
              <a:t>16.0</a:t>
            </a:r>
            <a:r>
              <a:rPr lang="ja-JP" altLang="en-US" sz="831" dirty="0"/>
              <a:t>兆円</a:t>
            </a:r>
          </a:p>
        </p:txBody>
      </p:sp>
      <p:sp>
        <p:nvSpPr>
          <p:cNvPr id="27" name="正方形/長方形 26"/>
          <p:cNvSpPr/>
          <p:nvPr/>
        </p:nvSpPr>
        <p:spPr>
          <a:xfrm>
            <a:off x="5933027" y="1503176"/>
            <a:ext cx="609893" cy="25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831" dirty="0"/>
              <a:t>15.9</a:t>
            </a:r>
            <a:r>
              <a:rPr lang="ja-JP" altLang="en-US" sz="831" dirty="0"/>
              <a:t>兆円</a:t>
            </a:r>
          </a:p>
        </p:txBody>
      </p:sp>
      <p:sp>
        <p:nvSpPr>
          <p:cNvPr id="28" name="正方形/長方形 27"/>
          <p:cNvSpPr/>
          <p:nvPr/>
        </p:nvSpPr>
        <p:spPr>
          <a:xfrm>
            <a:off x="6390612" y="1315682"/>
            <a:ext cx="609893" cy="25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831" dirty="0"/>
              <a:t>16.7</a:t>
            </a:r>
            <a:r>
              <a:rPr lang="ja-JP" altLang="en-US" sz="831" dirty="0"/>
              <a:t>兆円</a:t>
            </a:r>
          </a:p>
        </p:txBody>
      </p:sp>
      <p:sp>
        <p:nvSpPr>
          <p:cNvPr id="29" name="正方形/長方形 28"/>
          <p:cNvSpPr/>
          <p:nvPr/>
        </p:nvSpPr>
        <p:spPr>
          <a:xfrm>
            <a:off x="6848032" y="1104235"/>
            <a:ext cx="609893" cy="25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831" dirty="0"/>
              <a:t>17.5</a:t>
            </a:r>
            <a:r>
              <a:rPr lang="ja-JP" altLang="en-US" sz="831" dirty="0"/>
              <a:t>兆円</a:t>
            </a:r>
          </a:p>
        </p:txBody>
      </p:sp>
      <p:sp>
        <p:nvSpPr>
          <p:cNvPr id="30" name="テキスト ボックス 1"/>
          <p:cNvSpPr txBox="1"/>
          <p:nvPr/>
        </p:nvSpPr>
        <p:spPr>
          <a:xfrm>
            <a:off x="7070622" y="6282586"/>
            <a:ext cx="2109903" cy="51606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924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出典：内閣府国民経済計算確報及び</a:t>
            </a:r>
            <a:endParaRPr lang="en-US" altLang="ja-JP" sz="924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924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総務省統計局科学技術研究調査</a:t>
            </a:r>
            <a:endParaRPr lang="en-US" altLang="ja-JP" sz="924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924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より内閣府作成</a:t>
            </a: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337934" y="6268029"/>
            <a:ext cx="5808866" cy="475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3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角括弧</a:t>
            </a:r>
            <a:r>
              <a:rPr lang="en-US" altLang="ja-JP" sz="83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[ ]</a:t>
            </a:r>
            <a:r>
              <a:rPr lang="ja-JP" altLang="en-US" sz="83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内の数字には資本金</a:t>
            </a:r>
            <a:r>
              <a:rPr lang="en-US" altLang="ja-JP" sz="83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1,000</a:t>
            </a:r>
            <a:r>
              <a:rPr lang="ja-JP" altLang="en-US" sz="83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万～</a:t>
            </a:r>
            <a:r>
              <a:rPr lang="en-US" altLang="ja-JP" sz="83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</a:t>
            </a:r>
            <a:r>
              <a:rPr lang="ja-JP" altLang="en-US" sz="83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億円の企業の使用研究費を</a:t>
            </a:r>
            <a:r>
              <a:rPr lang="ja-JP" altLang="en-US" sz="83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含む                 　　　　　　　 </a:t>
            </a:r>
            <a:r>
              <a:rPr lang="en-US" altLang="ja-JP" sz="83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*</a:t>
            </a:r>
            <a:r>
              <a:rPr lang="ja-JP" altLang="en-US" sz="83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兆円＝</a:t>
            </a:r>
            <a:r>
              <a:rPr lang="en-US" altLang="ja-JP" sz="83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trillion yen</a:t>
            </a:r>
          </a:p>
          <a:p>
            <a:r>
              <a:rPr lang="ja-JP" altLang="en-US" sz="83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小括弧</a:t>
            </a:r>
            <a:r>
              <a:rPr lang="en-US" altLang="ja-JP" sz="83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 )</a:t>
            </a:r>
            <a:r>
              <a:rPr lang="ja-JP" altLang="en-US" sz="83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内の数字は非営利団体、公的機関、大学等、企業、の機関数の</a:t>
            </a:r>
            <a:r>
              <a:rPr lang="ja-JP" altLang="en-US" sz="83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合計</a:t>
            </a:r>
            <a:endParaRPr lang="ja-JP" altLang="en-US" sz="83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83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使用</a:t>
            </a:r>
            <a:r>
              <a:rPr lang="ja-JP" altLang="en-US" sz="83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研究費のうち複数の分野にまたがる研究については、重複して計上されている</a:t>
            </a:r>
          </a:p>
        </p:txBody>
      </p:sp>
      <p:sp>
        <p:nvSpPr>
          <p:cNvPr id="35" name="正方形/長方形 34"/>
          <p:cNvSpPr/>
          <p:nvPr/>
        </p:nvSpPr>
        <p:spPr>
          <a:xfrm>
            <a:off x="357036" y="1708594"/>
            <a:ext cx="199388" cy="18531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ja-JP" altLang="en-US" sz="1108" dirty="0">
                <a:solidFill>
                  <a:schemeClr val="tx1"/>
                </a:solidFill>
              </a:rPr>
              <a:t>研究費</a:t>
            </a:r>
          </a:p>
        </p:txBody>
      </p:sp>
      <p:sp>
        <p:nvSpPr>
          <p:cNvPr id="36" name="正方形/長方形 35"/>
          <p:cNvSpPr/>
          <p:nvPr/>
        </p:nvSpPr>
        <p:spPr>
          <a:xfrm>
            <a:off x="7702953" y="1831747"/>
            <a:ext cx="293199" cy="33426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vert" wrap="square" lIns="84447" tIns="42223" rIns="84447" bIns="42223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1108" dirty="0">
                <a:solidFill>
                  <a:schemeClr val="tx1"/>
                </a:solidFill>
              </a:rPr>
              <a:t>国内総生産（平成</a:t>
            </a:r>
            <a:r>
              <a:rPr lang="en-US" altLang="ja-JP" sz="1108" dirty="0">
                <a:solidFill>
                  <a:schemeClr val="tx1"/>
                </a:solidFill>
              </a:rPr>
              <a:t>13</a:t>
            </a:r>
            <a:r>
              <a:rPr lang="ja-JP" altLang="en-US" sz="1108" dirty="0">
                <a:solidFill>
                  <a:schemeClr val="tx1"/>
                </a:solidFill>
              </a:rPr>
              <a:t>年度を</a:t>
            </a:r>
            <a:r>
              <a:rPr lang="en-US" altLang="ja-JP" sz="1108" dirty="0">
                <a:solidFill>
                  <a:schemeClr val="tx1"/>
                </a:solidFill>
              </a:rPr>
              <a:t>100</a:t>
            </a:r>
            <a:r>
              <a:rPr lang="ja-JP" altLang="en-US" sz="1108" dirty="0">
                <a:solidFill>
                  <a:schemeClr val="tx1"/>
                </a:solidFill>
              </a:rPr>
              <a:t>として指数化）</a:t>
            </a:r>
          </a:p>
        </p:txBody>
      </p:sp>
      <p:sp>
        <p:nvSpPr>
          <p:cNvPr id="37" name="下矢印 36"/>
          <p:cNvSpPr/>
          <p:nvPr/>
        </p:nvSpPr>
        <p:spPr>
          <a:xfrm rot="2779539">
            <a:off x="4622698" y="1295645"/>
            <a:ext cx="136887" cy="211292"/>
          </a:xfrm>
          <a:prstGeom prst="downArrow">
            <a:avLst>
              <a:gd name="adj1" fmla="val 42029"/>
              <a:gd name="adj2" fmla="val 43881"/>
            </a:avLst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62" dirty="0"/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4728814" y="1160544"/>
            <a:ext cx="867545" cy="2416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970" dirty="0">
                <a:solidFill>
                  <a:schemeClr val="accent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リーマンショック</a:t>
            </a:r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sz="2000" dirty="0" smtClean="0"/>
              <a:t>R&amp;D Funding Used by Field</a:t>
            </a:r>
            <a:br>
              <a:rPr lang="en-US" altLang="ja-JP" sz="2000" dirty="0" smtClean="0"/>
            </a:br>
            <a:r>
              <a:rPr lang="ja-JP" altLang="ja-JP" sz="2000" dirty="0" smtClean="0"/>
              <a:t>（</a:t>
            </a:r>
            <a:r>
              <a:rPr lang="en-US" altLang="ja-JP" sz="2000" dirty="0" smtClean="0"/>
              <a:t>All sectors including NPOs/Public Agencies, Universities, Businesses)</a:t>
            </a:r>
            <a:endParaRPr lang="ja-JP" altLang="en-US" sz="2000" dirty="0"/>
          </a:p>
        </p:txBody>
      </p:sp>
      <p:sp>
        <p:nvSpPr>
          <p:cNvPr id="2" name="日付プレースホルダー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 smtClean="0">
                <a:solidFill>
                  <a:srgbClr val="000000"/>
                </a:solidFill>
              </a:rPr>
              <a:t>06/07/2016</a:t>
            </a:r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37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Japan’s Potential for Growth </a:t>
            </a:r>
            <a:r>
              <a:rPr lang="ja-JP" altLang="en-US" dirty="0" smtClean="0"/>
              <a:t>（１）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 smtClean="0">
                <a:solidFill>
                  <a:srgbClr val="000000"/>
                </a:solidFill>
              </a:rPr>
              <a:t>06/07/2016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C4A80A-D05B-424C-985C-638F844F6C57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37211" y="5909562"/>
            <a:ext cx="31683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/>
              <a:t>OECD </a:t>
            </a:r>
            <a:r>
              <a:rPr kumimoji="1" lang="en-US" altLang="ja-JP" sz="1600" i="1" dirty="0" smtClean="0"/>
              <a:t>STI Scoreboard 2015</a:t>
            </a:r>
            <a:endParaRPr kumimoji="1" lang="ja-JP" altLang="en-US" sz="1600" i="1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449" y="2132856"/>
            <a:ext cx="8969937" cy="3392140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467544" y="1052736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/>
              <a:t>Top 10% most cited documents and scientific leading authorship, 2003-12 </a:t>
            </a:r>
            <a:endParaRPr lang="en-US" altLang="ja-JP" dirty="0"/>
          </a:p>
          <a:p>
            <a:r>
              <a:rPr lang="en-US" altLang="ja-JP" i="1" dirty="0"/>
              <a:t>As a percentage of all documents, whole counts </a:t>
            </a:r>
            <a:endParaRPr lang="en-US" altLang="ja-JP" dirty="0"/>
          </a:p>
        </p:txBody>
      </p:sp>
      <p:sp>
        <p:nvSpPr>
          <p:cNvPr id="10" name="下矢印 9"/>
          <p:cNvSpPr/>
          <p:nvPr/>
        </p:nvSpPr>
        <p:spPr bwMode="auto">
          <a:xfrm>
            <a:off x="5103813" y="2672916"/>
            <a:ext cx="234280" cy="324036"/>
          </a:xfrm>
          <a:prstGeom prst="down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HGPｺﾞｼｯｸM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54288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Japan’s Potential for </a:t>
            </a:r>
            <a:r>
              <a:rPr lang="en-US" altLang="ja-JP" dirty="0" smtClean="0"/>
              <a:t>Growth </a:t>
            </a:r>
            <a:r>
              <a:rPr kumimoji="1" lang="ja-JP" altLang="en-US" dirty="0" smtClean="0"/>
              <a:t>（２）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 smtClean="0">
                <a:solidFill>
                  <a:srgbClr val="000000"/>
                </a:solidFill>
              </a:rPr>
              <a:t>06/07/2016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C372C3-4F15-44AE-BACB-E530D13F969F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331641" y="6186790"/>
            <a:ext cx="31683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/>
              <a:t>OECD </a:t>
            </a:r>
            <a:r>
              <a:rPr kumimoji="1" lang="en-US" altLang="ja-JP" sz="1600" i="1" dirty="0" smtClean="0"/>
              <a:t>STI Scoreboard 2015</a:t>
            </a:r>
            <a:endParaRPr kumimoji="1" lang="ja-JP" altLang="en-US" sz="1600" i="1" dirty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595" y="1936412"/>
            <a:ext cx="8756893" cy="4012868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1187624" y="980728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/>
              <a:t>Female scientific authors in selected fields, by country, 2011 </a:t>
            </a:r>
            <a:endParaRPr lang="en-US" altLang="ja-JP" dirty="0"/>
          </a:p>
          <a:p>
            <a:r>
              <a:rPr lang="en-US" altLang="ja-JP" i="1" dirty="0"/>
              <a:t>As a percentage of corresponding authors, estimated shares </a:t>
            </a:r>
            <a:endParaRPr lang="en-US" altLang="ja-JP" dirty="0"/>
          </a:p>
        </p:txBody>
      </p:sp>
      <p:sp>
        <p:nvSpPr>
          <p:cNvPr id="10" name="下矢印 9"/>
          <p:cNvSpPr/>
          <p:nvPr/>
        </p:nvSpPr>
        <p:spPr bwMode="auto">
          <a:xfrm>
            <a:off x="8676456" y="4113076"/>
            <a:ext cx="234280" cy="324036"/>
          </a:xfrm>
          <a:prstGeom prst="down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HGPｺﾞｼｯｸM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337656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Japan’s Potential for </a:t>
            </a:r>
            <a:r>
              <a:rPr lang="en-US" altLang="ja-JP" dirty="0" smtClean="0"/>
              <a:t>Growth </a:t>
            </a:r>
            <a:r>
              <a:rPr kumimoji="1" lang="ja-JP" altLang="en-US" dirty="0" smtClean="0"/>
              <a:t>（３）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 smtClean="0">
                <a:solidFill>
                  <a:srgbClr val="000000"/>
                </a:solidFill>
              </a:rPr>
              <a:t>06/07/2016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C372C3-4F15-44AE-BACB-E530D13F969F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899592" y="6114782"/>
            <a:ext cx="38164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/>
              <a:t>OECD </a:t>
            </a:r>
            <a:r>
              <a:rPr kumimoji="1" lang="en-US" altLang="ja-JP" sz="1600" i="1" dirty="0" smtClean="0"/>
              <a:t>Innovation Imperative  (2016)</a:t>
            </a:r>
            <a:endParaRPr kumimoji="1" lang="ja-JP" altLang="en-US" sz="1600" i="1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345078"/>
            <a:ext cx="8136904" cy="4748218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1691680" y="764704"/>
            <a:ext cx="5256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 smtClean="0"/>
              <a:t>Start-up </a:t>
            </a:r>
            <a:r>
              <a:rPr lang="en-US" altLang="ja-JP" b="1" dirty="0"/>
              <a:t>rates have declined across countries </a:t>
            </a:r>
            <a:r>
              <a:rPr lang="en-US" altLang="ja-JP" i="1" dirty="0"/>
              <a:t>Percentage of start-ups in all businesses </a:t>
            </a:r>
          </a:p>
        </p:txBody>
      </p:sp>
      <p:sp>
        <p:nvSpPr>
          <p:cNvPr id="8" name="下矢印 7"/>
          <p:cNvSpPr/>
          <p:nvPr/>
        </p:nvSpPr>
        <p:spPr bwMode="auto">
          <a:xfrm>
            <a:off x="8046120" y="3933056"/>
            <a:ext cx="234280" cy="324036"/>
          </a:xfrm>
          <a:prstGeom prst="down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HGPｺﾞｼｯｸM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06271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title"/>
          </p:nvPr>
        </p:nvSpPr>
        <p:spPr>
          <a:xfrm>
            <a:off x="722313" y="4437112"/>
            <a:ext cx="7772400" cy="1331863"/>
          </a:xfrm>
        </p:spPr>
        <p:txBody>
          <a:bodyPr/>
          <a:lstStyle/>
          <a:p>
            <a:r>
              <a:rPr lang="en-US" altLang="ja-JP" cap="none" dirty="0"/>
              <a:t>Fifth Science and Technology Basic </a:t>
            </a:r>
            <a:r>
              <a:rPr lang="en-US" altLang="ja-JP" cap="none" dirty="0" smtClean="0"/>
              <a:t>Plan and Society 5.0</a:t>
            </a:r>
            <a:endParaRPr kumimoji="1" lang="ja-JP" altLang="en-US" cap="none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 smtClean="0">
                <a:solidFill>
                  <a:srgbClr val="000000"/>
                </a:solidFill>
              </a:rPr>
              <a:t>06/07/2016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C372C3-4F15-44AE-BACB-E530D13F969F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16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0455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Where we stand today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31800" y="836712"/>
            <a:ext cx="8316664" cy="5472607"/>
          </a:xfrm>
        </p:spPr>
        <p:txBody>
          <a:bodyPr>
            <a:normAutofit fontScale="85000" lnSpcReduction="20000"/>
          </a:bodyPr>
          <a:lstStyle/>
          <a:p>
            <a:r>
              <a:rPr lang="en-US" altLang="ja-JP" dirty="0" smtClean="0"/>
              <a:t>Consider the times</a:t>
            </a:r>
            <a:endParaRPr lang="en-US" altLang="ja-JP" dirty="0"/>
          </a:p>
          <a:p>
            <a:pPr lvl="1"/>
            <a:r>
              <a:rPr lang="en-US" altLang="ja-JP" dirty="0" smtClean="0"/>
              <a:t>Period of Great Change</a:t>
            </a:r>
            <a:endParaRPr lang="ja-JP" altLang="en-US" dirty="0"/>
          </a:p>
          <a:p>
            <a:pPr lvl="2"/>
            <a:r>
              <a:rPr lang="en-US" altLang="ja-JP" dirty="0" smtClean="0"/>
              <a:t>Connectivity, Openness, Inclusiveness</a:t>
            </a:r>
            <a:endParaRPr lang="en-US" altLang="ja-JP" dirty="0"/>
          </a:p>
          <a:p>
            <a:pPr lvl="2"/>
            <a:r>
              <a:rPr lang="en-US" altLang="ja-JP" dirty="0" smtClean="0"/>
              <a:t>Beyond existing frameworks ➡ </a:t>
            </a:r>
            <a:r>
              <a:rPr lang="en-US" altLang="ja-JP" dirty="0"/>
              <a:t>Co-production, </a:t>
            </a:r>
            <a:r>
              <a:rPr lang="en-US" altLang="ja-JP" dirty="0" smtClean="0"/>
              <a:t>Co-creation, Co-…</a:t>
            </a:r>
            <a:endParaRPr lang="en-US" altLang="ja-JP" dirty="0"/>
          </a:p>
          <a:p>
            <a:pPr lvl="2"/>
            <a:r>
              <a:rPr lang="en-US" altLang="ja-JP" dirty="0" smtClean="0"/>
              <a:t>Data-driven innovation, Social innovation, Platform economy, </a:t>
            </a:r>
            <a:r>
              <a:rPr lang="en-US" altLang="ja-JP" dirty="0"/>
              <a:t>Shared </a:t>
            </a:r>
            <a:r>
              <a:rPr lang="en-US" altLang="ja-JP" dirty="0" smtClean="0"/>
              <a:t>economy, …</a:t>
            </a:r>
          </a:p>
          <a:p>
            <a:pPr marL="914400" lvl="2" indent="0">
              <a:buNone/>
            </a:pPr>
            <a:r>
              <a:rPr lang="en-US" altLang="ja-JP" dirty="0" smtClean="0"/>
              <a:t>➡ Unpredictable, Unforeseeable, Transformational, Disruptive</a:t>
            </a:r>
          </a:p>
          <a:p>
            <a:pPr lvl="2"/>
            <a:r>
              <a:rPr lang="en-US" altLang="ja-JP" dirty="0" smtClean="0"/>
              <a:t>Global perspective</a:t>
            </a:r>
            <a:endParaRPr lang="en-US" altLang="ja-JP" dirty="0"/>
          </a:p>
          <a:p>
            <a:pPr lvl="1"/>
            <a:r>
              <a:rPr lang="en-US" altLang="ja-JP" dirty="0" smtClean="0">
                <a:solidFill>
                  <a:srgbClr val="800000"/>
                </a:solidFill>
              </a:rPr>
              <a:t>Preparedness</a:t>
            </a:r>
            <a:r>
              <a:rPr lang="ja-JP" altLang="en-US" dirty="0" smtClean="0"/>
              <a:t> </a:t>
            </a:r>
            <a:r>
              <a:rPr lang="en-US" altLang="ja-JP" dirty="0" smtClean="0"/>
              <a:t>is the key</a:t>
            </a:r>
            <a:endParaRPr lang="ja-JP" altLang="en-US" dirty="0"/>
          </a:p>
          <a:p>
            <a:r>
              <a:rPr lang="en-US" altLang="ja-JP" dirty="0" smtClean="0"/>
              <a:t>Keys for Science, Technology, and Innovation?</a:t>
            </a:r>
            <a:endParaRPr lang="ja-JP" altLang="en-US" dirty="0"/>
          </a:p>
          <a:p>
            <a:pPr lvl="1"/>
            <a:r>
              <a:rPr lang="en-US" altLang="ja-JP" dirty="0" smtClean="0">
                <a:solidFill>
                  <a:srgbClr val="800000"/>
                </a:solidFill>
              </a:rPr>
              <a:t>Fundamentals</a:t>
            </a:r>
            <a:endParaRPr lang="en-US" altLang="ja-JP" dirty="0" smtClean="0"/>
          </a:p>
          <a:p>
            <a:pPr lvl="1"/>
            <a:r>
              <a:rPr lang="en-US" altLang="ja-JP" dirty="0" smtClean="0">
                <a:solidFill>
                  <a:srgbClr val="800000"/>
                </a:solidFill>
              </a:rPr>
              <a:t>Social experiments</a:t>
            </a:r>
            <a:r>
              <a:rPr lang="ja-JP" altLang="en-US" dirty="0" smtClean="0"/>
              <a:t>＋</a:t>
            </a:r>
            <a:r>
              <a:rPr lang="en-US" altLang="ja-JP" dirty="0" smtClean="0">
                <a:solidFill>
                  <a:srgbClr val="800000"/>
                </a:solidFill>
              </a:rPr>
              <a:t>learning</a:t>
            </a:r>
            <a:endParaRPr lang="en-US" altLang="ja-JP" dirty="0" smtClean="0"/>
          </a:p>
          <a:p>
            <a:pPr lvl="1"/>
            <a:r>
              <a:rPr lang="en-US" altLang="ja-JP" dirty="0" smtClean="0">
                <a:solidFill>
                  <a:srgbClr val="800000"/>
                </a:solidFill>
              </a:rPr>
              <a:t>Creativity</a:t>
            </a:r>
            <a:endParaRPr lang="ja-JP" altLang="en-US" dirty="0"/>
          </a:p>
          <a:p>
            <a:pPr lvl="1"/>
            <a:r>
              <a:rPr lang="en-US" altLang="ja-JP" dirty="0" smtClean="0">
                <a:solidFill>
                  <a:srgbClr val="800000"/>
                </a:solidFill>
              </a:rPr>
              <a:t>Social acceptance</a:t>
            </a:r>
            <a:r>
              <a:rPr lang="en-US" altLang="ja-JP" dirty="0" smtClean="0"/>
              <a:t> of “difference”</a:t>
            </a:r>
            <a:endParaRPr lang="ja-JP" altLang="en-US" dirty="0"/>
          </a:p>
          <a:p>
            <a:pPr lvl="1"/>
            <a:r>
              <a:rPr lang="en-US" altLang="ja-JP" dirty="0" smtClean="0">
                <a:solidFill>
                  <a:srgbClr val="800000"/>
                </a:solidFill>
              </a:rPr>
              <a:t>Co-creation</a:t>
            </a:r>
            <a:r>
              <a:rPr lang="en-US" altLang="ja-JP" dirty="0" smtClean="0"/>
              <a:t> beyond existing frameworks</a:t>
            </a:r>
            <a:endParaRPr lang="en-US" altLang="ja-JP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 smtClean="0">
                <a:solidFill>
                  <a:srgbClr val="000000"/>
                </a:solidFill>
              </a:rPr>
              <a:t>2016/07/08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C372C3-4F15-44AE-BACB-E530D13F969F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17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0651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3000" dirty="0" smtClean="0"/>
              <a:t>5</a:t>
            </a:r>
            <a:r>
              <a:rPr lang="en-US" altLang="ja-JP" sz="3000" baseline="30000" dirty="0" smtClean="0"/>
              <a:t>th</a:t>
            </a:r>
            <a:r>
              <a:rPr lang="en-US" altLang="ja-JP" sz="3000" dirty="0" smtClean="0"/>
              <a:t> Science </a:t>
            </a:r>
            <a:r>
              <a:rPr lang="en-US" altLang="ja-JP" sz="3000" dirty="0"/>
              <a:t>and Technology Basic </a:t>
            </a:r>
            <a:r>
              <a:rPr lang="en-US" altLang="ja-JP" sz="3000" dirty="0" smtClean="0"/>
              <a:t>Plan </a:t>
            </a:r>
            <a:r>
              <a:rPr lang="ja-JP" altLang="en-US" sz="3000" dirty="0" smtClean="0"/>
              <a:t>（</a:t>
            </a:r>
            <a:r>
              <a:rPr lang="en-US" altLang="ja-JP" sz="3000" dirty="0" smtClean="0"/>
              <a:t>2016-2020</a:t>
            </a:r>
            <a:r>
              <a:rPr lang="ja-JP" altLang="en-US" sz="3000" dirty="0" smtClean="0"/>
              <a:t>）</a:t>
            </a:r>
            <a:endParaRPr lang="en-US" altLang="ja-JP" sz="30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31800" y="836712"/>
            <a:ext cx="8388672" cy="5292303"/>
          </a:xfrm>
        </p:spPr>
        <p:txBody>
          <a:bodyPr>
            <a:normAutofit fontScale="85000" lnSpcReduction="20000"/>
          </a:bodyPr>
          <a:lstStyle/>
          <a:p>
            <a:r>
              <a:rPr lang="en-US" altLang="ja-JP" dirty="0" smtClean="0"/>
              <a:t>Three Pillars</a:t>
            </a:r>
          </a:p>
          <a:p>
            <a:pPr lvl="1"/>
            <a:r>
              <a:rPr lang="en-US" altLang="ja-JP" dirty="0" smtClean="0"/>
              <a:t>Lead this period of great change</a:t>
            </a:r>
            <a:br>
              <a:rPr lang="en-US" altLang="ja-JP" dirty="0" smtClean="0"/>
            </a:br>
            <a:r>
              <a:rPr lang="en-US" altLang="ja-JP" dirty="0" smtClean="0"/>
              <a:t>➡ </a:t>
            </a:r>
            <a:r>
              <a:rPr lang="en-US" altLang="ja-JP" b="1" dirty="0" smtClean="0">
                <a:solidFill>
                  <a:srgbClr val="C00000"/>
                </a:solidFill>
              </a:rPr>
              <a:t>Preparing </a:t>
            </a:r>
            <a:r>
              <a:rPr lang="en-US" altLang="ja-JP" b="1" dirty="0">
                <a:solidFill>
                  <a:srgbClr val="C00000"/>
                </a:solidFill>
              </a:rPr>
              <a:t>the next: Future industry and society</a:t>
            </a:r>
            <a:endParaRPr lang="en-US" altLang="ja-JP" b="1" dirty="0" smtClean="0">
              <a:solidFill>
                <a:srgbClr val="C00000"/>
              </a:solidFill>
            </a:endParaRPr>
          </a:p>
          <a:p>
            <a:pPr lvl="2"/>
            <a:r>
              <a:rPr lang="en-US" altLang="ja-JP" dirty="0" smtClean="0"/>
              <a:t>Proposed and implemented by various stakeholders, in particular young leaders of the next generation</a:t>
            </a:r>
            <a:endParaRPr lang="ja-JP" altLang="en-US" dirty="0"/>
          </a:p>
          <a:p>
            <a:pPr lvl="1"/>
            <a:r>
              <a:rPr lang="en-US" altLang="ja-JP" dirty="0" smtClean="0"/>
              <a:t>Preemptive action against economic and social issues</a:t>
            </a:r>
            <a:br>
              <a:rPr lang="en-US" altLang="ja-JP" dirty="0" smtClean="0"/>
            </a:br>
            <a:r>
              <a:rPr lang="en-US" altLang="ja-JP" dirty="0" smtClean="0"/>
              <a:t>➡ Addressing economic and social challenges</a:t>
            </a:r>
            <a:endParaRPr lang="en-US" altLang="ja-JP" dirty="0"/>
          </a:p>
          <a:p>
            <a:pPr lvl="1"/>
            <a:r>
              <a:rPr lang="en-US" altLang="ja-JP" dirty="0" smtClean="0"/>
              <a:t>Increase potential, which enables efforts to respond to uncertain changes</a:t>
            </a:r>
            <a:br>
              <a:rPr lang="en-US" altLang="ja-JP" dirty="0" smtClean="0"/>
            </a:br>
            <a:r>
              <a:rPr lang="en-US" altLang="ja-JP" dirty="0" smtClean="0"/>
              <a:t>➡ Development and enhancement of fundamentals</a:t>
            </a:r>
          </a:p>
          <a:p>
            <a:pPr lvl="2"/>
            <a:r>
              <a:rPr lang="en-US" altLang="ja-JP" dirty="0" smtClean="0"/>
              <a:t>People that act based on deep knowledge, observational skills, and leadership</a:t>
            </a:r>
            <a:endParaRPr lang="en-US" altLang="ja-JP" dirty="0"/>
          </a:p>
          <a:p>
            <a:pPr lvl="2"/>
            <a:r>
              <a:rPr lang="en-US" altLang="ja-JP" dirty="0" smtClean="0"/>
              <a:t>Continually create diverse, excellent knowledge assets</a:t>
            </a:r>
          </a:p>
          <a:p>
            <a:r>
              <a:rPr lang="en-US" altLang="ja-JP" dirty="0" smtClean="0"/>
              <a:t>Initiatives</a:t>
            </a:r>
          </a:p>
          <a:p>
            <a:pPr lvl="1"/>
            <a:r>
              <a:rPr lang="en-US" altLang="ja-JP" dirty="0" smtClean="0"/>
              <a:t>More open and dynamic innovation systems</a:t>
            </a:r>
          </a:p>
          <a:p>
            <a:pPr lvl="1"/>
            <a:r>
              <a:rPr lang="en-US" altLang="ja-JP" dirty="0" smtClean="0"/>
              <a:t>More inclusive innovation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 smtClean="0">
                <a:solidFill>
                  <a:srgbClr val="000000"/>
                </a:solidFill>
              </a:rPr>
              <a:t>06/07/2016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C372C3-4F15-44AE-BACB-E530D13F969F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18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4146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sz="3600" dirty="0"/>
              <a:t>Preparing the next: Future industry and society</a:t>
            </a:r>
            <a:endParaRPr lang="ja-JP" altLang="en-US" sz="32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31800" y="908721"/>
            <a:ext cx="8145463" cy="5256584"/>
          </a:xfrm>
        </p:spPr>
        <p:txBody>
          <a:bodyPr>
            <a:normAutofit fontScale="92500" lnSpcReduction="10000"/>
          </a:bodyPr>
          <a:lstStyle/>
          <a:p>
            <a:r>
              <a:rPr kumimoji="1" lang="en-US" altLang="ja-JP" dirty="0" smtClean="0"/>
              <a:t>Exploring game changers</a:t>
            </a:r>
          </a:p>
          <a:p>
            <a:pPr marL="400050" lvl="1" indent="0">
              <a:buNone/>
            </a:pPr>
            <a:r>
              <a:rPr kumimoji="1" lang="ja-JP" altLang="en-US" dirty="0" smtClean="0"/>
              <a:t>➡</a:t>
            </a:r>
            <a:r>
              <a:rPr kumimoji="1" lang="en-US" altLang="ja-JP" dirty="0" smtClean="0"/>
              <a:t>Places for debate, discovering ideas</a:t>
            </a:r>
          </a:p>
          <a:p>
            <a:r>
              <a:rPr lang="en-US" altLang="ja-JP" dirty="0" smtClean="0"/>
              <a:t>New approaches</a:t>
            </a:r>
          </a:p>
          <a:p>
            <a:pPr lvl="1"/>
            <a:r>
              <a:rPr lang="en-US" altLang="ja-JP" dirty="0" smtClean="0"/>
              <a:t>System </a:t>
            </a:r>
            <a:r>
              <a:rPr lang="en-US" altLang="ja-JP" dirty="0"/>
              <a:t>of </a:t>
            </a:r>
            <a:r>
              <a:rPr lang="en-US" altLang="ja-JP" dirty="0" smtClean="0"/>
              <a:t>Systems</a:t>
            </a:r>
            <a:r>
              <a:rPr lang="ja-JP" altLang="en-US" dirty="0" smtClean="0"/>
              <a:t> </a:t>
            </a:r>
            <a:r>
              <a:rPr lang="en-US" altLang="ja-JP" dirty="0" smtClean="0"/>
              <a:t>approach</a:t>
            </a:r>
          </a:p>
          <a:p>
            <a:pPr lvl="1"/>
            <a:r>
              <a:rPr kumimoji="1" lang="en-US" altLang="ja-JP" dirty="0" smtClean="0"/>
              <a:t>(Global) Value </a:t>
            </a:r>
            <a:r>
              <a:rPr lang="en-US" altLang="ja-JP" dirty="0" smtClean="0"/>
              <a:t>C</a:t>
            </a:r>
            <a:r>
              <a:rPr kumimoji="1" lang="en-US" altLang="ja-JP" dirty="0" smtClean="0"/>
              <a:t>hains</a:t>
            </a:r>
            <a:r>
              <a:rPr kumimoji="1" lang="ja-JP" altLang="en-US" dirty="0" smtClean="0"/>
              <a:t> </a:t>
            </a:r>
            <a:r>
              <a:rPr lang="en-US" altLang="ja-JP" dirty="0" smtClean="0"/>
              <a:t>approach</a:t>
            </a:r>
            <a:endParaRPr kumimoji="1" lang="en-US" altLang="ja-JP" dirty="0" smtClean="0"/>
          </a:p>
          <a:p>
            <a:pPr marL="457200" lvl="1" indent="0">
              <a:buNone/>
            </a:pPr>
            <a:r>
              <a:rPr lang="ja-JP" altLang="en-US" dirty="0" smtClean="0"/>
              <a:t>➡</a:t>
            </a:r>
            <a:r>
              <a:rPr lang="en-US" altLang="ja-JP" dirty="0" smtClean="0"/>
              <a:t>By promoting specific projects</a:t>
            </a:r>
            <a:endParaRPr kumimoji="1" lang="en-US" altLang="ja-JP" dirty="0" smtClean="0"/>
          </a:p>
          <a:p>
            <a:r>
              <a:rPr lang="en-US" altLang="ja-JP" dirty="0" smtClean="0"/>
              <a:t>Investing in technologies that provide a common platform</a:t>
            </a:r>
          </a:p>
          <a:p>
            <a:pPr marL="457200" lvl="1" indent="0">
              <a:buNone/>
            </a:pPr>
            <a:r>
              <a:rPr lang="ja-JP" altLang="en-US" dirty="0" smtClean="0"/>
              <a:t>➡</a:t>
            </a:r>
            <a:r>
              <a:rPr lang="en-US" altLang="ja-JP" dirty="0" smtClean="0"/>
              <a:t>Enabling technologies (</a:t>
            </a:r>
            <a:r>
              <a:rPr lang="en-US" altLang="ja-JP" dirty="0" smtClean="0">
                <a:solidFill>
                  <a:srgbClr val="800000"/>
                </a:solidFill>
              </a:rPr>
              <a:t>IoT</a:t>
            </a:r>
            <a:r>
              <a:rPr lang="en-US" altLang="ja-JP" dirty="0" smtClean="0"/>
              <a:t>,</a:t>
            </a:r>
            <a:r>
              <a:rPr lang="en-US" altLang="ja-JP" dirty="0" smtClean="0">
                <a:solidFill>
                  <a:srgbClr val="800000"/>
                </a:solidFill>
              </a:rPr>
              <a:t> AI</a:t>
            </a:r>
            <a:r>
              <a:rPr lang="en-US" altLang="ja-JP" dirty="0" smtClean="0"/>
              <a:t>,</a:t>
            </a:r>
            <a:r>
              <a:rPr lang="en-US" altLang="ja-JP" dirty="0" smtClean="0">
                <a:solidFill>
                  <a:srgbClr val="800000"/>
                </a:solidFill>
              </a:rPr>
              <a:t> Big Data</a:t>
            </a:r>
            <a:r>
              <a:rPr lang="en-US" altLang="ja-JP" dirty="0" smtClean="0"/>
              <a:t>, …)</a:t>
            </a:r>
          </a:p>
          <a:p>
            <a:pPr marL="514350" indent="-457200"/>
            <a:endParaRPr lang="en-US" altLang="ja-JP" dirty="0"/>
          </a:p>
          <a:p>
            <a:pPr marL="514350" indent="-457200"/>
            <a:r>
              <a:rPr lang="en-US" altLang="ja-JP" b="1" dirty="0" smtClean="0">
                <a:solidFill>
                  <a:srgbClr val="800000"/>
                </a:solidFill>
              </a:rPr>
              <a:t>Society 5.0</a:t>
            </a:r>
            <a:endParaRPr lang="en-US" altLang="ja-JP" b="1" dirty="0">
              <a:solidFill>
                <a:srgbClr val="800000"/>
              </a:solidFill>
            </a:endParaRP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 smtClean="0">
                <a:solidFill>
                  <a:srgbClr val="000000"/>
                </a:solidFill>
              </a:rPr>
              <a:t>06/07/2016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C372C3-4F15-44AE-BACB-E530D13F969F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19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8" name="下矢印 7"/>
          <p:cNvSpPr/>
          <p:nvPr/>
        </p:nvSpPr>
        <p:spPr bwMode="auto">
          <a:xfrm>
            <a:off x="2195736" y="5013176"/>
            <a:ext cx="576064" cy="36004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HGPｺﾞｼｯｸM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35468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下矢印 11"/>
          <p:cNvSpPr/>
          <p:nvPr/>
        </p:nvSpPr>
        <p:spPr bwMode="auto">
          <a:xfrm>
            <a:off x="7383869" y="2400518"/>
            <a:ext cx="212467" cy="2252618"/>
          </a:xfrm>
          <a:prstGeom prst="downArrow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HGPｺﾞｼｯｸM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Japan’s Growth Strategy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 smtClean="0">
                <a:solidFill>
                  <a:srgbClr val="000000"/>
                </a:solidFill>
              </a:rPr>
              <a:t>06/07/2016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C372C3-4F15-44AE-BACB-E530D13F969F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6" name="角丸四角形吹き出し 5"/>
          <p:cNvSpPr/>
          <p:nvPr/>
        </p:nvSpPr>
        <p:spPr bwMode="auto">
          <a:xfrm>
            <a:off x="6156176" y="1628800"/>
            <a:ext cx="2088232" cy="576064"/>
          </a:xfrm>
          <a:prstGeom prst="wedgeRoundRectCallout">
            <a:avLst>
              <a:gd name="adj1" fmla="val -43338"/>
              <a:gd name="adj2" fmla="val -65156"/>
              <a:gd name="adj3" fmla="val 16667"/>
            </a:avLst>
          </a:prstGeom>
          <a:solidFill>
            <a:srgbClr val="99FF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HGPｺﾞｼｯｸM" pitchFamily="50" charset="-128"/>
              </a:rPr>
              <a:t>Society 5.0</a:t>
            </a:r>
            <a:endParaRPr kumimoji="1" lang="ja-JP" alt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HGPｺﾞｼｯｸM" pitchFamily="50" charset="-128"/>
            </a:endParaRPr>
          </a:p>
        </p:txBody>
      </p:sp>
      <p:sp>
        <p:nvSpPr>
          <p:cNvPr id="8" name="角丸四角形吹き出し 7"/>
          <p:cNvSpPr/>
          <p:nvPr/>
        </p:nvSpPr>
        <p:spPr bwMode="auto">
          <a:xfrm>
            <a:off x="6751950" y="5373216"/>
            <a:ext cx="2212538" cy="864096"/>
          </a:xfrm>
          <a:prstGeom prst="wedgeRoundRectCallout">
            <a:avLst>
              <a:gd name="adj1" fmla="val -37822"/>
              <a:gd name="adj2" fmla="val -81919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b="1" dirty="0" smtClean="0">
                <a:latin typeface="Arial" charset="0"/>
                <a:ea typeface="HGPｺﾞｼｯｸM" pitchFamily="50" charset="-128"/>
              </a:rPr>
              <a:t>600 Trillion</a:t>
            </a:r>
            <a:br>
              <a:rPr lang="en-US" altLang="ja-JP" sz="2400" b="1" dirty="0" smtClean="0">
                <a:latin typeface="Arial" charset="0"/>
                <a:ea typeface="HGPｺﾞｼｯｸM" pitchFamily="50" charset="-128"/>
              </a:rPr>
            </a:br>
            <a:r>
              <a:rPr lang="en-US" altLang="ja-JP" sz="2400" b="1" dirty="0" smtClean="0">
                <a:latin typeface="Arial" charset="0"/>
                <a:ea typeface="HGPｺﾞｼｯｸM" pitchFamily="50" charset="-128"/>
              </a:rPr>
              <a:t> Yen GDP</a:t>
            </a:r>
            <a:endParaRPr kumimoji="1" lang="ja-JP" alt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HGPｺﾞｼｯｸM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5739" y="960829"/>
            <a:ext cx="8669182" cy="5735246"/>
          </a:xfrm>
        </p:spPr>
        <p:txBody>
          <a:bodyPr>
            <a:normAutofit/>
          </a:bodyPr>
          <a:lstStyle/>
          <a:p>
            <a:r>
              <a:rPr lang="en-US" altLang="ja-JP" sz="2800" dirty="0"/>
              <a:t>Comprehensive Strategy on </a:t>
            </a:r>
            <a:r>
              <a:rPr lang="en-US" altLang="ja-JP" sz="2800" dirty="0">
                <a:solidFill>
                  <a:srgbClr val="FF0000"/>
                </a:solidFill>
              </a:rPr>
              <a:t>Science, Technology and Innovation</a:t>
            </a:r>
            <a:r>
              <a:rPr lang="en-US" altLang="ja-JP" sz="2800" dirty="0"/>
              <a:t> </a:t>
            </a:r>
            <a:r>
              <a:rPr lang="en-US" altLang="ja-JP" sz="2800" dirty="0" smtClean="0"/>
              <a:t>2016 (May)</a:t>
            </a:r>
          </a:p>
          <a:p>
            <a:pPr lvl="1"/>
            <a:r>
              <a:rPr lang="en-US" altLang="ja-JP" sz="2400" dirty="0" smtClean="0"/>
              <a:t>Council </a:t>
            </a:r>
            <a:r>
              <a:rPr lang="en-US" altLang="ja-JP" sz="2400" dirty="0"/>
              <a:t>for </a:t>
            </a:r>
            <a:r>
              <a:rPr lang="en-US" altLang="ja-JP" sz="2400" dirty="0" smtClean="0"/>
              <a:t>Science, Technology</a:t>
            </a:r>
            <a:br>
              <a:rPr lang="en-US" altLang="ja-JP" sz="2400" dirty="0" smtClean="0"/>
            </a:br>
            <a:r>
              <a:rPr lang="en-US" altLang="ja-JP" sz="2400" dirty="0" smtClean="0"/>
              <a:t> </a:t>
            </a:r>
            <a:r>
              <a:rPr lang="en-US" altLang="ja-JP" sz="2400" dirty="0"/>
              <a:t>and Innovation</a:t>
            </a:r>
            <a:endParaRPr kumimoji="1" lang="en-US" altLang="ja-JP" sz="2400" dirty="0" smtClean="0"/>
          </a:p>
          <a:p>
            <a:r>
              <a:rPr lang="en-US" altLang="ja-JP" sz="2800" dirty="0"/>
              <a:t>Japan Revitalization </a:t>
            </a:r>
            <a:r>
              <a:rPr lang="en-US" altLang="ja-JP" sz="2800" dirty="0" smtClean="0"/>
              <a:t>Strategy 2016 (June)</a:t>
            </a:r>
            <a:endParaRPr lang="en-US" altLang="ja-JP" sz="2800" dirty="0"/>
          </a:p>
          <a:p>
            <a:pPr lvl="1"/>
            <a:r>
              <a:rPr lang="en-US" altLang="ja-JP" sz="2400" dirty="0"/>
              <a:t>Council for </a:t>
            </a:r>
            <a:r>
              <a:rPr lang="en-US" altLang="ja-JP" sz="2400" dirty="0" smtClean="0"/>
              <a:t>Industrial</a:t>
            </a:r>
          </a:p>
          <a:p>
            <a:pPr marL="457200" lvl="1" indent="0">
              <a:buNone/>
            </a:pPr>
            <a:r>
              <a:rPr lang="en-US" altLang="ja-JP" sz="2400" dirty="0" smtClean="0"/>
              <a:t>   </a:t>
            </a:r>
            <a:r>
              <a:rPr lang="en-US" altLang="ja-JP" sz="2400" dirty="0"/>
              <a:t>Competitiveness</a:t>
            </a:r>
          </a:p>
          <a:p>
            <a:endParaRPr lang="en-US" altLang="ja-JP" sz="2800" dirty="0" smtClean="0"/>
          </a:p>
          <a:p>
            <a:r>
              <a:rPr lang="en-US" altLang="ja-JP" sz="2800" dirty="0"/>
              <a:t>“Basic Policy on Economic and </a:t>
            </a:r>
            <a:r>
              <a:rPr lang="en-US" altLang="ja-JP" sz="2800" dirty="0" smtClean="0"/>
              <a:t>Fiscal Management </a:t>
            </a:r>
            <a:r>
              <a:rPr lang="en-US" altLang="ja-JP" sz="2800" dirty="0"/>
              <a:t>and </a:t>
            </a:r>
            <a:r>
              <a:rPr lang="en-US" altLang="ja-JP" sz="2800" dirty="0" smtClean="0"/>
              <a:t>Reform (June)</a:t>
            </a:r>
          </a:p>
          <a:p>
            <a:pPr lvl="1"/>
            <a:r>
              <a:rPr lang="en-US" altLang="ja-JP" sz="2400" dirty="0" smtClean="0"/>
              <a:t>Council </a:t>
            </a:r>
            <a:r>
              <a:rPr lang="en-US" altLang="ja-JP" sz="2400" dirty="0"/>
              <a:t>on Economic and Fiscal Policy</a:t>
            </a:r>
            <a:endParaRPr kumimoji="1" lang="en-US" altLang="ja-JP" sz="2400" dirty="0" smtClean="0"/>
          </a:p>
        </p:txBody>
      </p:sp>
      <p:sp>
        <p:nvSpPr>
          <p:cNvPr id="9" name="下矢印 8"/>
          <p:cNvSpPr/>
          <p:nvPr/>
        </p:nvSpPr>
        <p:spPr bwMode="auto">
          <a:xfrm>
            <a:off x="2339752" y="4149080"/>
            <a:ext cx="216024" cy="432048"/>
          </a:xfrm>
          <a:prstGeom prst="downArrow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HGPｺﾞｼｯｸM" pitchFamily="50" charset="-128"/>
            </a:endParaRPr>
          </a:p>
        </p:txBody>
      </p:sp>
      <p:sp>
        <p:nvSpPr>
          <p:cNvPr id="7" name="角丸四角形吹き出し 6"/>
          <p:cNvSpPr/>
          <p:nvPr/>
        </p:nvSpPr>
        <p:spPr bwMode="auto">
          <a:xfrm>
            <a:off x="4283968" y="3284984"/>
            <a:ext cx="4322247" cy="576064"/>
          </a:xfrm>
          <a:prstGeom prst="wedgeRoundRectCallout">
            <a:avLst>
              <a:gd name="adj1" fmla="val -56610"/>
              <a:gd name="adj2" fmla="val -38078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b="1" dirty="0">
                <a:latin typeface="Arial" charset="0"/>
                <a:ea typeface="HGPｺﾞｼｯｸM" pitchFamily="50" charset="-128"/>
              </a:rPr>
              <a:t>Fourth Industrial Revolution </a:t>
            </a:r>
            <a:endParaRPr kumimoji="1" lang="ja-JP" alt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HGPｺﾞｼｯｸM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653664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Society 5.0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 smtClean="0">
                <a:solidFill>
                  <a:srgbClr val="000000"/>
                </a:solidFill>
              </a:rPr>
              <a:t>06/07/2016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C372C3-4F15-44AE-BACB-E530D13F969F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20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pic>
        <p:nvPicPr>
          <p:cNvPr id="7" name="図 6" descr="Society5.0経緯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908720"/>
            <a:ext cx="7596336" cy="5648930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5850396" y="1038734"/>
            <a:ext cx="32936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 smtClean="0"/>
              <a:t>Hunting &amp; Gathering</a:t>
            </a:r>
            <a:r>
              <a:rPr lang="en-US" altLang="ja-JP" dirty="0" smtClean="0">
                <a:solidFill>
                  <a:srgbClr val="008000"/>
                </a:solidFill>
              </a:rPr>
              <a:t/>
            </a:r>
            <a:br>
              <a:rPr lang="en-US" altLang="ja-JP" dirty="0" smtClean="0">
                <a:solidFill>
                  <a:srgbClr val="008000"/>
                </a:solidFill>
              </a:rPr>
            </a:br>
            <a:r>
              <a:rPr lang="ja-JP" altLang="en-US" dirty="0">
                <a:solidFill>
                  <a:srgbClr val="008000"/>
                </a:solidFill>
              </a:rPr>
              <a:t>　</a:t>
            </a:r>
            <a:r>
              <a:rPr lang="en-US" altLang="ja-JP" b="1" dirty="0" smtClean="0">
                <a:solidFill>
                  <a:srgbClr val="008000"/>
                </a:solidFill>
              </a:rPr>
              <a:t>In symbiosis with </a:t>
            </a:r>
            <a:r>
              <a:rPr lang="en-US" altLang="ja-JP" b="1" dirty="0">
                <a:solidFill>
                  <a:srgbClr val="008000"/>
                </a:solidFill>
              </a:rPr>
              <a:t>N</a:t>
            </a:r>
            <a:r>
              <a:rPr lang="en-US" altLang="ja-JP" b="1" dirty="0" smtClean="0">
                <a:solidFill>
                  <a:srgbClr val="008000"/>
                </a:solidFill>
              </a:rPr>
              <a:t>ature</a:t>
            </a:r>
            <a:endParaRPr kumimoji="1" lang="ja-JP" altLang="en-US" b="1" dirty="0">
              <a:solidFill>
                <a:srgbClr val="0080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800524" y="3706353"/>
            <a:ext cx="22322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 smtClean="0">
                <a:solidFill>
                  <a:srgbClr val="000000"/>
                </a:solidFill>
              </a:rPr>
              <a:t>Agriculture</a:t>
            </a:r>
          </a:p>
          <a:p>
            <a:r>
              <a:rPr lang="ja-JP" altLang="en-US" sz="2000" dirty="0" smtClean="0">
                <a:solidFill>
                  <a:srgbClr val="FF8000"/>
                </a:solidFill>
              </a:rPr>
              <a:t>　</a:t>
            </a:r>
            <a:r>
              <a:rPr lang="en-US" altLang="ja-JP" sz="2000" b="1" dirty="0" smtClean="0">
                <a:solidFill>
                  <a:srgbClr val="FF8000"/>
                </a:solidFill>
              </a:rPr>
              <a:t>Organization ➡ Nation states</a:t>
            </a:r>
            <a:endParaRPr lang="ja-JP" altLang="ja-JP" sz="2000" b="1" dirty="0">
              <a:solidFill>
                <a:srgbClr val="FF800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850396" y="5842337"/>
            <a:ext cx="43204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 smtClean="0">
                <a:solidFill>
                  <a:srgbClr val="000000"/>
                </a:solidFill>
              </a:rPr>
              <a:t>Industry</a:t>
            </a:r>
            <a:r>
              <a:rPr kumimoji="1" lang="en-US" altLang="ja-JP" sz="2000" dirty="0" smtClean="0">
                <a:solidFill>
                  <a:srgbClr val="0000FF"/>
                </a:solidFill>
              </a:rPr>
              <a:t/>
            </a:r>
            <a:br>
              <a:rPr kumimoji="1" lang="en-US" altLang="ja-JP" sz="2000" dirty="0" smtClean="0">
                <a:solidFill>
                  <a:srgbClr val="0000FF"/>
                </a:solidFill>
              </a:rPr>
            </a:br>
            <a:r>
              <a:rPr kumimoji="1" lang="ja-JP" altLang="en-US" sz="2000" dirty="0" smtClean="0">
                <a:solidFill>
                  <a:srgbClr val="0000FF"/>
                </a:solidFill>
              </a:rPr>
              <a:t>　</a:t>
            </a:r>
            <a:r>
              <a:rPr kumimoji="1" lang="en-US" altLang="ja-JP" sz="2000" b="1" dirty="0" smtClean="0">
                <a:solidFill>
                  <a:srgbClr val="0000FF"/>
                </a:solidFill>
              </a:rPr>
              <a:t>Mastering of power➡</a:t>
            </a:r>
          </a:p>
          <a:p>
            <a:r>
              <a:rPr kumimoji="1" lang="en-US" altLang="ja-JP" sz="2000" b="1" dirty="0" smtClean="0">
                <a:solidFill>
                  <a:srgbClr val="0000FF"/>
                </a:solidFill>
              </a:rPr>
              <a:t>Mass production</a:t>
            </a:r>
            <a:endParaRPr kumimoji="1" lang="ja-JP" altLang="en-US" sz="2000" b="1" dirty="0">
              <a:solidFill>
                <a:srgbClr val="0000FF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07504" y="5949280"/>
            <a:ext cx="43204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 smtClean="0">
                <a:solidFill>
                  <a:srgbClr val="000000"/>
                </a:solidFill>
              </a:rPr>
              <a:t>Information</a:t>
            </a:r>
            <a:r>
              <a:rPr lang="en-US" altLang="ja-JP" sz="2000" dirty="0" smtClean="0">
                <a:solidFill>
                  <a:srgbClr val="660066"/>
                </a:solidFill>
              </a:rPr>
              <a:t/>
            </a:r>
            <a:br>
              <a:rPr lang="en-US" altLang="ja-JP" sz="2000" dirty="0" smtClean="0">
                <a:solidFill>
                  <a:srgbClr val="660066"/>
                </a:solidFill>
              </a:rPr>
            </a:br>
            <a:r>
              <a:rPr lang="ja-JP" altLang="en-US" sz="2000" dirty="0" smtClean="0">
                <a:solidFill>
                  <a:srgbClr val="660066"/>
                </a:solidFill>
              </a:rPr>
              <a:t>　</a:t>
            </a:r>
            <a:r>
              <a:rPr lang="en-US" altLang="ja-JP" sz="2000" b="1" dirty="0" smtClean="0">
                <a:solidFill>
                  <a:srgbClr val="660066"/>
                </a:solidFill>
              </a:rPr>
              <a:t>Intangible assets + network➡ added value</a:t>
            </a:r>
            <a:endParaRPr kumimoji="1" lang="ja-JP" altLang="en-US" sz="2000" b="1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9673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Learn from History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31800" y="1089025"/>
            <a:ext cx="4284216" cy="4905375"/>
          </a:xfrm>
        </p:spPr>
        <p:txBody>
          <a:bodyPr>
            <a:normAutofit/>
          </a:bodyPr>
          <a:lstStyle/>
          <a:p>
            <a:pPr marL="571500" indent="-514350">
              <a:buFont typeface="+mj-lt"/>
              <a:buAutoNum type="arabicPeriod"/>
            </a:pPr>
            <a:r>
              <a:rPr lang="en-US" altLang="ja-JP" sz="3200" dirty="0" smtClean="0">
                <a:solidFill>
                  <a:srgbClr val="000000"/>
                </a:solidFill>
              </a:rPr>
              <a:t>Hunting &amp; Gathering Society</a:t>
            </a:r>
          </a:p>
          <a:p>
            <a:pPr marL="457200" lvl="1" indent="0">
              <a:buNone/>
            </a:pPr>
            <a:r>
              <a:rPr lang="en-US" altLang="ja-JP" sz="2800" b="1" dirty="0" smtClean="0">
                <a:solidFill>
                  <a:srgbClr val="008000"/>
                </a:solidFill>
              </a:rPr>
              <a:t>➡ Sustainability</a:t>
            </a:r>
            <a:r>
              <a:rPr lang="en-US" altLang="ja-JP" sz="2800" dirty="0" smtClean="0">
                <a:solidFill>
                  <a:srgbClr val="008000"/>
                </a:solidFill>
              </a:rPr>
              <a:t> </a:t>
            </a:r>
            <a:endParaRPr lang="ja-JP" altLang="ja-JP" sz="2800" dirty="0">
              <a:solidFill>
                <a:srgbClr val="008000"/>
              </a:solidFill>
            </a:endParaRPr>
          </a:p>
          <a:p>
            <a:pPr marL="571500" indent="-514350">
              <a:buFont typeface="+mj-lt"/>
              <a:buAutoNum type="arabicPeriod"/>
            </a:pPr>
            <a:r>
              <a:rPr lang="en-US" altLang="ja-JP" sz="3200" dirty="0" smtClean="0">
                <a:solidFill>
                  <a:srgbClr val="000000"/>
                </a:solidFill>
              </a:rPr>
              <a:t>Agricultural Society</a:t>
            </a:r>
            <a:endParaRPr lang="en-US" altLang="ja-JP" sz="3200" dirty="0" smtClean="0">
              <a:solidFill>
                <a:srgbClr val="7F7F7F"/>
              </a:solidFill>
            </a:endParaRPr>
          </a:p>
          <a:p>
            <a:pPr marL="457200" lvl="1" indent="0">
              <a:buNone/>
            </a:pPr>
            <a:r>
              <a:rPr lang="en-US" altLang="ja-JP" sz="2800" b="1" dirty="0" smtClean="0">
                <a:solidFill>
                  <a:srgbClr val="FF8000"/>
                </a:solidFill>
              </a:rPr>
              <a:t>➡ Inclusiveness</a:t>
            </a:r>
            <a:endParaRPr lang="ja-JP" altLang="ja-JP" sz="2800" b="1" dirty="0" smtClean="0">
              <a:solidFill>
                <a:srgbClr val="FF8000"/>
              </a:solidFill>
            </a:endParaRPr>
          </a:p>
          <a:p>
            <a:pPr marL="571500" indent="-514350">
              <a:buFont typeface="+mj-lt"/>
              <a:buAutoNum type="arabicPeriod"/>
            </a:pPr>
            <a:r>
              <a:rPr lang="en-US" altLang="ja-JP" sz="3200" dirty="0" smtClean="0">
                <a:solidFill>
                  <a:srgbClr val="000000"/>
                </a:solidFill>
              </a:rPr>
              <a:t>Industrial Society</a:t>
            </a:r>
            <a:endParaRPr lang="en-US" altLang="ja-JP" sz="3200" dirty="0">
              <a:solidFill>
                <a:srgbClr val="000000"/>
              </a:solidFill>
            </a:endParaRPr>
          </a:p>
          <a:p>
            <a:pPr marL="457200" lvl="1" indent="0">
              <a:buNone/>
            </a:pPr>
            <a:r>
              <a:rPr lang="en-US" altLang="ja-JP" sz="2800" b="1" dirty="0" smtClean="0">
                <a:solidFill>
                  <a:srgbClr val="0000FF"/>
                </a:solidFill>
              </a:rPr>
              <a:t>➡ Efficiency</a:t>
            </a:r>
            <a:endParaRPr lang="ja-JP" altLang="ja-JP" sz="2800" b="1" dirty="0">
              <a:solidFill>
                <a:srgbClr val="0000FF"/>
              </a:solidFill>
            </a:endParaRPr>
          </a:p>
          <a:p>
            <a:pPr marL="571500" indent="-514350">
              <a:buFont typeface="+mj-lt"/>
              <a:buAutoNum type="arabicPeriod"/>
            </a:pPr>
            <a:r>
              <a:rPr lang="en-US" altLang="ja-JP" sz="3200" dirty="0" smtClean="0">
                <a:solidFill>
                  <a:srgbClr val="000000"/>
                </a:solidFill>
              </a:rPr>
              <a:t>Information Society</a:t>
            </a:r>
            <a:endParaRPr lang="en-US" altLang="ja-JP" sz="3200" dirty="0">
              <a:solidFill>
                <a:srgbClr val="000000"/>
              </a:solidFill>
            </a:endParaRPr>
          </a:p>
          <a:p>
            <a:pPr marL="457200" lvl="1" indent="0">
              <a:buNone/>
            </a:pPr>
            <a:r>
              <a:rPr lang="en-US" altLang="ja-JP" sz="2800" b="1" dirty="0" smtClean="0">
                <a:solidFill>
                  <a:srgbClr val="800080"/>
                </a:solidFill>
              </a:rPr>
              <a:t>➡ Power of intellect</a:t>
            </a:r>
            <a:endParaRPr lang="en-US" altLang="ja-JP" sz="2800" b="1" dirty="0">
              <a:solidFill>
                <a:srgbClr val="800080"/>
              </a:solidFill>
            </a:endParaRP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ja-JP" sz="3200" dirty="0"/>
              <a:t>Society </a:t>
            </a:r>
            <a:r>
              <a:rPr lang="en-US" altLang="ja-JP" sz="3200" dirty="0" smtClean="0"/>
              <a:t>5.0</a:t>
            </a:r>
          </a:p>
          <a:p>
            <a:pPr lvl="1"/>
            <a:r>
              <a:rPr lang="en-US" altLang="ja-JP" sz="2800" dirty="0" smtClean="0"/>
              <a:t>Full use of STI</a:t>
            </a:r>
            <a:endParaRPr lang="ja-JP" altLang="en-US" sz="2800" dirty="0"/>
          </a:p>
          <a:p>
            <a:pPr lvl="1"/>
            <a:r>
              <a:rPr lang="en-US" altLang="ja-JP" sz="2800" dirty="0" smtClean="0"/>
              <a:t>People as the core</a:t>
            </a:r>
            <a:endParaRPr lang="ja-JP" altLang="en-US" sz="2800" dirty="0"/>
          </a:p>
          <a:p>
            <a:pPr lvl="1"/>
            <a:r>
              <a:rPr lang="en-US" altLang="ja-JP" sz="2800" dirty="0" smtClean="0"/>
              <a:t>Participation by all</a:t>
            </a:r>
            <a:endParaRPr lang="ja-JP" altLang="en-US" sz="2800" dirty="0"/>
          </a:p>
          <a:p>
            <a:pPr lvl="1"/>
            <a:r>
              <a:rPr lang="en-US" altLang="ja-JP" sz="2800" dirty="0" smtClean="0"/>
              <a:t>Shared values</a:t>
            </a:r>
          </a:p>
          <a:p>
            <a:pPr lvl="2"/>
            <a:r>
              <a:rPr lang="en-US" altLang="ja-JP" sz="2400" b="1" dirty="0" smtClean="0">
                <a:solidFill>
                  <a:srgbClr val="008000"/>
                </a:solidFill>
              </a:rPr>
              <a:t>Sustainability</a:t>
            </a:r>
          </a:p>
          <a:p>
            <a:pPr lvl="2"/>
            <a:r>
              <a:rPr lang="en-US" altLang="ja-JP" sz="2400" b="1" dirty="0" smtClean="0">
                <a:solidFill>
                  <a:srgbClr val="FF8000"/>
                </a:solidFill>
              </a:rPr>
              <a:t>Inclusiveness</a:t>
            </a:r>
          </a:p>
          <a:p>
            <a:pPr lvl="2"/>
            <a:r>
              <a:rPr lang="en-US" altLang="ja-JP" sz="2400" b="1" dirty="0" smtClean="0">
                <a:solidFill>
                  <a:srgbClr val="0000FF"/>
                </a:solidFill>
              </a:rPr>
              <a:t>Efficiency</a:t>
            </a:r>
          </a:p>
          <a:p>
            <a:pPr lvl="2"/>
            <a:r>
              <a:rPr lang="en-US" altLang="ja-JP" sz="2400" b="1" dirty="0" smtClean="0">
                <a:solidFill>
                  <a:srgbClr val="800080"/>
                </a:solidFill>
              </a:rPr>
              <a:t>Power of intellect</a:t>
            </a:r>
            <a:endParaRPr lang="en-US" altLang="ja-JP" sz="2400" b="1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 smtClean="0">
                <a:solidFill>
                  <a:srgbClr val="000000"/>
                </a:solidFill>
              </a:rPr>
              <a:t>06/07/2016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C372C3-4F15-44AE-BACB-E530D13F969F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21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6175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In Other Words</a:t>
            </a:r>
            <a:r>
              <a:rPr kumimoji="1" lang="ja-JP" altLang="en-US" dirty="0" smtClean="0"/>
              <a:t>・・・</a:t>
            </a:r>
            <a:endParaRPr kumimoji="1" lang="ja-JP" altLang="en-US" dirty="0"/>
          </a:p>
        </p:txBody>
      </p:sp>
      <p:sp>
        <p:nvSpPr>
          <p:cNvPr id="8" name="コンテンツ プレースホルダー 7"/>
          <p:cNvSpPr>
            <a:spLocks noGrp="1"/>
          </p:cNvSpPr>
          <p:nvPr>
            <p:ph idx="1"/>
          </p:nvPr>
        </p:nvSpPr>
        <p:spPr>
          <a:xfrm>
            <a:off x="395536" y="765175"/>
            <a:ext cx="8172648" cy="5544145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Super Smart Society</a:t>
            </a:r>
          </a:p>
          <a:p>
            <a:pPr lvl="1"/>
            <a:r>
              <a:rPr lang="en-US" altLang="ja-JP" dirty="0" smtClean="0"/>
              <a:t>A society where the necessary goods and services are provided to the people who need them at the right time and in the right amounts, </a:t>
            </a:r>
            <a:r>
              <a:rPr lang="en-US" altLang="ja-JP" dirty="0" smtClean="0">
                <a:solidFill>
                  <a:srgbClr val="C00000"/>
                </a:solidFill>
              </a:rPr>
              <a:t>regardless of </a:t>
            </a:r>
            <a:r>
              <a:rPr lang="en-US" altLang="ja-JP" dirty="0" smtClean="0"/>
              <a:t>age, gender, location, language or </a:t>
            </a:r>
            <a:r>
              <a:rPr lang="en-US" altLang="ja-JP" dirty="0"/>
              <a:t>other </a:t>
            </a:r>
            <a:r>
              <a:rPr lang="en-US" altLang="ja-JP" dirty="0">
                <a:solidFill>
                  <a:srgbClr val="C00000"/>
                </a:solidFill>
              </a:rPr>
              <a:t>limitations, for a fulfilling and comfortable lifestyle </a:t>
            </a:r>
            <a:r>
              <a:rPr lang="en-US" altLang="ja-JP" dirty="0" smtClean="0"/>
              <a:t>where everyone can receive high-quality service</a:t>
            </a:r>
          </a:p>
          <a:p>
            <a:pPr lvl="2"/>
            <a:r>
              <a:rPr lang="en-US" altLang="ja-JP" dirty="0" smtClean="0"/>
              <a:t>Coexistence of people and robots/AI</a:t>
            </a:r>
            <a:endParaRPr lang="ja-JP" altLang="en-US" dirty="0"/>
          </a:p>
          <a:p>
            <a:pPr lvl="2"/>
            <a:r>
              <a:rPr lang="en-US" altLang="ja-JP" dirty="0" smtClean="0"/>
              <a:t>Made-to-order services</a:t>
            </a:r>
            <a:endParaRPr lang="ja-JP" altLang="en-US" dirty="0"/>
          </a:p>
          <a:p>
            <a:pPr lvl="2"/>
            <a:r>
              <a:rPr lang="en-US" altLang="ja-JP" dirty="0" smtClean="0"/>
              <a:t>Elimination of service inequality</a:t>
            </a:r>
            <a:endParaRPr lang="ja-JP" altLang="en-US" dirty="0"/>
          </a:p>
          <a:p>
            <a:pPr lvl="2"/>
            <a:r>
              <a:rPr lang="en-US" altLang="ja-JP" dirty="0" smtClean="0"/>
              <a:t>Increased opportunities for game changers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 smtClean="0">
                <a:solidFill>
                  <a:srgbClr val="000000"/>
                </a:solidFill>
              </a:rPr>
              <a:t>06/07/2016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BDCAD8-A3ED-4C1D-9D4A-A40C23827C63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22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2781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z="3800" dirty="0" smtClean="0"/>
              <a:t>Improvement of Fundamental Technologies</a:t>
            </a:r>
            <a:endParaRPr kumimoji="1" lang="ja-JP" altLang="en-US" sz="3800" dirty="0"/>
          </a:p>
        </p:txBody>
      </p:sp>
      <p:sp>
        <p:nvSpPr>
          <p:cNvPr id="8" name="コンテンツ プレースホルダー 7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ja-JP" dirty="0" smtClean="0"/>
              <a:t>Cyberspace</a:t>
            </a:r>
          </a:p>
          <a:p>
            <a:pPr lvl="1"/>
            <a:r>
              <a:rPr lang="en-US" altLang="ja-JP" dirty="0" smtClean="0"/>
              <a:t>Cybersecurity</a:t>
            </a:r>
            <a:endParaRPr lang="ja-JP" altLang="en-US" dirty="0"/>
          </a:p>
          <a:p>
            <a:pPr lvl="1"/>
            <a:r>
              <a:rPr lang="en-US" altLang="ja-JP" dirty="0" smtClean="0"/>
              <a:t>Software base</a:t>
            </a:r>
            <a:endParaRPr lang="ja-JP" altLang="en-US" dirty="0"/>
          </a:p>
          <a:p>
            <a:pPr lvl="1"/>
            <a:r>
              <a:rPr lang="en-US" altLang="ja-JP" dirty="0" smtClean="0"/>
              <a:t>Big data analysis</a:t>
            </a:r>
            <a:endParaRPr lang="ja-JP" altLang="en-US" dirty="0"/>
          </a:p>
          <a:p>
            <a:pPr lvl="1"/>
            <a:r>
              <a:rPr lang="en-US" altLang="ja-JP" dirty="0" smtClean="0"/>
              <a:t>Artificial intelligence</a:t>
            </a:r>
            <a:endParaRPr lang="ja-JP" altLang="en-US" dirty="0"/>
          </a:p>
          <a:p>
            <a:pPr lvl="1"/>
            <a:r>
              <a:rPr lang="en-US" altLang="ja-JP" dirty="0" smtClean="0"/>
              <a:t>Devices to process large-scale data at rapid speeds with low power consumption</a:t>
            </a:r>
            <a:endParaRPr lang="ja-JP" altLang="en-US" dirty="0"/>
          </a:p>
          <a:p>
            <a:pPr lvl="1"/>
            <a:r>
              <a:rPr lang="en-US" altLang="ja-JP" dirty="0" smtClean="0"/>
              <a:t>Networks</a:t>
            </a:r>
          </a:p>
        </p:txBody>
      </p:sp>
      <p:sp>
        <p:nvSpPr>
          <p:cNvPr id="9" name="コンテンツ プレースホルダー 8"/>
          <p:cNvSpPr>
            <a:spLocks noGrp="1"/>
          </p:cNvSpPr>
          <p:nvPr>
            <p:ph sz="half" idx="2"/>
          </p:nvPr>
        </p:nvSpPr>
        <p:spPr>
          <a:xfrm>
            <a:off x="4579938" y="1089025"/>
            <a:ext cx="4168526" cy="4905375"/>
          </a:xfrm>
        </p:spPr>
        <p:txBody>
          <a:bodyPr>
            <a:normAutofit lnSpcReduction="10000"/>
          </a:bodyPr>
          <a:lstStyle/>
          <a:p>
            <a:r>
              <a:rPr lang="en-US" altLang="ja-JP" dirty="0" smtClean="0"/>
              <a:t>Real World</a:t>
            </a:r>
            <a:endParaRPr lang="en-US" altLang="ja-JP" dirty="0"/>
          </a:p>
          <a:p>
            <a:pPr lvl="1"/>
            <a:r>
              <a:rPr lang="en-US" altLang="ja-JP" dirty="0" smtClean="0"/>
              <a:t>Robotics and actuators</a:t>
            </a:r>
            <a:endParaRPr lang="ja-JP" altLang="en-US" dirty="0"/>
          </a:p>
          <a:p>
            <a:pPr lvl="1"/>
            <a:r>
              <a:rPr lang="en-US" altLang="ja-JP" dirty="0" smtClean="0"/>
              <a:t>Sensors and optical/quantum technology</a:t>
            </a:r>
            <a:endParaRPr lang="ja-JP" altLang="en-US" dirty="0"/>
          </a:p>
          <a:p>
            <a:pPr lvl="1"/>
            <a:r>
              <a:rPr lang="en-US" altLang="ja-JP" dirty="0" smtClean="0"/>
              <a:t>Biotechnology (biointerfaces, etc.)</a:t>
            </a:r>
            <a:endParaRPr lang="en-US" altLang="ja-JP" dirty="0"/>
          </a:p>
          <a:p>
            <a:pPr lvl="1"/>
            <a:r>
              <a:rPr lang="en-US" altLang="ja-JP" dirty="0" smtClean="0"/>
              <a:t>Human interfaces using augmented reality (AR) and haptic engineering</a:t>
            </a:r>
            <a:endParaRPr lang="ja-JP" altLang="en-US" dirty="0"/>
          </a:p>
          <a:p>
            <a:pPr lvl="1"/>
            <a:r>
              <a:rPr lang="en-US" altLang="ja-JP" dirty="0" smtClean="0"/>
              <a:t>Materials and nanotechnology</a:t>
            </a:r>
            <a:endParaRPr lang="ja-JP" altLang="en-US" dirty="0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 smtClean="0">
                <a:solidFill>
                  <a:srgbClr val="000000"/>
                </a:solidFill>
              </a:rPr>
              <a:t>06/07/2016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BDCAD8-A3ED-4C1D-9D4A-A40C23827C63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23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34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Society 5.0 Platform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C372C3-4F15-44AE-BACB-E530D13F969F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24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grpSp>
        <p:nvGrpSpPr>
          <p:cNvPr id="154" name="グループ化 153"/>
          <p:cNvGrpSpPr/>
          <p:nvPr/>
        </p:nvGrpSpPr>
        <p:grpSpPr>
          <a:xfrm>
            <a:off x="521113" y="1196752"/>
            <a:ext cx="8340847" cy="4690446"/>
            <a:chOff x="1187624" y="2348880"/>
            <a:chExt cx="6878663" cy="3868192"/>
          </a:xfrm>
        </p:grpSpPr>
        <p:sp>
          <p:nvSpPr>
            <p:cNvPr id="81" name="円/楕円 80"/>
            <p:cNvSpPr/>
            <p:nvPr/>
          </p:nvSpPr>
          <p:spPr bwMode="auto">
            <a:xfrm>
              <a:off x="2032607" y="4963367"/>
              <a:ext cx="5129667" cy="1004017"/>
            </a:xfrm>
            <a:prstGeom prst="ellipse">
              <a:avLst/>
            </a:prstGeom>
            <a:solidFill>
              <a:srgbClr val="F79646">
                <a:lumMod val="20000"/>
                <a:lumOff val="80000"/>
              </a:srgbClr>
            </a:solidFill>
            <a:ln w="9525">
              <a:solidFill>
                <a:srgbClr val="FAC79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endParaRPr>
            </a:p>
          </p:txBody>
        </p:sp>
        <p:sp>
          <p:nvSpPr>
            <p:cNvPr id="82" name="Freeform 44"/>
            <p:cNvSpPr>
              <a:spLocks/>
            </p:cNvSpPr>
            <p:nvPr/>
          </p:nvSpPr>
          <p:spPr bwMode="auto">
            <a:xfrm>
              <a:off x="2032607" y="5437250"/>
              <a:ext cx="5129667" cy="719486"/>
            </a:xfrm>
            <a:custGeom>
              <a:avLst/>
              <a:gdLst/>
              <a:ahLst/>
              <a:cxnLst>
                <a:cxn ang="0">
                  <a:pos x="892" y="53"/>
                </a:cxn>
                <a:cxn ang="0">
                  <a:pos x="888" y="62"/>
                </a:cxn>
                <a:cxn ang="0">
                  <a:pos x="887" y="65"/>
                </a:cxn>
                <a:cxn ang="0">
                  <a:pos x="883" y="73"/>
                </a:cxn>
                <a:cxn ang="0">
                  <a:pos x="882" y="75"/>
                </a:cxn>
                <a:cxn ang="0">
                  <a:pos x="878" y="83"/>
                </a:cxn>
                <a:cxn ang="0">
                  <a:pos x="876" y="85"/>
                </a:cxn>
                <a:cxn ang="0">
                  <a:pos x="871" y="93"/>
                </a:cxn>
                <a:cxn ang="0">
                  <a:pos x="869" y="96"/>
                </a:cxn>
                <a:cxn ang="0">
                  <a:pos x="451" y="259"/>
                </a:cxn>
                <a:cxn ang="0">
                  <a:pos x="33" y="96"/>
                </a:cxn>
                <a:cxn ang="0">
                  <a:pos x="31" y="93"/>
                </a:cxn>
                <a:cxn ang="0">
                  <a:pos x="26" y="85"/>
                </a:cxn>
                <a:cxn ang="0">
                  <a:pos x="24" y="83"/>
                </a:cxn>
                <a:cxn ang="0">
                  <a:pos x="20" y="75"/>
                </a:cxn>
                <a:cxn ang="0">
                  <a:pos x="19" y="73"/>
                </a:cxn>
                <a:cxn ang="0">
                  <a:pos x="15" y="65"/>
                </a:cxn>
                <a:cxn ang="0">
                  <a:pos x="13" y="62"/>
                </a:cxn>
                <a:cxn ang="0">
                  <a:pos x="10" y="53"/>
                </a:cxn>
                <a:cxn ang="0">
                  <a:pos x="0" y="0"/>
                </a:cxn>
                <a:cxn ang="0">
                  <a:pos x="0" y="104"/>
                </a:cxn>
                <a:cxn ang="0">
                  <a:pos x="451" y="363"/>
                </a:cxn>
                <a:cxn ang="0">
                  <a:pos x="901" y="104"/>
                </a:cxn>
                <a:cxn ang="0">
                  <a:pos x="901" y="0"/>
                </a:cxn>
                <a:cxn ang="0">
                  <a:pos x="892" y="53"/>
                </a:cxn>
              </a:cxnLst>
              <a:rect l="0" t="0" r="r" b="b"/>
              <a:pathLst>
                <a:path w="901" h="363">
                  <a:moveTo>
                    <a:pt x="892" y="53"/>
                  </a:moveTo>
                  <a:cubicBezTo>
                    <a:pt x="891" y="56"/>
                    <a:pt x="890" y="59"/>
                    <a:pt x="888" y="62"/>
                  </a:cubicBezTo>
                  <a:cubicBezTo>
                    <a:pt x="888" y="63"/>
                    <a:pt x="888" y="64"/>
                    <a:pt x="887" y="65"/>
                  </a:cubicBezTo>
                  <a:cubicBezTo>
                    <a:pt x="886" y="67"/>
                    <a:pt x="885" y="70"/>
                    <a:pt x="883" y="73"/>
                  </a:cubicBezTo>
                  <a:cubicBezTo>
                    <a:pt x="883" y="74"/>
                    <a:pt x="882" y="75"/>
                    <a:pt x="882" y="75"/>
                  </a:cubicBezTo>
                  <a:cubicBezTo>
                    <a:pt x="881" y="78"/>
                    <a:pt x="879" y="80"/>
                    <a:pt x="878" y="83"/>
                  </a:cubicBezTo>
                  <a:cubicBezTo>
                    <a:pt x="877" y="83"/>
                    <a:pt x="877" y="84"/>
                    <a:pt x="876" y="85"/>
                  </a:cubicBezTo>
                  <a:cubicBezTo>
                    <a:pt x="875" y="88"/>
                    <a:pt x="873" y="91"/>
                    <a:pt x="871" y="93"/>
                  </a:cubicBezTo>
                  <a:cubicBezTo>
                    <a:pt x="870" y="94"/>
                    <a:pt x="870" y="95"/>
                    <a:pt x="869" y="96"/>
                  </a:cubicBezTo>
                  <a:cubicBezTo>
                    <a:pt x="802" y="191"/>
                    <a:pt x="640" y="259"/>
                    <a:pt x="451" y="259"/>
                  </a:cubicBezTo>
                  <a:cubicBezTo>
                    <a:pt x="262" y="259"/>
                    <a:pt x="99" y="191"/>
                    <a:pt x="33" y="96"/>
                  </a:cubicBezTo>
                  <a:cubicBezTo>
                    <a:pt x="32" y="95"/>
                    <a:pt x="31" y="94"/>
                    <a:pt x="31" y="93"/>
                  </a:cubicBezTo>
                  <a:cubicBezTo>
                    <a:pt x="29" y="91"/>
                    <a:pt x="27" y="88"/>
                    <a:pt x="26" y="85"/>
                  </a:cubicBezTo>
                  <a:cubicBezTo>
                    <a:pt x="25" y="84"/>
                    <a:pt x="25" y="83"/>
                    <a:pt x="24" y="83"/>
                  </a:cubicBezTo>
                  <a:cubicBezTo>
                    <a:pt x="23" y="80"/>
                    <a:pt x="21" y="78"/>
                    <a:pt x="20" y="75"/>
                  </a:cubicBezTo>
                  <a:cubicBezTo>
                    <a:pt x="20" y="75"/>
                    <a:pt x="19" y="74"/>
                    <a:pt x="19" y="73"/>
                  </a:cubicBezTo>
                  <a:cubicBezTo>
                    <a:pt x="17" y="70"/>
                    <a:pt x="16" y="67"/>
                    <a:pt x="15" y="65"/>
                  </a:cubicBezTo>
                  <a:cubicBezTo>
                    <a:pt x="14" y="64"/>
                    <a:pt x="14" y="63"/>
                    <a:pt x="13" y="62"/>
                  </a:cubicBezTo>
                  <a:cubicBezTo>
                    <a:pt x="12" y="59"/>
                    <a:pt x="11" y="56"/>
                    <a:pt x="10" y="53"/>
                  </a:cubicBezTo>
                  <a:cubicBezTo>
                    <a:pt x="4" y="36"/>
                    <a:pt x="0" y="18"/>
                    <a:pt x="0" y="0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247"/>
                    <a:pt x="202" y="363"/>
                    <a:pt x="451" y="363"/>
                  </a:cubicBezTo>
                  <a:cubicBezTo>
                    <a:pt x="700" y="363"/>
                    <a:pt x="901" y="247"/>
                    <a:pt x="901" y="104"/>
                  </a:cubicBezTo>
                  <a:cubicBezTo>
                    <a:pt x="901" y="0"/>
                    <a:pt x="901" y="0"/>
                    <a:pt x="901" y="0"/>
                  </a:cubicBezTo>
                  <a:cubicBezTo>
                    <a:pt x="901" y="18"/>
                    <a:pt x="898" y="36"/>
                    <a:pt x="892" y="53"/>
                  </a:cubicBezTo>
                  <a:close/>
                </a:path>
              </a:pathLst>
            </a:custGeom>
            <a:gradFill flip="none" rotWithShape="1">
              <a:gsLst>
                <a:gs pos="25000">
                  <a:srgbClr val="F79646">
                    <a:lumMod val="60000"/>
                    <a:lumOff val="40000"/>
                    <a:shade val="30000"/>
                    <a:satMod val="115000"/>
                  </a:srgbClr>
                </a:gs>
                <a:gs pos="82000">
                  <a:srgbClr val="F79646">
                    <a:lumMod val="60000"/>
                    <a:lumOff val="40000"/>
                    <a:shade val="67500"/>
                    <a:satMod val="115000"/>
                  </a:srgbClr>
                </a:gs>
                <a:gs pos="100000">
                  <a:srgbClr val="F79646">
                    <a:lumMod val="60000"/>
                    <a:lumOff val="40000"/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endParaRPr>
            </a:p>
          </p:txBody>
        </p:sp>
        <p:sp>
          <p:nvSpPr>
            <p:cNvPr id="83" name="テキスト ボックス 82"/>
            <p:cNvSpPr txBox="1"/>
            <p:nvPr/>
          </p:nvSpPr>
          <p:spPr>
            <a:xfrm>
              <a:off x="2162691" y="5461809"/>
              <a:ext cx="1203276" cy="22844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35271B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○</a:t>
              </a:r>
              <a:r>
                <a:rPr kumimoji="0" lang="en-US" altLang="ja-JP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35271B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Cybersecurity</a:t>
              </a:r>
              <a:endParaRPr kumimoji="0" lang="ja-JP" alt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35271B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84" name="テキスト ボックス 66"/>
            <p:cNvSpPr txBox="1">
              <a:spLocks noChangeArrowheads="1"/>
            </p:cNvSpPr>
            <p:nvPr/>
          </p:nvSpPr>
          <p:spPr bwMode="auto">
            <a:xfrm>
              <a:off x="3596198" y="5912485"/>
              <a:ext cx="2058603" cy="3045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25400" dist="25400" dir="2700000" algn="tl" rotWithShape="0">
                <a:sysClr val="windowText" lastClr="000000"/>
              </a:outerShdw>
            </a:effectLst>
          </p:spPr>
          <p:txBody>
            <a:bodyPr wrap="none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GP創英角ｺﾞｼｯｸUB" pitchFamily="50" charset="-128"/>
                  <a:ea typeface="HGP創英角ｺﾞｼｯｸUB" pitchFamily="50" charset="-128"/>
                </a:rPr>
                <a:t>Shared Base Functions</a:t>
              </a:r>
              <a:endParaRPr kumimoji="0" lang="ja-JP" altLang="en-US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P創英角ｺﾞｼｯｸUB" pitchFamily="50" charset="-128"/>
                <a:ea typeface="HGP創英角ｺﾞｼｯｸUB" pitchFamily="50" charset="-128"/>
              </a:endParaRPr>
            </a:p>
          </p:txBody>
        </p:sp>
        <p:sp>
          <p:nvSpPr>
            <p:cNvPr id="85" name="テキスト ボックス 84"/>
            <p:cNvSpPr txBox="1"/>
            <p:nvPr/>
          </p:nvSpPr>
          <p:spPr>
            <a:xfrm>
              <a:off x="3311217" y="5461809"/>
              <a:ext cx="2394389" cy="22844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35271B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○</a:t>
              </a:r>
              <a:r>
                <a:rPr kumimoji="0" lang="en-US" altLang="ja-JP" sz="1200" b="1" kern="0" dirty="0" smtClean="0">
                  <a:solidFill>
                    <a:srgbClr val="35271B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System to Promote Use of Data</a:t>
              </a:r>
              <a:endParaRPr kumimoji="0" lang="ja-JP" alt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35271B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86" name="テキスト ボックス 85"/>
            <p:cNvSpPr txBox="1"/>
            <p:nvPr/>
          </p:nvSpPr>
          <p:spPr>
            <a:xfrm>
              <a:off x="2619318" y="5623710"/>
              <a:ext cx="3709769" cy="2284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35271B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○</a:t>
              </a:r>
              <a:r>
                <a:rPr kumimoji="0" lang="en-US" altLang="ja-JP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35271B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Linked Open Data System</a:t>
              </a:r>
              <a:r>
                <a:rPr kumimoji="0" lang="ja-JP" alt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35271B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　○</a:t>
              </a:r>
              <a:r>
                <a:rPr kumimoji="0" lang="en-US" altLang="ja-JP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35271B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Unified</a:t>
              </a:r>
              <a:r>
                <a:rPr kumimoji="0" lang="en-US" altLang="ja-JP" sz="1200" b="1" i="0" u="none" strike="noStrike" kern="0" cap="none" spc="0" normalizeH="0" noProof="0" dirty="0" smtClean="0">
                  <a:ln>
                    <a:noFill/>
                  </a:ln>
                  <a:solidFill>
                    <a:srgbClr val="35271B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 Data Format</a:t>
              </a:r>
              <a:endParaRPr kumimoji="0" lang="ja-JP" alt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35271B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87" name="テキスト ボックス 86"/>
            <p:cNvSpPr txBox="1"/>
            <p:nvPr/>
          </p:nvSpPr>
          <p:spPr>
            <a:xfrm>
              <a:off x="5699319" y="5461809"/>
              <a:ext cx="1619703" cy="22844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35271B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○</a:t>
              </a:r>
              <a:r>
                <a:rPr kumimoji="0" lang="en-US" altLang="ja-JP" sz="1200" b="1" kern="0" dirty="0" smtClean="0">
                  <a:solidFill>
                    <a:srgbClr val="35271B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Global IP Standards</a:t>
              </a:r>
              <a:endParaRPr kumimoji="0" lang="ja-JP" alt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35271B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88" name="テキスト ボックス 87"/>
            <p:cNvSpPr txBox="1"/>
            <p:nvPr/>
          </p:nvSpPr>
          <p:spPr>
            <a:xfrm>
              <a:off x="2548462" y="5768813"/>
              <a:ext cx="4254429" cy="2284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35271B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○</a:t>
              </a:r>
              <a:r>
                <a:rPr kumimoji="0" lang="en-US" altLang="ja-JP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35271B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System/Regulation Reforms</a:t>
              </a:r>
              <a:r>
                <a:rPr kumimoji="0" lang="ja-JP" alt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35271B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　○</a:t>
              </a:r>
              <a:r>
                <a:rPr kumimoji="0" lang="en-US" altLang="ja-JP" sz="1200" b="1" kern="0" dirty="0" smtClean="0">
                  <a:solidFill>
                    <a:srgbClr val="35271B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Training Human Resources</a:t>
              </a:r>
              <a:endParaRPr kumimoji="0" lang="ja-JP" alt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35271B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89" name="円/楕円 88"/>
            <p:cNvSpPr/>
            <p:nvPr/>
          </p:nvSpPr>
          <p:spPr bwMode="auto">
            <a:xfrm>
              <a:off x="2025628" y="4273339"/>
              <a:ext cx="5129667" cy="983430"/>
            </a:xfrm>
            <a:prstGeom prst="ellipse">
              <a:avLst/>
            </a:prstGeom>
            <a:solidFill>
              <a:srgbClr val="A4CEBB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endParaRPr>
            </a:p>
          </p:txBody>
        </p:sp>
        <p:sp>
          <p:nvSpPr>
            <p:cNvPr id="90" name="Freeform 44"/>
            <p:cNvSpPr>
              <a:spLocks/>
            </p:cNvSpPr>
            <p:nvPr/>
          </p:nvSpPr>
          <p:spPr bwMode="auto">
            <a:xfrm>
              <a:off x="2033830" y="4754009"/>
              <a:ext cx="5121465" cy="690931"/>
            </a:xfrm>
            <a:custGeom>
              <a:avLst/>
              <a:gdLst/>
              <a:ahLst/>
              <a:cxnLst>
                <a:cxn ang="0">
                  <a:pos x="892" y="53"/>
                </a:cxn>
                <a:cxn ang="0">
                  <a:pos x="888" y="62"/>
                </a:cxn>
                <a:cxn ang="0">
                  <a:pos x="887" y="65"/>
                </a:cxn>
                <a:cxn ang="0">
                  <a:pos x="883" y="73"/>
                </a:cxn>
                <a:cxn ang="0">
                  <a:pos x="882" y="75"/>
                </a:cxn>
                <a:cxn ang="0">
                  <a:pos x="878" y="83"/>
                </a:cxn>
                <a:cxn ang="0">
                  <a:pos x="876" y="85"/>
                </a:cxn>
                <a:cxn ang="0">
                  <a:pos x="871" y="93"/>
                </a:cxn>
                <a:cxn ang="0">
                  <a:pos x="869" y="96"/>
                </a:cxn>
                <a:cxn ang="0">
                  <a:pos x="451" y="259"/>
                </a:cxn>
                <a:cxn ang="0">
                  <a:pos x="33" y="96"/>
                </a:cxn>
                <a:cxn ang="0">
                  <a:pos x="31" y="93"/>
                </a:cxn>
                <a:cxn ang="0">
                  <a:pos x="26" y="85"/>
                </a:cxn>
                <a:cxn ang="0">
                  <a:pos x="24" y="83"/>
                </a:cxn>
                <a:cxn ang="0">
                  <a:pos x="20" y="75"/>
                </a:cxn>
                <a:cxn ang="0">
                  <a:pos x="19" y="73"/>
                </a:cxn>
                <a:cxn ang="0">
                  <a:pos x="15" y="65"/>
                </a:cxn>
                <a:cxn ang="0">
                  <a:pos x="13" y="62"/>
                </a:cxn>
                <a:cxn ang="0">
                  <a:pos x="10" y="53"/>
                </a:cxn>
                <a:cxn ang="0">
                  <a:pos x="0" y="0"/>
                </a:cxn>
                <a:cxn ang="0">
                  <a:pos x="0" y="104"/>
                </a:cxn>
                <a:cxn ang="0">
                  <a:pos x="451" y="363"/>
                </a:cxn>
                <a:cxn ang="0">
                  <a:pos x="901" y="104"/>
                </a:cxn>
                <a:cxn ang="0">
                  <a:pos x="901" y="0"/>
                </a:cxn>
                <a:cxn ang="0">
                  <a:pos x="892" y="53"/>
                </a:cxn>
              </a:cxnLst>
              <a:rect l="0" t="0" r="r" b="b"/>
              <a:pathLst>
                <a:path w="901" h="363">
                  <a:moveTo>
                    <a:pt x="892" y="53"/>
                  </a:moveTo>
                  <a:cubicBezTo>
                    <a:pt x="891" y="56"/>
                    <a:pt x="890" y="59"/>
                    <a:pt x="888" y="62"/>
                  </a:cubicBezTo>
                  <a:cubicBezTo>
                    <a:pt x="888" y="63"/>
                    <a:pt x="888" y="64"/>
                    <a:pt x="887" y="65"/>
                  </a:cubicBezTo>
                  <a:cubicBezTo>
                    <a:pt x="886" y="67"/>
                    <a:pt x="885" y="70"/>
                    <a:pt x="883" y="73"/>
                  </a:cubicBezTo>
                  <a:cubicBezTo>
                    <a:pt x="883" y="74"/>
                    <a:pt x="882" y="75"/>
                    <a:pt x="882" y="75"/>
                  </a:cubicBezTo>
                  <a:cubicBezTo>
                    <a:pt x="881" y="78"/>
                    <a:pt x="879" y="80"/>
                    <a:pt x="878" y="83"/>
                  </a:cubicBezTo>
                  <a:cubicBezTo>
                    <a:pt x="877" y="83"/>
                    <a:pt x="877" y="84"/>
                    <a:pt x="876" y="85"/>
                  </a:cubicBezTo>
                  <a:cubicBezTo>
                    <a:pt x="875" y="88"/>
                    <a:pt x="873" y="91"/>
                    <a:pt x="871" y="93"/>
                  </a:cubicBezTo>
                  <a:cubicBezTo>
                    <a:pt x="870" y="94"/>
                    <a:pt x="870" y="95"/>
                    <a:pt x="869" y="96"/>
                  </a:cubicBezTo>
                  <a:cubicBezTo>
                    <a:pt x="802" y="191"/>
                    <a:pt x="640" y="259"/>
                    <a:pt x="451" y="259"/>
                  </a:cubicBezTo>
                  <a:cubicBezTo>
                    <a:pt x="262" y="259"/>
                    <a:pt x="99" y="191"/>
                    <a:pt x="33" y="96"/>
                  </a:cubicBezTo>
                  <a:cubicBezTo>
                    <a:pt x="32" y="95"/>
                    <a:pt x="31" y="94"/>
                    <a:pt x="31" y="93"/>
                  </a:cubicBezTo>
                  <a:cubicBezTo>
                    <a:pt x="29" y="91"/>
                    <a:pt x="27" y="88"/>
                    <a:pt x="26" y="85"/>
                  </a:cubicBezTo>
                  <a:cubicBezTo>
                    <a:pt x="25" y="84"/>
                    <a:pt x="25" y="83"/>
                    <a:pt x="24" y="83"/>
                  </a:cubicBezTo>
                  <a:cubicBezTo>
                    <a:pt x="23" y="80"/>
                    <a:pt x="21" y="78"/>
                    <a:pt x="20" y="75"/>
                  </a:cubicBezTo>
                  <a:cubicBezTo>
                    <a:pt x="20" y="75"/>
                    <a:pt x="19" y="74"/>
                    <a:pt x="19" y="73"/>
                  </a:cubicBezTo>
                  <a:cubicBezTo>
                    <a:pt x="17" y="70"/>
                    <a:pt x="16" y="67"/>
                    <a:pt x="15" y="65"/>
                  </a:cubicBezTo>
                  <a:cubicBezTo>
                    <a:pt x="14" y="64"/>
                    <a:pt x="14" y="63"/>
                    <a:pt x="13" y="62"/>
                  </a:cubicBezTo>
                  <a:cubicBezTo>
                    <a:pt x="12" y="59"/>
                    <a:pt x="11" y="56"/>
                    <a:pt x="10" y="53"/>
                  </a:cubicBezTo>
                  <a:cubicBezTo>
                    <a:pt x="4" y="36"/>
                    <a:pt x="0" y="18"/>
                    <a:pt x="0" y="0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247"/>
                    <a:pt x="202" y="363"/>
                    <a:pt x="451" y="363"/>
                  </a:cubicBezTo>
                  <a:cubicBezTo>
                    <a:pt x="700" y="363"/>
                    <a:pt x="901" y="247"/>
                    <a:pt x="901" y="104"/>
                  </a:cubicBezTo>
                  <a:cubicBezTo>
                    <a:pt x="901" y="0"/>
                    <a:pt x="901" y="0"/>
                    <a:pt x="901" y="0"/>
                  </a:cubicBezTo>
                  <a:cubicBezTo>
                    <a:pt x="901" y="18"/>
                    <a:pt x="898" y="36"/>
                    <a:pt x="892" y="53"/>
                  </a:cubicBezTo>
                  <a:close/>
                </a:path>
              </a:pathLst>
            </a:custGeom>
            <a:gradFill rotWithShape="0">
              <a:gsLst>
                <a:gs pos="0">
                  <a:srgbClr val="5DA987"/>
                </a:gs>
                <a:gs pos="100000">
                  <a:srgbClr val="265646"/>
                </a:gs>
              </a:gsLst>
              <a:lin ang="0" scaled="0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endParaRPr>
            </a:p>
          </p:txBody>
        </p:sp>
        <p:grpSp>
          <p:nvGrpSpPr>
            <p:cNvPr id="91" name="グループ化 90"/>
            <p:cNvGrpSpPr/>
            <p:nvPr/>
          </p:nvGrpSpPr>
          <p:grpSpPr>
            <a:xfrm>
              <a:off x="3513034" y="3475935"/>
              <a:ext cx="2176987" cy="1532351"/>
              <a:chOff x="3708284" y="2540488"/>
              <a:chExt cx="2666307" cy="1876776"/>
            </a:xfrm>
          </p:grpSpPr>
          <p:sp>
            <p:nvSpPr>
              <p:cNvPr id="92" name="Freeform 40"/>
              <p:cNvSpPr>
                <a:spLocks/>
              </p:cNvSpPr>
              <p:nvPr/>
            </p:nvSpPr>
            <p:spPr bwMode="auto">
              <a:xfrm>
                <a:off x="3716837" y="3324420"/>
                <a:ext cx="2649215" cy="504058"/>
              </a:xfrm>
              <a:custGeom>
                <a:avLst/>
                <a:gdLst/>
                <a:ahLst/>
                <a:cxnLst>
                  <a:cxn ang="0">
                    <a:pos x="169" y="98"/>
                  </a:cxn>
                  <a:cxn ang="0">
                    <a:pos x="0" y="0"/>
                  </a:cxn>
                  <a:cxn ang="0">
                    <a:pos x="0" y="104"/>
                  </a:cxn>
                  <a:cxn ang="0">
                    <a:pos x="169" y="201"/>
                  </a:cxn>
                  <a:cxn ang="0">
                    <a:pos x="338" y="104"/>
                  </a:cxn>
                  <a:cxn ang="0">
                    <a:pos x="338" y="0"/>
                  </a:cxn>
                  <a:cxn ang="0">
                    <a:pos x="169" y="98"/>
                  </a:cxn>
                </a:cxnLst>
                <a:rect l="0" t="0" r="r" b="b"/>
                <a:pathLst>
                  <a:path w="338" h="201">
                    <a:moveTo>
                      <a:pt x="169" y="98"/>
                    </a:moveTo>
                    <a:cubicBezTo>
                      <a:pt x="75" y="98"/>
                      <a:pt x="0" y="54"/>
                      <a:pt x="0" y="0"/>
                    </a:cubicBezTo>
                    <a:cubicBezTo>
                      <a:pt x="0" y="104"/>
                      <a:pt x="0" y="104"/>
                      <a:pt x="0" y="104"/>
                    </a:cubicBezTo>
                    <a:cubicBezTo>
                      <a:pt x="0" y="158"/>
                      <a:pt x="75" y="201"/>
                      <a:pt x="169" y="201"/>
                    </a:cubicBezTo>
                    <a:cubicBezTo>
                      <a:pt x="263" y="201"/>
                      <a:pt x="338" y="158"/>
                      <a:pt x="338" y="104"/>
                    </a:cubicBezTo>
                    <a:cubicBezTo>
                      <a:pt x="338" y="0"/>
                      <a:pt x="338" y="0"/>
                      <a:pt x="338" y="0"/>
                    </a:cubicBezTo>
                    <a:cubicBezTo>
                      <a:pt x="338" y="54"/>
                      <a:pt x="263" y="98"/>
                      <a:pt x="169" y="98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5373C2"/>
                  </a:gs>
                  <a:gs pos="63000">
                    <a:srgbClr val="231F55"/>
                  </a:gs>
                </a:gsLst>
                <a:lin ang="0" scaled="0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3" name="Freeform 40"/>
              <p:cNvSpPr>
                <a:spLocks/>
              </p:cNvSpPr>
              <p:nvPr/>
            </p:nvSpPr>
            <p:spPr bwMode="auto">
              <a:xfrm>
                <a:off x="3716837" y="3645771"/>
                <a:ext cx="2649215" cy="504058"/>
              </a:xfrm>
              <a:custGeom>
                <a:avLst/>
                <a:gdLst/>
                <a:ahLst/>
                <a:cxnLst>
                  <a:cxn ang="0">
                    <a:pos x="169" y="98"/>
                  </a:cxn>
                  <a:cxn ang="0">
                    <a:pos x="0" y="0"/>
                  </a:cxn>
                  <a:cxn ang="0">
                    <a:pos x="0" y="104"/>
                  </a:cxn>
                  <a:cxn ang="0">
                    <a:pos x="169" y="201"/>
                  </a:cxn>
                  <a:cxn ang="0">
                    <a:pos x="338" y="104"/>
                  </a:cxn>
                  <a:cxn ang="0">
                    <a:pos x="338" y="0"/>
                  </a:cxn>
                  <a:cxn ang="0">
                    <a:pos x="169" y="98"/>
                  </a:cxn>
                </a:cxnLst>
                <a:rect l="0" t="0" r="r" b="b"/>
                <a:pathLst>
                  <a:path w="338" h="201">
                    <a:moveTo>
                      <a:pt x="169" y="98"/>
                    </a:moveTo>
                    <a:cubicBezTo>
                      <a:pt x="75" y="98"/>
                      <a:pt x="0" y="54"/>
                      <a:pt x="0" y="0"/>
                    </a:cubicBezTo>
                    <a:cubicBezTo>
                      <a:pt x="0" y="104"/>
                      <a:pt x="0" y="104"/>
                      <a:pt x="0" y="104"/>
                    </a:cubicBezTo>
                    <a:cubicBezTo>
                      <a:pt x="0" y="158"/>
                      <a:pt x="75" y="201"/>
                      <a:pt x="169" y="201"/>
                    </a:cubicBezTo>
                    <a:cubicBezTo>
                      <a:pt x="263" y="201"/>
                      <a:pt x="338" y="158"/>
                      <a:pt x="338" y="104"/>
                    </a:cubicBezTo>
                    <a:cubicBezTo>
                      <a:pt x="338" y="0"/>
                      <a:pt x="338" y="0"/>
                      <a:pt x="338" y="0"/>
                    </a:cubicBezTo>
                    <a:cubicBezTo>
                      <a:pt x="338" y="54"/>
                      <a:pt x="263" y="98"/>
                      <a:pt x="169" y="98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5373C2"/>
                  </a:gs>
                  <a:gs pos="63000">
                    <a:srgbClr val="231F55"/>
                  </a:gs>
                </a:gsLst>
                <a:lin ang="0" scaled="0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4" name="Freeform 40"/>
              <p:cNvSpPr>
                <a:spLocks/>
              </p:cNvSpPr>
              <p:nvPr/>
            </p:nvSpPr>
            <p:spPr bwMode="auto">
              <a:xfrm>
                <a:off x="3716837" y="3433255"/>
                <a:ext cx="2649215" cy="504058"/>
              </a:xfrm>
              <a:custGeom>
                <a:avLst/>
                <a:gdLst/>
                <a:ahLst/>
                <a:cxnLst>
                  <a:cxn ang="0">
                    <a:pos x="169" y="98"/>
                  </a:cxn>
                  <a:cxn ang="0">
                    <a:pos x="0" y="0"/>
                  </a:cxn>
                  <a:cxn ang="0">
                    <a:pos x="0" y="104"/>
                  </a:cxn>
                  <a:cxn ang="0">
                    <a:pos x="169" y="201"/>
                  </a:cxn>
                  <a:cxn ang="0">
                    <a:pos x="338" y="104"/>
                  </a:cxn>
                  <a:cxn ang="0">
                    <a:pos x="338" y="0"/>
                  </a:cxn>
                  <a:cxn ang="0">
                    <a:pos x="169" y="98"/>
                  </a:cxn>
                </a:cxnLst>
                <a:rect l="0" t="0" r="r" b="b"/>
                <a:pathLst>
                  <a:path w="338" h="201">
                    <a:moveTo>
                      <a:pt x="169" y="98"/>
                    </a:moveTo>
                    <a:cubicBezTo>
                      <a:pt x="75" y="98"/>
                      <a:pt x="0" y="54"/>
                      <a:pt x="0" y="0"/>
                    </a:cubicBezTo>
                    <a:cubicBezTo>
                      <a:pt x="0" y="104"/>
                      <a:pt x="0" y="104"/>
                      <a:pt x="0" y="104"/>
                    </a:cubicBezTo>
                    <a:cubicBezTo>
                      <a:pt x="0" y="158"/>
                      <a:pt x="75" y="201"/>
                      <a:pt x="169" y="201"/>
                    </a:cubicBezTo>
                    <a:cubicBezTo>
                      <a:pt x="263" y="201"/>
                      <a:pt x="338" y="158"/>
                      <a:pt x="338" y="104"/>
                    </a:cubicBezTo>
                    <a:cubicBezTo>
                      <a:pt x="338" y="0"/>
                      <a:pt x="338" y="0"/>
                      <a:pt x="338" y="0"/>
                    </a:cubicBezTo>
                    <a:cubicBezTo>
                      <a:pt x="338" y="54"/>
                      <a:pt x="263" y="98"/>
                      <a:pt x="169" y="98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5373C2"/>
                  </a:gs>
                  <a:gs pos="63000">
                    <a:srgbClr val="231F55"/>
                  </a:gs>
                </a:gsLst>
                <a:lin ang="0" scaled="0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5" name="Freeform 40"/>
              <p:cNvSpPr>
                <a:spLocks/>
              </p:cNvSpPr>
              <p:nvPr/>
            </p:nvSpPr>
            <p:spPr bwMode="auto">
              <a:xfrm>
                <a:off x="3716837" y="3716930"/>
                <a:ext cx="2649215" cy="504058"/>
              </a:xfrm>
              <a:custGeom>
                <a:avLst/>
                <a:gdLst/>
                <a:ahLst/>
                <a:cxnLst>
                  <a:cxn ang="0">
                    <a:pos x="169" y="98"/>
                  </a:cxn>
                  <a:cxn ang="0">
                    <a:pos x="0" y="0"/>
                  </a:cxn>
                  <a:cxn ang="0">
                    <a:pos x="0" y="104"/>
                  </a:cxn>
                  <a:cxn ang="0">
                    <a:pos x="169" y="201"/>
                  </a:cxn>
                  <a:cxn ang="0">
                    <a:pos x="338" y="104"/>
                  </a:cxn>
                  <a:cxn ang="0">
                    <a:pos x="338" y="0"/>
                  </a:cxn>
                  <a:cxn ang="0">
                    <a:pos x="169" y="98"/>
                  </a:cxn>
                </a:cxnLst>
                <a:rect l="0" t="0" r="r" b="b"/>
                <a:pathLst>
                  <a:path w="338" h="201">
                    <a:moveTo>
                      <a:pt x="169" y="98"/>
                    </a:moveTo>
                    <a:cubicBezTo>
                      <a:pt x="75" y="98"/>
                      <a:pt x="0" y="54"/>
                      <a:pt x="0" y="0"/>
                    </a:cubicBezTo>
                    <a:cubicBezTo>
                      <a:pt x="0" y="104"/>
                      <a:pt x="0" y="104"/>
                      <a:pt x="0" y="104"/>
                    </a:cubicBezTo>
                    <a:cubicBezTo>
                      <a:pt x="0" y="158"/>
                      <a:pt x="75" y="201"/>
                      <a:pt x="169" y="201"/>
                    </a:cubicBezTo>
                    <a:cubicBezTo>
                      <a:pt x="263" y="201"/>
                      <a:pt x="338" y="158"/>
                      <a:pt x="338" y="104"/>
                    </a:cubicBezTo>
                    <a:cubicBezTo>
                      <a:pt x="338" y="0"/>
                      <a:pt x="338" y="0"/>
                      <a:pt x="338" y="0"/>
                    </a:cubicBezTo>
                    <a:cubicBezTo>
                      <a:pt x="338" y="54"/>
                      <a:pt x="263" y="98"/>
                      <a:pt x="169" y="98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5373C2"/>
                  </a:gs>
                  <a:gs pos="63000">
                    <a:srgbClr val="231F55"/>
                  </a:gs>
                </a:gsLst>
                <a:lin ang="0" scaled="0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6" name="Freeform 40"/>
              <p:cNvSpPr>
                <a:spLocks/>
              </p:cNvSpPr>
              <p:nvPr/>
            </p:nvSpPr>
            <p:spPr bwMode="auto">
              <a:xfrm>
                <a:off x="3716837" y="3913206"/>
                <a:ext cx="2649215" cy="504058"/>
              </a:xfrm>
              <a:custGeom>
                <a:avLst/>
                <a:gdLst/>
                <a:ahLst/>
                <a:cxnLst>
                  <a:cxn ang="0">
                    <a:pos x="169" y="98"/>
                  </a:cxn>
                  <a:cxn ang="0">
                    <a:pos x="0" y="0"/>
                  </a:cxn>
                  <a:cxn ang="0">
                    <a:pos x="0" y="104"/>
                  </a:cxn>
                  <a:cxn ang="0">
                    <a:pos x="169" y="201"/>
                  </a:cxn>
                  <a:cxn ang="0">
                    <a:pos x="338" y="104"/>
                  </a:cxn>
                  <a:cxn ang="0">
                    <a:pos x="338" y="0"/>
                  </a:cxn>
                  <a:cxn ang="0">
                    <a:pos x="169" y="98"/>
                  </a:cxn>
                </a:cxnLst>
                <a:rect l="0" t="0" r="r" b="b"/>
                <a:pathLst>
                  <a:path w="338" h="201">
                    <a:moveTo>
                      <a:pt x="169" y="98"/>
                    </a:moveTo>
                    <a:cubicBezTo>
                      <a:pt x="75" y="98"/>
                      <a:pt x="0" y="54"/>
                      <a:pt x="0" y="0"/>
                    </a:cubicBezTo>
                    <a:cubicBezTo>
                      <a:pt x="0" y="104"/>
                      <a:pt x="0" y="104"/>
                      <a:pt x="0" y="104"/>
                    </a:cubicBezTo>
                    <a:cubicBezTo>
                      <a:pt x="0" y="158"/>
                      <a:pt x="75" y="201"/>
                      <a:pt x="169" y="201"/>
                    </a:cubicBezTo>
                    <a:cubicBezTo>
                      <a:pt x="263" y="201"/>
                      <a:pt x="338" y="158"/>
                      <a:pt x="338" y="104"/>
                    </a:cubicBezTo>
                    <a:cubicBezTo>
                      <a:pt x="338" y="0"/>
                      <a:pt x="338" y="0"/>
                      <a:pt x="338" y="0"/>
                    </a:cubicBezTo>
                    <a:cubicBezTo>
                      <a:pt x="338" y="54"/>
                      <a:pt x="263" y="98"/>
                      <a:pt x="169" y="98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5373C2"/>
                  </a:gs>
                  <a:gs pos="63000">
                    <a:srgbClr val="231F55"/>
                  </a:gs>
                </a:gsLst>
                <a:lin ang="0" scaled="0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7" name="Freeform 40"/>
              <p:cNvSpPr>
                <a:spLocks/>
              </p:cNvSpPr>
              <p:nvPr/>
            </p:nvSpPr>
            <p:spPr bwMode="auto">
              <a:xfrm>
                <a:off x="3716837" y="3128225"/>
                <a:ext cx="2649215" cy="504058"/>
              </a:xfrm>
              <a:custGeom>
                <a:avLst/>
                <a:gdLst/>
                <a:ahLst/>
                <a:cxnLst>
                  <a:cxn ang="0">
                    <a:pos x="169" y="98"/>
                  </a:cxn>
                  <a:cxn ang="0">
                    <a:pos x="0" y="0"/>
                  </a:cxn>
                  <a:cxn ang="0">
                    <a:pos x="0" y="104"/>
                  </a:cxn>
                  <a:cxn ang="0">
                    <a:pos x="169" y="201"/>
                  </a:cxn>
                  <a:cxn ang="0">
                    <a:pos x="338" y="104"/>
                  </a:cxn>
                  <a:cxn ang="0">
                    <a:pos x="338" y="0"/>
                  </a:cxn>
                  <a:cxn ang="0">
                    <a:pos x="169" y="98"/>
                  </a:cxn>
                </a:cxnLst>
                <a:rect l="0" t="0" r="r" b="b"/>
                <a:pathLst>
                  <a:path w="338" h="201">
                    <a:moveTo>
                      <a:pt x="169" y="98"/>
                    </a:moveTo>
                    <a:cubicBezTo>
                      <a:pt x="75" y="98"/>
                      <a:pt x="0" y="54"/>
                      <a:pt x="0" y="0"/>
                    </a:cubicBezTo>
                    <a:cubicBezTo>
                      <a:pt x="0" y="104"/>
                      <a:pt x="0" y="104"/>
                      <a:pt x="0" y="104"/>
                    </a:cubicBezTo>
                    <a:cubicBezTo>
                      <a:pt x="0" y="158"/>
                      <a:pt x="75" y="201"/>
                      <a:pt x="169" y="201"/>
                    </a:cubicBezTo>
                    <a:cubicBezTo>
                      <a:pt x="263" y="201"/>
                      <a:pt x="338" y="158"/>
                      <a:pt x="338" y="104"/>
                    </a:cubicBezTo>
                    <a:cubicBezTo>
                      <a:pt x="338" y="0"/>
                      <a:pt x="338" y="0"/>
                      <a:pt x="338" y="0"/>
                    </a:cubicBezTo>
                    <a:cubicBezTo>
                      <a:pt x="338" y="54"/>
                      <a:pt x="263" y="98"/>
                      <a:pt x="169" y="98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5373C2"/>
                  </a:gs>
                  <a:gs pos="63000">
                    <a:srgbClr val="231F55"/>
                  </a:gs>
                </a:gsLst>
                <a:lin ang="0" scaled="0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8" name="Freeform 40"/>
              <p:cNvSpPr>
                <a:spLocks/>
              </p:cNvSpPr>
              <p:nvPr/>
            </p:nvSpPr>
            <p:spPr bwMode="auto">
              <a:xfrm>
                <a:off x="3716837" y="2909679"/>
                <a:ext cx="2649215" cy="504058"/>
              </a:xfrm>
              <a:custGeom>
                <a:avLst/>
                <a:gdLst/>
                <a:ahLst/>
                <a:cxnLst>
                  <a:cxn ang="0">
                    <a:pos x="169" y="98"/>
                  </a:cxn>
                  <a:cxn ang="0">
                    <a:pos x="0" y="0"/>
                  </a:cxn>
                  <a:cxn ang="0">
                    <a:pos x="0" y="104"/>
                  </a:cxn>
                  <a:cxn ang="0">
                    <a:pos x="169" y="201"/>
                  </a:cxn>
                  <a:cxn ang="0">
                    <a:pos x="338" y="104"/>
                  </a:cxn>
                  <a:cxn ang="0">
                    <a:pos x="338" y="0"/>
                  </a:cxn>
                  <a:cxn ang="0">
                    <a:pos x="169" y="98"/>
                  </a:cxn>
                </a:cxnLst>
                <a:rect l="0" t="0" r="r" b="b"/>
                <a:pathLst>
                  <a:path w="338" h="201">
                    <a:moveTo>
                      <a:pt x="169" y="98"/>
                    </a:moveTo>
                    <a:cubicBezTo>
                      <a:pt x="75" y="98"/>
                      <a:pt x="0" y="54"/>
                      <a:pt x="0" y="0"/>
                    </a:cubicBezTo>
                    <a:cubicBezTo>
                      <a:pt x="0" y="104"/>
                      <a:pt x="0" y="104"/>
                      <a:pt x="0" y="104"/>
                    </a:cubicBezTo>
                    <a:cubicBezTo>
                      <a:pt x="0" y="158"/>
                      <a:pt x="75" y="201"/>
                      <a:pt x="169" y="201"/>
                    </a:cubicBezTo>
                    <a:cubicBezTo>
                      <a:pt x="263" y="201"/>
                      <a:pt x="338" y="158"/>
                      <a:pt x="338" y="104"/>
                    </a:cubicBezTo>
                    <a:cubicBezTo>
                      <a:pt x="338" y="0"/>
                      <a:pt x="338" y="0"/>
                      <a:pt x="338" y="0"/>
                    </a:cubicBezTo>
                    <a:cubicBezTo>
                      <a:pt x="338" y="54"/>
                      <a:pt x="263" y="98"/>
                      <a:pt x="169" y="98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5373C2"/>
                  </a:gs>
                  <a:gs pos="63000">
                    <a:srgbClr val="231F55"/>
                  </a:gs>
                </a:gsLst>
                <a:lin ang="0" scaled="0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9" name="Freeform 46"/>
              <p:cNvSpPr>
                <a:spLocks/>
              </p:cNvSpPr>
              <p:nvPr/>
            </p:nvSpPr>
            <p:spPr bwMode="auto">
              <a:xfrm>
                <a:off x="3708284" y="2540488"/>
                <a:ext cx="2666307" cy="251611"/>
              </a:xfrm>
              <a:custGeom>
                <a:avLst/>
                <a:gdLst/>
                <a:ahLst/>
                <a:cxnLst>
                  <a:cxn ang="0">
                    <a:pos x="169" y="19"/>
                  </a:cxn>
                  <a:cxn ang="0">
                    <a:pos x="0" y="0"/>
                  </a:cxn>
                  <a:cxn ang="0">
                    <a:pos x="0" y="34"/>
                  </a:cxn>
                  <a:cxn ang="0">
                    <a:pos x="169" y="84"/>
                  </a:cxn>
                  <a:cxn ang="0">
                    <a:pos x="338" y="34"/>
                  </a:cxn>
                  <a:cxn ang="0">
                    <a:pos x="338" y="0"/>
                  </a:cxn>
                  <a:cxn ang="0">
                    <a:pos x="169" y="19"/>
                  </a:cxn>
                </a:cxnLst>
                <a:rect l="0" t="0" r="r" b="b"/>
                <a:pathLst>
                  <a:path w="338" h="84">
                    <a:moveTo>
                      <a:pt x="169" y="19"/>
                    </a:moveTo>
                    <a:cubicBezTo>
                      <a:pt x="109" y="19"/>
                      <a:pt x="52" y="12"/>
                      <a:pt x="0" y="0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38" y="64"/>
                      <a:pt x="99" y="84"/>
                      <a:pt x="169" y="84"/>
                    </a:cubicBezTo>
                    <a:cubicBezTo>
                      <a:pt x="239" y="84"/>
                      <a:pt x="300" y="64"/>
                      <a:pt x="338" y="34"/>
                    </a:cubicBezTo>
                    <a:cubicBezTo>
                      <a:pt x="338" y="0"/>
                      <a:pt x="338" y="0"/>
                      <a:pt x="338" y="0"/>
                    </a:cubicBezTo>
                    <a:cubicBezTo>
                      <a:pt x="286" y="12"/>
                      <a:pt x="229" y="19"/>
                      <a:pt x="169" y="19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5373C2"/>
                  </a:gs>
                  <a:gs pos="63000">
                    <a:srgbClr val="231F55"/>
                  </a:gs>
                </a:gsLst>
                <a:lin ang="0" scaled="0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00" name="テキスト ボックス 99"/>
            <p:cNvSpPr txBox="1"/>
            <p:nvPr/>
          </p:nvSpPr>
          <p:spPr>
            <a:xfrm>
              <a:off x="3463312" y="4081668"/>
              <a:ext cx="2293350" cy="431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6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Base Technologies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200" b="1" dirty="0" smtClean="0">
                  <a:solidFill>
                    <a:prstClr val="white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AI, Big Data Processing, etc.</a:t>
              </a:r>
              <a:endParaRPr lang="ja-JP" altLang="en-US" sz="1200" b="1" dirty="0">
                <a:solidFill>
                  <a:prstClr val="white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grpSp>
          <p:nvGrpSpPr>
            <p:cNvPr id="101" name="グループ化 100"/>
            <p:cNvGrpSpPr/>
            <p:nvPr/>
          </p:nvGrpSpPr>
          <p:grpSpPr>
            <a:xfrm>
              <a:off x="5785772" y="4231780"/>
              <a:ext cx="1558961" cy="631818"/>
              <a:chOff x="6412669" y="3370635"/>
              <a:chExt cx="2175494" cy="881688"/>
            </a:xfrm>
          </p:grpSpPr>
          <p:sp>
            <p:nvSpPr>
              <p:cNvPr id="102" name="円/楕円 101"/>
              <p:cNvSpPr/>
              <p:nvPr/>
            </p:nvSpPr>
            <p:spPr bwMode="auto">
              <a:xfrm>
                <a:off x="7020672" y="3370635"/>
                <a:ext cx="962941" cy="881688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A8CBCB"/>
                  </a:gs>
                  <a:gs pos="61000">
                    <a:srgbClr val="006666"/>
                  </a:gs>
                </a:gsLst>
                <a:lin ang="16200000" scaled="1"/>
                <a:tileRect/>
              </a:gradFill>
              <a:ln w="9525">
                <a:noFill/>
                <a:miter lim="800000"/>
                <a:headEnd/>
                <a:tailEnd/>
              </a:ln>
              <a:effectLst>
                <a:outerShdw blurRad="152400" dir="5400000" sx="90000" sy="-19000" rotWithShape="0">
                  <a:prstClr val="black">
                    <a:alpha val="15000"/>
                  </a:prstClr>
                </a:outerShdw>
              </a:effectLst>
            </p:spPr>
            <p:txBody>
              <a:bodyPr wrap="none" rtlCol="0" anchor="ctr" anchorCtr="0">
                <a:no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ja-JP" sz="1200" b="1" dirty="0" smtClean="0">
                  <a:solidFill>
                    <a:prstClr val="white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</p:txBody>
          </p:sp>
          <p:sp>
            <p:nvSpPr>
              <p:cNvPr id="103" name="正方形/長方形 102"/>
              <p:cNvSpPr/>
              <p:nvPr/>
            </p:nvSpPr>
            <p:spPr>
              <a:xfrm>
                <a:off x="6412669" y="3475440"/>
                <a:ext cx="2175494" cy="6021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ja-JP" sz="1400" b="1" dirty="0" smtClean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Image</a:t>
                </a:r>
              </a:p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ja-JP" sz="1400" b="1" dirty="0" smtClean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Data</a:t>
                </a:r>
                <a:endParaRPr lang="ja-JP" altLang="en-US" sz="14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</p:txBody>
          </p:sp>
        </p:grpSp>
        <p:grpSp>
          <p:nvGrpSpPr>
            <p:cNvPr id="104" name="グループ化 103"/>
            <p:cNvGrpSpPr/>
            <p:nvPr/>
          </p:nvGrpSpPr>
          <p:grpSpPr>
            <a:xfrm>
              <a:off x="3839500" y="4615061"/>
              <a:ext cx="1558961" cy="666745"/>
              <a:chOff x="3905286" y="3924146"/>
              <a:chExt cx="2175494" cy="930428"/>
            </a:xfrm>
          </p:grpSpPr>
          <p:sp>
            <p:nvSpPr>
              <p:cNvPr id="105" name="円/楕円 104"/>
              <p:cNvSpPr/>
              <p:nvPr/>
            </p:nvSpPr>
            <p:spPr bwMode="auto">
              <a:xfrm>
                <a:off x="4536674" y="3924146"/>
                <a:ext cx="962941" cy="881688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A8CBCB"/>
                  </a:gs>
                  <a:gs pos="61000">
                    <a:srgbClr val="006666"/>
                  </a:gs>
                </a:gsLst>
                <a:lin ang="16200000" scaled="1"/>
                <a:tileRect/>
              </a:gradFill>
              <a:ln w="9525">
                <a:noFill/>
                <a:miter lim="800000"/>
                <a:headEnd/>
                <a:tailEnd/>
              </a:ln>
              <a:effectLst>
                <a:outerShdw blurRad="152400" dir="5400000" sx="90000" sy="-19000" rotWithShape="0">
                  <a:prstClr val="black">
                    <a:alpha val="15000"/>
                  </a:prstClr>
                </a:outerShdw>
              </a:effectLst>
            </p:spPr>
            <p:txBody>
              <a:bodyPr wrap="none" rtlCol="0" anchor="ctr" anchorCtr="0">
                <a:no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ja-JP" sz="1200" b="1" dirty="0" smtClean="0">
                  <a:solidFill>
                    <a:prstClr val="white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</p:txBody>
          </p:sp>
          <p:sp>
            <p:nvSpPr>
              <p:cNvPr id="106" name="正方形/長方形 105"/>
              <p:cNvSpPr/>
              <p:nvPr/>
            </p:nvSpPr>
            <p:spPr>
              <a:xfrm>
                <a:off x="3905286" y="4004486"/>
                <a:ext cx="2175494" cy="8500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ja-JP" sz="1400" b="1" dirty="0" smtClean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Improved</a:t>
                </a:r>
              </a:p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ja-JP" sz="1400" b="1" dirty="0" smtClean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Data</a:t>
                </a:r>
              </a:p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ja-JP" sz="1400" b="1" dirty="0" smtClean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Exchange</a:t>
                </a:r>
                <a:endParaRPr lang="ja-JP" altLang="en-US" sz="14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</p:txBody>
          </p:sp>
        </p:grpSp>
        <p:grpSp>
          <p:nvGrpSpPr>
            <p:cNvPr id="107" name="グループ化 106"/>
            <p:cNvGrpSpPr/>
            <p:nvPr/>
          </p:nvGrpSpPr>
          <p:grpSpPr>
            <a:xfrm>
              <a:off x="2764138" y="4544767"/>
              <a:ext cx="1558961" cy="631818"/>
              <a:chOff x="2401290" y="3780858"/>
              <a:chExt cx="2175494" cy="881688"/>
            </a:xfrm>
          </p:grpSpPr>
          <p:sp>
            <p:nvSpPr>
              <p:cNvPr id="108" name="円/楕円 107"/>
              <p:cNvSpPr/>
              <p:nvPr/>
            </p:nvSpPr>
            <p:spPr bwMode="auto">
              <a:xfrm>
                <a:off x="3026852" y="3780858"/>
                <a:ext cx="962941" cy="881688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A8CBCB"/>
                  </a:gs>
                  <a:gs pos="61000">
                    <a:srgbClr val="006666"/>
                  </a:gs>
                </a:gsLst>
                <a:lin ang="16200000" scaled="1"/>
                <a:tileRect/>
              </a:gradFill>
              <a:ln w="9525">
                <a:noFill/>
                <a:miter lim="800000"/>
                <a:headEnd/>
                <a:tailEnd/>
              </a:ln>
              <a:effectLst>
                <a:outerShdw blurRad="152400" dir="5400000" sx="90000" sy="-19000" rotWithShape="0">
                  <a:prstClr val="black">
                    <a:alpha val="15000"/>
                  </a:prstClr>
                </a:outerShdw>
              </a:effectLst>
            </p:spPr>
            <p:txBody>
              <a:bodyPr wrap="none" rtlCol="0" anchor="ctr" anchorCtr="0">
                <a:no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ja-JP" sz="1200" b="1" dirty="0" smtClean="0">
                  <a:solidFill>
                    <a:prstClr val="white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</p:txBody>
          </p:sp>
          <p:sp>
            <p:nvSpPr>
              <p:cNvPr id="109" name="正方形/長方形 108"/>
              <p:cNvSpPr/>
              <p:nvPr/>
            </p:nvSpPr>
            <p:spPr>
              <a:xfrm>
                <a:off x="2401290" y="4012858"/>
                <a:ext cx="2175494" cy="6021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ja-JP" sz="1400" b="1" dirty="0" smtClean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Position</a:t>
                </a:r>
              </a:p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ja-JP" sz="1400" b="1" dirty="0" smtClean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Data</a:t>
                </a:r>
                <a:endParaRPr lang="ja-JP" altLang="en-US" sz="14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</p:txBody>
          </p:sp>
        </p:grpSp>
        <p:sp>
          <p:nvSpPr>
            <p:cNvPr id="110" name="テキスト ボックス 66"/>
            <p:cNvSpPr txBox="1">
              <a:spLocks noChangeArrowheads="1"/>
            </p:cNvSpPr>
            <p:nvPr/>
          </p:nvSpPr>
          <p:spPr bwMode="auto">
            <a:xfrm>
              <a:off x="4168286" y="5190808"/>
              <a:ext cx="923014" cy="3045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25400" dist="25400" dir="2700000" algn="tl" rotWithShape="0">
                <a:sysClr val="windowText" lastClr="000000"/>
              </a:outerShdw>
            </a:effectLst>
          </p:spPr>
          <p:txBody>
            <a:bodyPr wrap="none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GP創英角ｺﾞｼｯｸUB" pitchFamily="50" charset="-128"/>
                  <a:ea typeface="HGP創英角ｺﾞｼｯｸUB" pitchFamily="50" charset="-128"/>
                </a:rPr>
                <a:t>Database</a:t>
              </a:r>
              <a:endParaRPr kumimoji="0" lang="ja-JP" altLang="en-US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P創英角ｺﾞｼｯｸUB" pitchFamily="50" charset="-128"/>
                <a:ea typeface="HGP創英角ｺﾞｼｯｸUB" pitchFamily="50" charset="-128"/>
              </a:endParaRPr>
            </a:p>
          </p:txBody>
        </p:sp>
        <p:sp>
          <p:nvSpPr>
            <p:cNvPr id="111" name="円/楕円 110"/>
            <p:cNvSpPr/>
            <p:nvPr/>
          </p:nvSpPr>
          <p:spPr bwMode="auto">
            <a:xfrm>
              <a:off x="2821122" y="3934720"/>
              <a:ext cx="575165" cy="526632"/>
            </a:xfrm>
            <a:prstGeom prst="ellipse">
              <a:avLst/>
            </a:prstGeom>
            <a:gradFill flip="none" rotWithShape="1">
              <a:gsLst>
                <a:gs pos="100000">
                  <a:srgbClr val="A8CBCB"/>
                </a:gs>
                <a:gs pos="61000">
                  <a:srgbClr val="006666"/>
                </a:gs>
              </a:gsLst>
              <a:lin ang="16200000" scaled="1"/>
              <a:tileRect/>
            </a:gradFill>
            <a:ln w="9525">
              <a:noFill/>
              <a:miter lim="800000"/>
              <a:headEnd/>
              <a:tailEnd/>
            </a:ln>
            <a:effectLst>
              <a:outerShdw blurRad="152400" dir="5400000" sx="90000" sy="-19000" rotWithShape="0">
                <a:prstClr val="black">
                  <a:alpha val="15000"/>
                </a:prstClr>
              </a:outerShdw>
            </a:effectLst>
          </p:spPr>
          <p:txBody>
            <a:bodyPr wrap="none" rtlCol="0" anchor="ctr" anchorCtr="0"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ja-JP" sz="1400" b="1" dirty="0" smtClean="0">
                <a:solidFill>
                  <a:prstClr val="white"/>
                </a:solidFill>
                <a:latin typeface="ＭＳ Ｐゴシック" panose="020B0600070205080204" pitchFamily="50" charset="-128"/>
              </a:endParaRPr>
            </a:p>
          </p:txBody>
        </p:sp>
        <p:sp>
          <p:nvSpPr>
            <p:cNvPr id="112" name="円/楕円 111"/>
            <p:cNvSpPr/>
            <p:nvPr/>
          </p:nvSpPr>
          <p:spPr bwMode="auto">
            <a:xfrm>
              <a:off x="5785772" y="3937889"/>
              <a:ext cx="575165" cy="526632"/>
            </a:xfrm>
            <a:prstGeom prst="ellipse">
              <a:avLst/>
            </a:prstGeom>
            <a:gradFill flip="none" rotWithShape="1">
              <a:gsLst>
                <a:gs pos="100000">
                  <a:srgbClr val="A8CBCB"/>
                </a:gs>
                <a:gs pos="61000">
                  <a:srgbClr val="006666"/>
                </a:gs>
              </a:gsLst>
              <a:lin ang="16200000" scaled="1"/>
              <a:tileRect/>
            </a:gradFill>
            <a:ln w="9525">
              <a:noFill/>
              <a:miter lim="800000"/>
              <a:headEnd/>
              <a:tailEnd/>
            </a:ln>
            <a:effectLst>
              <a:outerShdw blurRad="152400" dir="5400000" sx="90000" sy="-19000" rotWithShape="0">
                <a:prstClr val="black">
                  <a:alpha val="15000"/>
                </a:prstClr>
              </a:outerShdw>
            </a:effectLst>
          </p:spPr>
          <p:txBody>
            <a:bodyPr wrap="none" rtlCol="0" anchor="ctr" anchorCtr="0"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ja-JP" sz="1400" b="1" dirty="0" smtClean="0">
                <a:solidFill>
                  <a:prstClr val="white"/>
                </a:solidFill>
                <a:latin typeface="ＭＳ Ｐゴシック" panose="020B0600070205080204" pitchFamily="50" charset="-128"/>
              </a:endParaRPr>
            </a:p>
          </p:txBody>
        </p:sp>
        <p:grpSp>
          <p:nvGrpSpPr>
            <p:cNvPr id="113" name="グループ化 112"/>
            <p:cNvGrpSpPr/>
            <p:nvPr/>
          </p:nvGrpSpPr>
          <p:grpSpPr>
            <a:xfrm>
              <a:off x="5290402" y="4521307"/>
              <a:ext cx="1162763" cy="631818"/>
              <a:chOff x="5666822" y="3780858"/>
              <a:chExt cx="1622608" cy="881688"/>
            </a:xfrm>
          </p:grpSpPr>
          <p:sp>
            <p:nvSpPr>
              <p:cNvPr id="114" name="円/楕円 113"/>
              <p:cNvSpPr/>
              <p:nvPr/>
            </p:nvSpPr>
            <p:spPr bwMode="auto">
              <a:xfrm>
                <a:off x="6046498" y="3780858"/>
                <a:ext cx="962941" cy="881688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A8CBCB"/>
                  </a:gs>
                  <a:gs pos="61000">
                    <a:srgbClr val="006666"/>
                  </a:gs>
                </a:gsLst>
                <a:lin ang="16200000" scaled="1"/>
                <a:tileRect/>
              </a:gradFill>
              <a:ln w="9525">
                <a:noFill/>
                <a:miter lim="800000"/>
                <a:headEnd/>
                <a:tailEnd/>
              </a:ln>
              <a:effectLst>
                <a:outerShdw blurRad="152400" dir="5400000" sx="90000" sy="-19000" rotWithShape="0">
                  <a:prstClr val="black">
                    <a:alpha val="15000"/>
                  </a:prstClr>
                </a:outerShdw>
              </a:effectLst>
            </p:spPr>
            <p:txBody>
              <a:bodyPr wrap="none" rtlCol="0" anchor="ctr" anchorCtr="0">
                <a:no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ja-JP" sz="1200" b="1" dirty="0" smtClean="0">
                  <a:solidFill>
                    <a:prstClr val="white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</p:txBody>
          </p:sp>
          <p:sp>
            <p:nvSpPr>
              <p:cNvPr id="115" name="正方形/長方形 114"/>
              <p:cNvSpPr/>
              <p:nvPr/>
            </p:nvSpPr>
            <p:spPr>
              <a:xfrm>
                <a:off x="5666822" y="3945555"/>
                <a:ext cx="1622608" cy="6021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ja-JP" sz="1400" b="1" dirty="0" smtClean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3D Map</a:t>
                </a:r>
              </a:p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ja-JP" sz="1400" b="1" dirty="0" smtClean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Data</a:t>
                </a:r>
                <a:endParaRPr lang="ja-JP" altLang="en-US" sz="14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</p:txBody>
          </p:sp>
        </p:grpSp>
        <p:grpSp>
          <p:nvGrpSpPr>
            <p:cNvPr id="116" name="グループ化 115"/>
            <p:cNvGrpSpPr/>
            <p:nvPr/>
          </p:nvGrpSpPr>
          <p:grpSpPr>
            <a:xfrm>
              <a:off x="1971001" y="4289437"/>
              <a:ext cx="1258376" cy="656377"/>
              <a:chOff x="1542185" y="3370635"/>
              <a:chExt cx="1756034" cy="915959"/>
            </a:xfrm>
          </p:grpSpPr>
          <p:sp>
            <p:nvSpPr>
              <p:cNvPr id="117" name="円/楕円 116"/>
              <p:cNvSpPr/>
              <p:nvPr/>
            </p:nvSpPr>
            <p:spPr bwMode="auto">
              <a:xfrm>
                <a:off x="1934759" y="3370635"/>
                <a:ext cx="962941" cy="881688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A8CBCB"/>
                  </a:gs>
                  <a:gs pos="61000">
                    <a:srgbClr val="006666"/>
                  </a:gs>
                </a:gsLst>
                <a:lin ang="16200000" scaled="1"/>
                <a:tileRect/>
              </a:gradFill>
              <a:ln w="9525">
                <a:noFill/>
                <a:miter lim="800000"/>
                <a:headEnd/>
                <a:tailEnd/>
              </a:ln>
              <a:effectLst>
                <a:outerShdw blurRad="152400" dir="5400000" sx="90000" sy="-19000" rotWithShape="0">
                  <a:prstClr val="black">
                    <a:alpha val="15000"/>
                  </a:prstClr>
                </a:outerShdw>
              </a:effectLst>
            </p:spPr>
            <p:txBody>
              <a:bodyPr wrap="none" rtlCol="0" anchor="ctr" anchorCtr="0">
                <a:no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ja-JP" sz="1200" b="1" dirty="0" smtClean="0">
                  <a:solidFill>
                    <a:prstClr val="white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</p:txBody>
          </p:sp>
          <p:sp>
            <p:nvSpPr>
              <p:cNvPr id="118" name="正方形/長方形 117"/>
              <p:cNvSpPr/>
              <p:nvPr/>
            </p:nvSpPr>
            <p:spPr>
              <a:xfrm>
                <a:off x="1542185" y="3436506"/>
                <a:ext cx="1756034" cy="8500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ja-JP" sz="1400" b="1" dirty="0" smtClean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Global</a:t>
                </a:r>
              </a:p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ja-JP" sz="1400" b="1" dirty="0" smtClean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Environment</a:t>
                </a:r>
              </a:p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ja-JP" sz="1400" b="1" dirty="0" smtClean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Data</a:t>
                </a:r>
                <a:endParaRPr lang="ja-JP" altLang="en-US" sz="14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</p:txBody>
          </p:sp>
        </p:grpSp>
        <p:sp>
          <p:nvSpPr>
            <p:cNvPr id="119" name="Freeform 38"/>
            <p:cNvSpPr>
              <a:spLocks/>
            </p:cNvSpPr>
            <p:nvPr/>
          </p:nvSpPr>
          <p:spPr bwMode="auto">
            <a:xfrm>
              <a:off x="3080448" y="3205348"/>
              <a:ext cx="3077065" cy="327326"/>
            </a:xfrm>
            <a:custGeom>
              <a:avLst/>
              <a:gdLst/>
              <a:ahLst/>
              <a:cxnLst>
                <a:cxn ang="0">
                  <a:pos x="209" y="0"/>
                </a:cxn>
                <a:cxn ang="0">
                  <a:pos x="0" y="120"/>
                </a:cxn>
                <a:cxn ang="0">
                  <a:pos x="20" y="172"/>
                </a:cxn>
                <a:cxn ang="0">
                  <a:pos x="209" y="104"/>
                </a:cxn>
                <a:cxn ang="0">
                  <a:pos x="398" y="172"/>
                </a:cxn>
                <a:cxn ang="0">
                  <a:pos x="418" y="120"/>
                </a:cxn>
                <a:cxn ang="0">
                  <a:pos x="209" y="0"/>
                </a:cxn>
              </a:cxnLst>
              <a:rect l="0" t="0" r="r" b="b"/>
              <a:pathLst>
                <a:path w="418" h="172">
                  <a:moveTo>
                    <a:pt x="209" y="0"/>
                  </a:moveTo>
                  <a:cubicBezTo>
                    <a:pt x="93" y="0"/>
                    <a:pt x="0" y="54"/>
                    <a:pt x="0" y="120"/>
                  </a:cubicBezTo>
                  <a:cubicBezTo>
                    <a:pt x="0" y="139"/>
                    <a:pt x="7" y="156"/>
                    <a:pt x="20" y="172"/>
                  </a:cubicBezTo>
                  <a:cubicBezTo>
                    <a:pt x="54" y="132"/>
                    <a:pt x="126" y="104"/>
                    <a:pt x="209" y="104"/>
                  </a:cubicBezTo>
                  <a:cubicBezTo>
                    <a:pt x="292" y="104"/>
                    <a:pt x="364" y="132"/>
                    <a:pt x="398" y="172"/>
                  </a:cubicBezTo>
                  <a:cubicBezTo>
                    <a:pt x="411" y="156"/>
                    <a:pt x="418" y="139"/>
                    <a:pt x="418" y="120"/>
                  </a:cubicBezTo>
                  <a:cubicBezTo>
                    <a:pt x="418" y="54"/>
                    <a:pt x="324" y="0"/>
                    <a:pt x="2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EEECE1">
                    <a:lumMod val="50000"/>
                    <a:shade val="30000"/>
                    <a:satMod val="115000"/>
                  </a:srgbClr>
                </a:gs>
                <a:gs pos="50000">
                  <a:srgbClr val="EEECE1">
                    <a:lumMod val="50000"/>
                    <a:shade val="67500"/>
                    <a:satMod val="115000"/>
                  </a:srgbClr>
                </a:gs>
                <a:gs pos="100000">
                  <a:srgbClr val="EEECE1">
                    <a:lumMod val="50000"/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endParaRPr>
            </a:p>
          </p:txBody>
        </p:sp>
        <p:sp>
          <p:nvSpPr>
            <p:cNvPr id="120" name="Freeform 37"/>
            <p:cNvSpPr>
              <a:spLocks noEditPoints="1"/>
            </p:cNvSpPr>
            <p:nvPr/>
          </p:nvSpPr>
          <p:spPr bwMode="auto">
            <a:xfrm>
              <a:off x="1412832" y="2942519"/>
              <a:ext cx="6447185" cy="984396"/>
            </a:xfrm>
            <a:custGeom>
              <a:avLst/>
              <a:gdLst/>
              <a:ahLst/>
              <a:cxnLst>
                <a:cxn ang="0">
                  <a:pos x="451" y="0"/>
                </a:cxn>
                <a:cxn ang="0">
                  <a:pos x="0" y="258"/>
                </a:cxn>
                <a:cxn ang="0">
                  <a:pos x="451" y="517"/>
                </a:cxn>
                <a:cxn ang="0">
                  <a:pos x="901" y="258"/>
                </a:cxn>
                <a:cxn ang="0">
                  <a:pos x="451" y="0"/>
                </a:cxn>
                <a:cxn ang="0">
                  <a:pos x="451" y="378"/>
                </a:cxn>
                <a:cxn ang="0">
                  <a:pos x="242" y="258"/>
                </a:cxn>
                <a:cxn ang="0">
                  <a:pos x="451" y="138"/>
                </a:cxn>
                <a:cxn ang="0">
                  <a:pos x="660" y="258"/>
                </a:cxn>
                <a:cxn ang="0">
                  <a:pos x="451" y="378"/>
                </a:cxn>
              </a:cxnLst>
              <a:rect l="0" t="0" r="r" b="b"/>
              <a:pathLst>
                <a:path w="901" h="517">
                  <a:moveTo>
                    <a:pt x="451" y="0"/>
                  </a:moveTo>
                  <a:cubicBezTo>
                    <a:pt x="202" y="0"/>
                    <a:pt x="0" y="115"/>
                    <a:pt x="0" y="258"/>
                  </a:cubicBezTo>
                  <a:cubicBezTo>
                    <a:pt x="0" y="401"/>
                    <a:pt x="202" y="517"/>
                    <a:pt x="451" y="517"/>
                  </a:cubicBezTo>
                  <a:cubicBezTo>
                    <a:pt x="700" y="517"/>
                    <a:pt x="901" y="401"/>
                    <a:pt x="901" y="258"/>
                  </a:cubicBezTo>
                  <a:cubicBezTo>
                    <a:pt x="901" y="115"/>
                    <a:pt x="700" y="0"/>
                    <a:pt x="451" y="0"/>
                  </a:cubicBezTo>
                  <a:close/>
                  <a:moveTo>
                    <a:pt x="451" y="378"/>
                  </a:moveTo>
                  <a:cubicBezTo>
                    <a:pt x="335" y="378"/>
                    <a:pt x="242" y="324"/>
                    <a:pt x="242" y="258"/>
                  </a:cubicBezTo>
                  <a:cubicBezTo>
                    <a:pt x="242" y="192"/>
                    <a:pt x="335" y="138"/>
                    <a:pt x="451" y="138"/>
                  </a:cubicBezTo>
                  <a:cubicBezTo>
                    <a:pt x="566" y="138"/>
                    <a:pt x="660" y="192"/>
                    <a:pt x="660" y="258"/>
                  </a:cubicBezTo>
                  <a:cubicBezTo>
                    <a:pt x="660" y="324"/>
                    <a:pt x="566" y="378"/>
                    <a:pt x="451" y="378"/>
                  </a:cubicBezTo>
                  <a:close/>
                </a:path>
              </a:pathLst>
            </a:custGeom>
            <a:solidFill>
              <a:srgbClr val="EEECE1">
                <a:lumMod val="9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endParaRPr>
            </a:p>
          </p:txBody>
        </p:sp>
        <p:sp>
          <p:nvSpPr>
            <p:cNvPr id="121" name="Freeform 40"/>
            <p:cNvSpPr>
              <a:spLocks/>
            </p:cNvSpPr>
            <p:nvPr/>
          </p:nvSpPr>
          <p:spPr bwMode="auto">
            <a:xfrm>
              <a:off x="3520018" y="3234928"/>
              <a:ext cx="2170003" cy="425509"/>
            </a:xfrm>
            <a:custGeom>
              <a:avLst/>
              <a:gdLst/>
              <a:ahLst/>
              <a:cxnLst>
                <a:cxn ang="0">
                  <a:pos x="169" y="98"/>
                </a:cxn>
                <a:cxn ang="0">
                  <a:pos x="0" y="0"/>
                </a:cxn>
                <a:cxn ang="0">
                  <a:pos x="0" y="104"/>
                </a:cxn>
                <a:cxn ang="0">
                  <a:pos x="169" y="201"/>
                </a:cxn>
                <a:cxn ang="0">
                  <a:pos x="338" y="104"/>
                </a:cxn>
                <a:cxn ang="0">
                  <a:pos x="338" y="0"/>
                </a:cxn>
                <a:cxn ang="0">
                  <a:pos x="169" y="98"/>
                </a:cxn>
              </a:cxnLst>
              <a:rect l="0" t="0" r="r" b="b"/>
              <a:pathLst>
                <a:path w="338" h="201">
                  <a:moveTo>
                    <a:pt x="169" y="98"/>
                  </a:moveTo>
                  <a:cubicBezTo>
                    <a:pt x="75" y="98"/>
                    <a:pt x="0" y="54"/>
                    <a:pt x="0" y="0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58"/>
                    <a:pt x="75" y="201"/>
                    <a:pt x="169" y="201"/>
                  </a:cubicBezTo>
                  <a:cubicBezTo>
                    <a:pt x="263" y="201"/>
                    <a:pt x="338" y="158"/>
                    <a:pt x="338" y="104"/>
                  </a:cubicBezTo>
                  <a:cubicBezTo>
                    <a:pt x="338" y="0"/>
                    <a:pt x="338" y="0"/>
                    <a:pt x="338" y="0"/>
                  </a:cubicBezTo>
                  <a:cubicBezTo>
                    <a:pt x="338" y="54"/>
                    <a:pt x="263" y="98"/>
                    <a:pt x="169" y="98"/>
                  </a:cubicBezTo>
                  <a:close/>
                </a:path>
              </a:pathLst>
            </a:custGeom>
            <a:gradFill rotWithShape="0">
              <a:gsLst>
                <a:gs pos="0">
                  <a:srgbClr val="5373C2"/>
                </a:gs>
                <a:gs pos="63000">
                  <a:srgbClr val="231F55"/>
                </a:gs>
              </a:gsLst>
              <a:lin ang="0" scaled="0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endParaRPr>
            </a:p>
          </p:txBody>
        </p:sp>
        <p:sp>
          <p:nvSpPr>
            <p:cNvPr id="122" name="円/楕円 121"/>
            <p:cNvSpPr/>
            <p:nvPr/>
          </p:nvSpPr>
          <p:spPr bwMode="gray">
            <a:xfrm>
              <a:off x="2032606" y="3055611"/>
              <a:ext cx="5233108" cy="744798"/>
            </a:xfrm>
            <a:prstGeom prst="ellipse">
              <a:avLst/>
            </a:prstGeom>
            <a:noFill/>
            <a:ln w="38100">
              <a:solidFill>
                <a:sysClr val="window" lastClr="FFFFFF"/>
              </a:solidFill>
              <a:miter lim="800000"/>
              <a:headEnd/>
              <a:tailEnd/>
            </a:ln>
            <a:effectLst/>
          </p:spPr>
          <p:txBody>
            <a:bodyPr wrap="square" rtlCol="0" anchor="ctr" anchorCtr="0">
              <a:no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23" name="フリーフォーム 122"/>
            <p:cNvSpPr/>
            <p:nvPr/>
          </p:nvSpPr>
          <p:spPr bwMode="gray">
            <a:xfrm rot="20190983">
              <a:off x="2905812" y="3039974"/>
              <a:ext cx="322949" cy="136086"/>
            </a:xfrm>
            <a:custGeom>
              <a:avLst/>
              <a:gdLst>
                <a:gd name="connsiteX0" fmla="*/ 0 w 508000"/>
                <a:gd name="connsiteY0" fmla="*/ 0 h 261258"/>
                <a:gd name="connsiteX1" fmla="*/ 239486 w 508000"/>
                <a:gd name="connsiteY1" fmla="*/ 261258 h 261258"/>
                <a:gd name="connsiteX2" fmla="*/ 508000 w 508000"/>
                <a:gd name="connsiteY2" fmla="*/ 94343 h 261258"/>
                <a:gd name="connsiteX3" fmla="*/ 0 w 508000"/>
                <a:gd name="connsiteY3" fmla="*/ 0 h 261258"/>
                <a:gd name="connsiteX0" fmla="*/ 0 w 327025"/>
                <a:gd name="connsiteY0" fmla="*/ 0 h 251733"/>
                <a:gd name="connsiteX1" fmla="*/ 58511 w 327025"/>
                <a:gd name="connsiteY1" fmla="*/ 251733 h 251733"/>
                <a:gd name="connsiteX2" fmla="*/ 327025 w 327025"/>
                <a:gd name="connsiteY2" fmla="*/ 84818 h 251733"/>
                <a:gd name="connsiteX3" fmla="*/ 0 w 327025"/>
                <a:gd name="connsiteY3" fmla="*/ 0 h 251733"/>
                <a:gd name="connsiteX0" fmla="*/ 17689 w 344714"/>
                <a:gd name="connsiteY0" fmla="*/ 0 h 232683"/>
                <a:gd name="connsiteX1" fmla="*/ 0 w 344714"/>
                <a:gd name="connsiteY1" fmla="*/ 232683 h 232683"/>
                <a:gd name="connsiteX2" fmla="*/ 344714 w 344714"/>
                <a:gd name="connsiteY2" fmla="*/ 84818 h 232683"/>
                <a:gd name="connsiteX3" fmla="*/ 17689 w 344714"/>
                <a:gd name="connsiteY3" fmla="*/ 0 h 232683"/>
                <a:gd name="connsiteX0" fmla="*/ 17689 w 439964"/>
                <a:gd name="connsiteY0" fmla="*/ 0 h 232683"/>
                <a:gd name="connsiteX1" fmla="*/ 0 w 439964"/>
                <a:gd name="connsiteY1" fmla="*/ 232683 h 232683"/>
                <a:gd name="connsiteX2" fmla="*/ 439964 w 439964"/>
                <a:gd name="connsiteY2" fmla="*/ 103868 h 232683"/>
                <a:gd name="connsiteX3" fmla="*/ 17689 w 439964"/>
                <a:gd name="connsiteY3" fmla="*/ 0 h 232683"/>
                <a:gd name="connsiteX0" fmla="*/ 189139 w 439964"/>
                <a:gd name="connsiteY0" fmla="*/ 0 h 242208"/>
                <a:gd name="connsiteX1" fmla="*/ 0 w 439964"/>
                <a:gd name="connsiteY1" fmla="*/ 242208 h 242208"/>
                <a:gd name="connsiteX2" fmla="*/ 439964 w 439964"/>
                <a:gd name="connsiteY2" fmla="*/ 113393 h 242208"/>
                <a:gd name="connsiteX3" fmla="*/ 189139 w 439964"/>
                <a:gd name="connsiteY3" fmla="*/ 0 h 242208"/>
                <a:gd name="connsiteX0" fmla="*/ 189139 w 439964"/>
                <a:gd name="connsiteY0" fmla="*/ 0 h 166008"/>
                <a:gd name="connsiteX1" fmla="*/ 0 w 439964"/>
                <a:gd name="connsiteY1" fmla="*/ 166008 h 166008"/>
                <a:gd name="connsiteX2" fmla="*/ 439964 w 439964"/>
                <a:gd name="connsiteY2" fmla="*/ 113393 h 166008"/>
                <a:gd name="connsiteX3" fmla="*/ 189139 w 439964"/>
                <a:gd name="connsiteY3" fmla="*/ 0 h 166008"/>
                <a:gd name="connsiteX0" fmla="*/ 189139 w 487589"/>
                <a:gd name="connsiteY0" fmla="*/ 0 h 166008"/>
                <a:gd name="connsiteX1" fmla="*/ 0 w 487589"/>
                <a:gd name="connsiteY1" fmla="*/ 166008 h 166008"/>
                <a:gd name="connsiteX2" fmla="*/ 487589 w 487589"/>
                <a:gd name="connsiteY2" fmla="*/ 141968 h 166008"/>
                <a:gd name="connsiteX3" fmla="*/ 189139 w 487589"/>
                <a:gd name="connsiteY3" fmla="*/ 0 h 166008"/>
                <a:gd name="connsiteX0" fmla="*/ 189139 w 487589"/>
                <a:gd name="connsiteY0" fmla="*/ 0 h 194583"/>
                <a:gd name="connsiteX1" fmla="*/ 0 w 487589"/>
                <a:gd name="connsiteY1" fmla="*/ 194583 h 194583"/>
                <a:gd name="connsiteX2" fmla="*/ 487589 w 487589"/>
                <a:gd name="connsiteY2" fmla="*/ 141968 h 194583"/>
                <a:gd name="connsiteX3" fmla="*/ 189139 w 487589"/>
                <a:gd name="connsiteY3" fmla="*/ 0 h 194583"/>
                <a:gd name="connsiteX0" fmla="*/ 170089 w 487589"/>
                <a:gd name="connsiteY0" fmla="*/ 0 h 175533"/>
                <a:gd name="connsiteX1" fmla="*/ 0 w 487589"/>
                <a:gd name="connsiteY1" fmla="*/ 175533 h 175533"/>
                <a:gd name="connsiteX2" fmla="*/ 487589 w 487589"/>
                <a:gd name="connsiteY2" fmla="*/ 122918 h 175533"/>
                <a:gd name="connsiteX3" fmla="*/ 170089 w 487589"/>
                <a:gd name="connsiteY3" fmla="*/ 0 h 175533"/>
                <a:gd name="connsiteX0" fmla="*/ 170089 w 470333"/>
                <a:gd name="connsiteY0" fmla="*/ 0 h 187321"/>
                <a:gd name="connsiteX1" fmla="*/ 0 w 470333"/>
                <a:gd name="connsiteY1" fmla="*/ 175533 h 187321"/>
                <a:gd name="connsiteX2" fmla="*/ 470333 w 470333"/>
                <a:gd name="connsiteY2" fmla="*/ 187321 h 187321"/>
                <a:gd name="connsiteX3" fmla="*/ 170089 w 470333"/>
                <a:gd name="connsiteY3" fmla="*/ 0 h 187321"/>
                <a:gd name="connsiteX0" fmla="*/ 144292 w 444536"/>
                <a:gd name="connsiteY0" fmla="*/ 0 h 187321"/>
                <a:gd name="connsiteX1" fmla="*/ 0 w 444536"/>
                <a:gd name="connsiteY1" fmla="*/ 152863 h 187321"/>
                <a:gd name="connsiteX2" fmla="*/ 444536 w 444536"/>
                <a:gd name="connsiteY2" fmla="*/ 187321 h 187321"/>
                <a:gd name="connsiteX3" fmla="*/ 144292 w 444536"/>
                <a:gd name="connsiteY3" fmla="*/ 0 h 187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36" h="187321">
                  <a:moveTo>
                    <a:pt x="144292" y="0"/>
                  </a:moveTo>
                  <a:lnTo>
                    <a:pt x="0" y="152863"/>
                  </a:lnTo>
                  <a:lnTo>
                    <a:pt x="444536" y="187321"/>
                  </a:lnTo>
                  <a:lnTo>
                    <a:pt x="144292" y="0"/>
                  </a:lnTo>
                  <a:close/>
                </a:path>
              </a:pathLst>
            </a:custGeom>
            <a:solidFill>
              <a:sysClr val="window" lastClr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 rtlCol="0" anchor="ctr" anchorCtr="0">
              <a:no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24" name="フリーフォーム 123"/>
            <p:cNvSpPr/>
            <p:nvPr/>
          </p:nvSpPr>
          <p:spPr bwMode="gray">
            <a:xfrm rot="10800000">
              <a:off x="6150306" y="3650980"/>
              <a:ext cx="375974" cy="99843"/>
            </a:xfrm>
            <a:custGeom>
              <a:avLst/>
              <a:gdLst>
                <a:gd name="connsiteX0" fmla="*/ 0 w 508000"/>
                <a:gd name="connsiteY0" fmla="*/ 0 h 261258"/>
                <a:gd name="connsiteX1" fmla="*/ 239486 w 508000"/>
                <a:gd name="connsiteY1" fmla="*/ 261258 h 261258"/>
                <a:gd name="connsiteX2" fmla="*/ 508000 w 508000"/>
                <a:gd name="connsiteY2" fmla="*/ 94343 h 261258"/>
                <a:gd name="connsiteX3" fmla="*/ 0 w 508000"/>
                <a:gd name="connsiteY3" fmla="*/ 0 h 261258"/>
                <a:gd name="connsiteX0" fmla="*/ 0 w 327025"/>
                <a:gd name="connsiteY0" fmla="*/ 0 h 251733"/>
                <a:gd name="connsiteX1" fmla="*/ 58511 w 327025"/>
                <a:gd name="connsiteY1" fmla="*/ 251733 h 251733"/>
                <a:gd name="connsiteX2" fmla="*/ 327025 w 327025"/>
                <a:gd name="connsiteY2" fmla="*/ 84818 h 251733"/>
                <a:gd name="connsiteX3" fmla="*/ 0 w 327025"/>
                <a:gd name="connsiteY3" fmla="*/ 0 h 251733"/>
                <a:gd name="connsiteX0" fmla="*/ 17689 w 344714"/>
                <a:gd name="connsiteY0" fmla="*/ 0 h 232683"/>
                <a:gd name="connsiteX1" fmla="*/ 0 w 344714"/>
                <a:gd name="connsiteY1" fmla="*/ 232683 h 232683"/>
                <a:gd name="connsiteX2" fmla="*/ 344714 w 344714"/>
                <a:gd name="connsiteY2" fmla="*/ 84818 h 232683"/>
                <a:gd name="connsiteX3" fmla="*/ 17689 w 344714"/>
                <a:gd name="connsiteY3" fmla="*/ 0 h 232683"/>
                <a:gd name="connsiteX0" fmla="*/ 17689 w 439964"/>
                <a:gd name="connsiteY0" fmla="*/ 0 h 232683"/>
                <a:gd name="connsiteX1" fmla="*/ 0 w 439964"/>
                <a:gd name="connsiteY1" fmla="*/ 232683 h 232683"/>
                <a:gd name="connsiteX2" fmla="*/ 439964 w 439964"/>
                <a:gd name="connsiteY2" fmla="*/ 103868 h 232683"/>
                <a:gd name="connsiteX3" fmla="*/ 17689 w 439964"/>
                <a:gd name="connsiteY3" fmla="*/ 0 h 232683"/>
                <a:gd name="connsiteX0" fmla="*/ 189139 w 439964"/>
                <a:gd name="connsiteY0" fmla="*/ 0 h 242208"/>
                <a:gd name="connsiteX1" fmla="*/ 0 w 439964"/>
                <a:gd name="connsiteY1" fmla="*/ 242208 h 242208"/>
                <a:gd name="connsiteX2" fmla="*/ 439964 w 439964"/>
                <a:gd name="connsiteY2" fmla="*/ 113393 h 242208"/>
                <a:gd name="connsiteX3" fmla="*/ 189139 w 439964"/>
                <a:gd name="connsiteY3" fmla="*/ 0 h 242208"/>
                <a:gd name="connsiteX0" fmla="*/ 189139 w 439964"/>
                <a:gd name="connsiteY0" fmla="*/ 0 h 166008"/>
                <a:gd name="connsiteX1" fmla="*/ 0 w 439964"/>
                <a:gd name="connsiteY1" fmla="*/ 166008 h 166008"/>
                <a:gd name="connsiteX2" fmla="*/ 439964 w 439964"/>
                <a:gd name="connsiteY2" fmla="*/ 113393 h 166008"/>
                <a:gd name="connsiteX3" fmla="*/ 189139 w 439964"/>
                <a:gd name="connsiteY3" fmla="*/ 0 h 166008"/>
                <a:gd name="connsiteX0" fmla="*/ 189139 w 487589"/>
                <a:gd name="connsiteY0" fmla="*/ 0 h 166008"/>
                <a:gd name="connsiteX1" fmla="*/ 0 w 487589"/>
                <a:gd name="connsiteY1" fmla="*/ 166008 h 166008"/>
                <a:gd name="connsiteX2" fmla="*/ 487589 w 487589"/>
                <a:gd name="connsiteY2" fmla="*/ 141968 h 166008"/>
                <a:gd name="connsiteX3" fmla="*/ 189139 w 487589"/>
                <a:gd name="connsiteY3" fmla="*/ 0 h 166008"/>
                <a:gd name="connsiteX0" fmla="*/ 189139 w 487589"/>
                <a:gd name="connsiteY0" fmla="*/ 0 h 194583"/>
                <a:gd name="connsiteX1" fmla="*/ 0 w 487589"/>
                <a:gd name="connsiteY1" fmla="*/ 194583 h 194583"/>
                <a:gd name="connsiteX2" fmla="*/ 487589 w 487589"/>
                <a:gd name="connsiteY2" fmla="*/ 141968 h 194583"/>
                <a:gd name="connsiteX3" fmla="*/ 189139 w 487589"/>
                <a:gd name="connsiteY3" fmla="*/ 0 h 194583"/>
                <a:gd name="connsiteX0" fmla="*/ 170089 w 487589"/>
                <a:gd name="connsiteY0" fmla="*/ 0 h 175533"/>
                <a:gd name="connsiteX1" fmla="*/ 0 w 487589"/>
                <a:gd name="connsiteY1" fmla="*/ 175533 h 175533"/>
                <a:gd name="connsiteX2" fmla="*/ 487589 w 487589"/>
                <a:gd name="connsiteY2" fmla="*/ 122918 h 175533"/>
                <a:gd name="connsiteX3" fmla="*/ 170089 w 487589"/>
                <a:gd name="connsiteY3" fmla="*/ 0 h 175533"/>
                <a:gd name="connsiteX0" fmla="*/ 170089 w 487589"/>
                <a:gd name="connsiteY0" fmla="*/ 0 h 175533"/>
                <a:gd name="connsiteX1" fmla="*/ 0 w 487589"/>
                <a:gd name="connsiteY1" fmla="*/ 175533 h 175533"/>
                <a:gd name="connsiteX2" fmla="*/ 487589 w 487589"/>
                <a:gd name="connsiteY2" fmla="*/ 151493 h 175533"/>
                <a:gd name="connsiteX3" fmla="*/ 170089 w 487589"/>
                <a:gd name="connsiteY3" fmla="*/ 0 h 175533"/>
                <a:gd name="connsiteX0" fmla="*/ 0 w 803275"/>
                <a:gd name="connsiteY0" fmla="*/ 0 h 70758"/>
                <a:gd name="connsiteX1" fmla="*/ 315686 w 803275"/>
                <a:gd name="connsiteY1" fmla="*/ 70758 h 70758"/>
                <a:gd name="connsiteX2" fmla="*/ 803275 w 803275"/>
                <a:gd name="connsiteY2" fmla="*/ 46718 h 70758"/>
                <a:gd name="connsiteX3" fmla="*/ 0 w 803275"/>
                <a:gd name="connsiteY3" fmla="*/ 0 h 70758"/>
                <a:gd name="connsiteX0" fmla="*/ 0 w 460375"/>
                <a:gd name="connsiteY0" fmla="*/ 58057 h 128815"/>
                <a:gd name="connsiteX1" fmla="*/ 315686 w 460375"/>
                <a:gd name="connsiteY1" fmla="*/ 128815 h 128815"/>
                <a:gd name="connsiteX2" fmla="*/ 460375 w 460375"/>
                <a:gd name="connsiteY2" fmla="*/ 0 h 128815"/>
                <a:gd name="connsiteX3" fmla="*/ 0 w 460375"/>
                <a:gd name="connsiteY3" fmla="*/ 58057 h 128815"/>
                <a:gd name="connsiteX0" fmla="*/ 0 w 574675"/>
                <a:gd name="connsiteY0" fmla="*/ 58057 h 128815"/>
                <a:gd name="connsiteX1" fmla="*/ 315686 w 574675"/>
                <a:gd name="connsiteY1" fmla="*/ 128815 h 128815"/>
                <a:gd name="connsiteX2" fmla="*/ 574675 w 574675"/>
                <a:gd name="connsiteY2" fmla="*/ 0 h 128815"/>
                <a:gd name="connsiteX3" fmla="*/ 0 w 574675"/>
                <a:gd name="connsiteY3" fmla="*/ 58057 h 128815"/>
                <a:gd name="connsiteX0" fmla="*/ 0 w 574675"/>
                <a:gd name="connsiteY0" fmla="*/ 58057 h 128815"/>
                <a:gd name="connsiteX1" fmla="*/ 515711 w 574675"/>
                <a:gd name="connsiteY1" fmla="*/ 128815 h 128815"/>
                <a:gd name="connsiteX2" fmla="*/ 574675 w 574675"/>
                <a:gd name="connsiteY2" fmla="*/ 0 h 128815"/>
                <a:gd name="connsiteX3" fmla="*/ 0 w 574675"/>
                <a:gd name="connsiteY3" fmla="*/ 58057 h 128815"/>
                <a:gd name="connsiteX0" fmla="*/ 0 w 403225"/>
                <a:gd name="connsiteY0" fmla="*/ 907 h 128815"/>
                <a:gd name="connsiteX1" fmla="*/ 344261 w 403225"/>
                <a:gd name="connsiteY1" fmla="*/ 128815 h 128815"/>
                <a:gd name="connsiteX2" fmla="*/ 403225 w 403225"/>
                <a:gd name="connsiteY2" fmla="*/ 0 h 128815"/>
                <a:gd name="connsiteX3" fmla="*/ 0 w 403225"/>
                <a:gd name="connsiteY3" fmla="*/ 907 h 128815"/>
                <a:gd name="connsiteX0" fmla="*/ 0 w 517525"/>
                <a:gd name="connsiteY0" fmla="*/ 39007 h 166915"/>
                <a:gd name="connsiteX1" fmla="*/ 344261 w 517525"/>
                <a:gd name="connsiteY1" fmla="*/ 166915 h 166915"/>
                <a:gd name="connsiteX2" fmla="*/ 517525 w 517525"/>
                <a:gd name="connsiteY2" fmla="*/ 0 h 166915"/>
                <a:gd name="connsiteX3" fmla="*/ 0 w 517525"/>
                <a:gd name="connsiteY3" fmla="*/ 39007 h 166915"/>
                <a:gd name="connsiteX0" fmla="*/ 0 w 517525"/>
                <a:gd name="connsiteY0" fmla="*/ 39007 h 166915"/>
                <a:gd name="connsiteX1" fmla="*/ 296636 w 517525"/>
                <a:gd name="connsiteY1" fmla="*/ 166915 h 166915"/>
                <a:gd name="connsiteX2" fmla="*/ 517525 w 517525"/>
                <a:gd name="connsiteY2" fmla="*/ 0 h 166915"/>
                <a:gd name="connsiteX3" fmla="*/ 0 w 517525"/>
                <a:gd name="connsiteY3" fmla="*/ 39007 h 166915"/>
                <a:gd name="connsiteX0" fmla="*/ 0 w 508000"/>
                <a:gd name="connsiteY0" fmla="*/ 907 h 166915"/>
                <a:gd name="connsiteX1" fmla="*/ 287111 w 508000"/>
                <a:gd name="connsiteY1" fmla="*/ 166915 h 166915"/>
                <a:gd name="connsiteX2" fmla="*/ 508000 w 508000"/>
                <a:gd name="connsiteY2" fmla="*/ 0 h 166915"/>
                <a:gd name="connsiteX3" fmla="*/ 0 w 508000"/>
                <a:gd name="connsiteY3" fmla="*/ 907 h 166915"/>
                <a:gd name="connsiteX0" fmla="*/ 0 w 546100"/>
                <a:gd name="connsiteY0" fmla="*/ 0 h 213633"/>
                <a:gd name="connsiteX1" fmla="*/ 325211 w 546100"/>
                <a:gd name="connsiteY1" fmla="*/ 213633 h 213633"/>
                <a:gd name="connsiteX2" fmla="*/ 546100 w 546100"/>
                <a:gd name="connsiteY2" fmla="*/ 46718 h 213633"/>
                <a:gd name="connsiteX3" fmla="*/ 0 w 546100"/>
                <a:gd name="connsiteY3" fmla="*/ 0 h 213633"/>
                <a:gd name="connsiteX0" fmla="*/ 0 w 546100"/>
                <a:gd name="connsiteY0" fmla="*/ 0 h 194583"/>
                <a:gd name="connsiteX1" fmla="*/ 258536 w 546100"/>
                <a:gd name="connsiteY1" fmla="*/ 194583 h 194583"/>
                <a:gd name="connsiteX2" fmla="*/ 546100 w 546100"/>
                <a:gd name="connsiteY2" fmla="*/ 46718 h 194583"/>
                <a:gd name="connsiteX3" fmla="*/ 0 w 546100"/>
                <a:gd name="connsiteY3" fmla="*/ 0 h 194583"/>
                <a:gd name="connsiteX0" fmla="*/ 0 w 517525"/>
                <a:gd name="connsiteY0" fmla="*/ 0 h 156483"/>
                <a:gd name="connsiteX1" fmla="*/ 229961 w 517525"/>
                <a:gd name="connsiteY1" fmla="*/ 156483 h 156483"/>
                <a:gd name="connsiteX2" fmla="*/ 517525 w 517525"/>
                <a:gd name="connsiteY2" fmla="*/ 8618 h 156483"/>
                <a:gd name="connsiteX3" fmla="*/ 0 w 517525"/>
                <a:gd name="connsiteY3" fmla="*/ 0 h 156483"/>
                <a:gd name="connsiteX0" fmla="*/ 0 w 517525"/>
                <a:gd name="connsiteY0" fmla="*/ 0 h 137433"/>
                <a:gd name="connsiteX1" fmla="*/ 201386 w 517525"/>
                <a:gd name="connsiteY1" fmla="*/ 137433 h 137433"/>
                <a:gd name="connsiteX2" fmla="*/ 517525 w 517525"/>
                <a:gd name="connsiteY2" fmla="*/ 8618 h 137433"/>
                <a:gd name="connsiteX3" fmla="*/ 0 w 517525"/>
                <a:gd name="connsiteY3" fmla="*/ 0 h 137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7525" h="137433">
                  <a:moveTo>
                    <a:pt x="0" y="0"/>
                  </a:moveTo>
                  <a:lnTo>
                    <a:pt x="201386" y="137433"/>
                  </a:lnTo>
                  <a:lnTo>
                    <a:pt x="517525" y="86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 rtlCol="0" anchor="ctr" anchorCtr="0">
              <a:no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25" name="Freeform 44"/>
            <p:cNvSpPr>
              <a:spLocks/>
            </p:cNvSpPr>
            <p:nvPr/>
          </p:nvSpPr>
          <p:spPr bwMode="auto">
            <a:xfrm>
              <a:off x="1412831" y="3433508"/>
              <a:ext cx="6447185" cy="690931"/>
            </a:xfrm>
            <a:custGeom>
              <a:avLst/>
              <a:gdLst/>
              <a:ahLst/>
              <a:cxnLst>
                <a:cxn ang="0">
                  <a:pos x="892" y="53"/>
                </a:cxn>
                <a:cxn ang="0">
                  <a:pos x="888" y="62"/>
                </a:cxn>
                <a:cxn ang="0">
                  <a:pos x="887" y="65"/>
                </a:cxn>
                <a:cxn ang="0">
                  <a:pos x="883" y="73"/>
                </a:cxn>
                <a:cxn ang="0">
                  <a:pos x="882" y="75"/>
                </a:cxn>
                <a:cxn ang="0">
                  <a:pos x="878" y="83"/>
                </a:cxn>
                <a:cxn ang="0">
                  <a:pos x="876" y="85"/>
                </a:cxn>
                <a:cxn ang="0">
                  <a:pos x="871" y="93"/>
                </a:cxn>
                <a:cxn ang="0">
                  <a:pos x="869" y="96"/>
                </a:cxn>
                <a:cxn ang="0">
                  <a:pos x="451" y="259"/>
                </a:cxn>
                <a:cxn ang="0">
                  <a:pos x="33" y="96"/>
                </a:cxn>
                <a:cxn ang="0">
                  <a:pos x="31" y="93"/>
                </a:cxn>
                <a:cxn ang="0">
                  <a:pos x="26" y="85"/>
                </a:cxn>
                <a:cxn ang="0">
                  <a:pos x="24" y="83"/>
                </a:cxn>
                <a:cxn ang="0">
                  <a:pos x="20" y="75"/>
                </a:cxn>
                <a:cxn ang="0">
                  <a:pos x="19" y="73"/>
                </a:cxn>
                <a:cxn ang="0">
                  <a:pos x="15" y="65"/>
                </a:cxn>
                <a:cxn ang="0">
                  <a:pos x="13" y="62"/>
                </a:cxn>
                <a:cxn ang="0">
                  <a:pos x="10" y="53"/>
                </a:cxn>
                <a:cxn ang="0">
                  <a:pos x="0" y="0"/>
                </a:cxn>
                <a:cxn ang="0">
                  <a:pos x="0" y="104"/>
                </a:cxn>
                <a:cxn ang="0">
                  <a:pos x="451" y="363"/>
                </a:cxn>
                <a:cxn ang="0">
                  <a:pos x="901" y="104"/>
                </a:cxn>
                <a:cxn ang="0">
                  <a:pos x="901" y="0"/>
                </a:cxn>
                <a:cxn ang="0">
                  <a:pos x="892" y="53"/>
                </a:cxn>
              </a:cxnLst>
              <a:rect l="0" t="0" r="r" b="b"/>
              <a:pathLst>
                <a:path w="901" h="363">
                  <a:moveTo>
                    <a:pt x="892" y="53"/>
                  </a:moveTo>
                  <a:cubicBezTo>
                    <a:pt x="891" y="56"/>
                    <a:pt x="890" y="59"/>
                    <a:pt x="888" y="62"/>
                  </a:cubicBezTo>
                  <a:cubicBezTo>
                    <a:pt x="888" y="63"/>
                    <a:pt x="888" y="64"/>
                    <a:pt x="887" y="65"/>
                  </a:cubicBezTo>
                  <a:cubicBezTo>
                    <a:pt x="886" y="67"/>
                    <a:pt x="885" y="70"/>
                    <a:pt x="883" y="73"/>
                  </a:cubicBezTo>
                  <a:cubicBezTo>
                    <a:pt x="883" y="74"/>
                    <a:pt x="882" y="75"/>
                    <a:pt x="882" y="75"/>
                  </a:cubicBezTo>
                  <a:cubicBezTo>
                    <a:pt x="881" y="78"/>
                    <a:pt x="879" y="80"/>
                    <a:pt x="878" y="83"/>
                  </a:cubicBezTo>
                  <a:cubicBezTo>
                    <a:pt x="877" y="83"/>
                    <a:pt x="877" y="84"/>
                    <a:pt x="876" y="85"/>
                  </a:cubicBezTo>
                  <a:cubicBezTo>
                    <a:pt x="875" y="88"/>
                    <a:pt x="873" y="91"/>
                    <a:pt x="871" y="93"/>
                  </a:cubicBezTo>
                  <a:cubicBezTo>
                    <a:pt x="870" y="94"/>
                    <a:pt x="870" y="95"/>
                    <a:pt x="869" y="96"/>
                  </a:cubicBezTo>
                  <a:cubicBezTo>
                    <a:pt x="802" y="191"/>
                    <a:pt x="640" y="259"/>
                    <a:pt x="451" y="259"/>
                  </a:cubicBezTo>
                  <a:cubicBezTo>
                    <a:pt x="262" y="259"/>
                    <a:pt x="99" y="191"/>
                    <a:pt x="33" y="96"/>
                  </a:cubicBezTo>
                  <a:cubicBezTo>
                    <a:pt x="32" y="95"/>
                    <a:pt x="31" y="94"/>
                    <a:pt x="31" y="93"/>
                  </a:cubicBezTo>
                  <a:cubicBezTo>
                    <a:pt x="29" y="91"/>
                    <a:pt x="27" y="88"/>
                    <a:pt x="26" y="85"/>
                  </a:cubicBezTo>
                  <a:cubicBezTo>
                    <a:pt x="25" y="84"/>
                    <a:pt x="25" y="83"/>
                    <a:pt x="24" y="83"/>
                  </a:cubicBezTo>
                  <a:cubicBezTo>
                    <a:pt x="23" y="80"/>
                    <a:pt x="21" y="78"/>
                    <a:pt x="20" y="75"/>
                  </a:cubicBezTo>
                  <a:cubicBezTo>
                    <a:pt x="20" y="75"/>
                    <a:pt x="19" y="74"/>
                    <a:pt x="19" y="73"/>
                  </a:cubicBezTo>
                  <a:cubicBezTo>
                    <a:pt x="17" y="70"/>
                    <a:pt x="16" y="67"/>
                    <a:pt x="15" y="65"/>
                  </a:cubicBezTo>
                  <a:cubicBezTo>
                    <a:pt x="14" y="64"/>
                    <a:pt x="14" y="63"/>
                    <a:pt x="13" y="62"/>
                  </a:cubicBezTo>
                  <a:cubicBezTo>
                    <a:pt x="12" y="59"/>
                    <a:pt x="11" y="56"/>
                    <a:pt x="10" y="53"/>
                  </a:cubicBezTo>
                  <a:cubicBezTo>
                    <a:pt x="4" y="36"/>
                    <a:pt x="0" y="18"/>
                    <a:pt x="0" y="0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247"/>
                    <a:pt x="202" y="363"/>
                    <a:pt x="451" y="363"/>
                  </a:cubicBezTo>
                  <a:cubicBezTo>
                    <a:pt x="700" y="363"/>
                    <a:pt x="901" y="247"/>
                    <a:pt x="901" y="104"/>
                  </a:cubicBezTo>
                  <a:cubicBezTo>
                    <a:pt x="901" y="0"/>
                    <a:pt x="901" y="0"/>
                    <a:pt x="901" y="0"/>
                  </a:cubicBezTo>
                  <a:cubicBezTo>
                    <a:pt x="901" y="18"/>
                    <a:pt x="898" y="36"/>
                    <a:pt x="892" y="53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EEECE1">
                    <a:lumMod val="75000"/>
                    <a:shade val="30000"/>
                    <a:satMod val="115000"/>
                  </a:srgbClr>
                </a:gs>
                <a:gs pos="50000">
                  <a:srgbClr val="EEECE1">
                    <a:lumMod val="75000"/>
                    <a:shade val="67500"/>
                    <a:satMod val="115000"/>
                  </a:srgbClr>
                </a:gs>
                <a:gs pos="100000">
                  <a:srgbClr val="EEECE1">
                    <a:lumMod val="75000"/>
                    <a:shade val="100000"/>
                    <a:satMod val="115000"/>
                  </a:srgbClr>
                </a:gs>
              </a:gsLst>
              <a:lin ang="8100000" scaled="1"/>
              <a:tileRect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endParaRPr>
            </a:p>
          </p:txBody>
        </p:sp>
        <p:sp>
          <p:nvSpPr>
            <p:cNvPr id="126" name="円/楕円 125"/>
            <p:cNvSpPr/>
            <p:nvPr/>
          </p:nvSpPr>
          <p:spPr>
            <a:xfrm>
              <a:off x="3527479" y="3096352"/>
              <a:ext cx="2162543" cy="354629"/>
            </a:xfrm>
            <a:prstGeom prst="ellipse">
              <a:avLst/>
            </a:prstGeom>
            <a:solidFill>
              <a:srgbClr val="82A5D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27" name="円/楕円 126"/>
            <p:cNvSpPr/>
            <p:nvPr/>
          </p:nvSpPr>
          <p:spPr bwMode="auto">
            <a:xfrm>
              <a:off x="4207817" y="3228921"/>
              <a:ext cx="766998" cy="702279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100000">
                  <a:srgbClr val="FFC000"/>
                </a:gs>
              </a:gsLst>
              <a:lin ang="13500000" scaled="1"/>
              <a:tileRect/>
            </a:gradFill>
            <a:ln w="9525">
              <a:noFill/>
              <a:miter lim="800000"/>
              <a:headEnd/>
              <a:tailEnd/>
            </a:ln>
            <a:effectLst>
              <a:outerShdw blurRad="152400" dir="5400000" sx="90000" sy="-19000" rotWithShape="0">
                <a:prstClr val="black">
                  <a:alpha val="15000"/>
                </a:prstClr>
              </a:outerShdw>
            </a:effectLst>
          </p:spPr>
          <p:txBody>
            <a:bodyPr wrap="none" rtlCol="0" anchor="ctr" anchorCtr="0"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ja-JP" altLang="en-US" sz="1200" b="1" dirty="0" smtClean="0">
                <a:solidFill>
                  <a:prstClr val="black"/>
                </a:solidFill>
                <a:latin typeface="ＭＳ Ｐゴシック" panose="020B0600070205080204" pitchFamily="50" charset="-128"/>
              </a:endParaRPr>
            </a:p>
          </p:txBody>
        </p:sp>
        <p:sp>
          <p:nvSpPr>
            <p:cNvPr id="128" name="円/楕円 127"/>
            <p:cNvSpPr/>
            <p:nvPr/>
          </p:nvSpPr>
          <p:spPr bwMode="auto">
            <a:xfrm>
              <a:off x="4209939" y="2348880"/>
              <a:ext cx="723773" cy="662701"/>
            </a:xfrm>
            <a:prstGeom prst="ellipse">
              <a:avLst/>
            </a:prstGeom>
            <a:gradFill flip="none" rotWithShape="1">
              <a:gsLst>
                <a:gs pos="0">
                  <a:srgbClr val="3FFF3F"/>
                </a:gs>
                <a:gs pos="100000">
                  <a:srgbClr val="CCFF99"/>
                </a:gs>
              </a:gsLst>
              <a:lin ang="13500000" scaled="1"/>
              <a:tileRect/>
            </a:gradFill>
            <a:ln w="9525">
              <a:solidFill>
                <a:srgbClr val="92D050"/>
              </a:solidFill>
              <a:prstDash val="sysDash"/>
              <a:miter lim="800000"/>
              <a:headEnd/>
              <a:tailEnd/>
            </a:ln>
            <a:effectLst>
              <a:outerShdw blurRad="152400" dir="5400000" sx="90000" sy="-19000" rotWithShape="0">
                <a:prstClr val="black">
                  <a:alpha val="15000"/>
                </a:prstClr>
              </a:outerShdw>
            </a:effectLst>
          </p:spPr>
          <p:txBody>
            <a:bodyPr wrap="none" rtlCol="0" anchor="ctr" anchorCtr="0"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400" b="1" dirty="0" smtClean="0">
                  <a:solidFill>
                    <a:srgbClr val="0066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New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400" b="1" dirty="0" smtClean="0">
                  <a:solidFill>
                    <a:srgbClr val="0066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Services</a:t>
              </a:r>
              <a:endParaRPr lang="ja-JP" altLang="en-US" sz="1400" b="1" dirty="0" smtClean="0">
                <a:solidFill>
                  <a:srgbClr val="0066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129" name="正方形/長方形 128"/>
            <p:cNvSpPr/>
            <p:nvPr/>
          </p:nvSpPr>
          <p:spPr>
            <a:xfrm>
              <a:off x="3846710" y="3336296"/>
              <a:ext cx="1558961" cy="6091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400" b="1" dirty="0" smtClean="0">
                  <a:solidFill>
                    <a:prstClr val="black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Energy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400" b="1" dirty="0" smtClean="0">
                  <a:solidFill>
                    <a:prstClr val="black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Value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400" b="1" dirty="0" smtClean="0">
                  <a:solidFill>
                    <a:prstClr val="black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Chain</a:t>
              </a:r>
              <a:endParaRPr lang="ja-JP" altLang="en-US" sz="14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130" name="円/楕円 129"/>
            <p:cNvSpPr/>
            <p:nvPr/>
          </p:nvSpPr>
          <p:spPr bwMode="auto">
            <a:xfrm>
              <a:off x="3165931" y="3176433"/>
              <a:ext cx="766998" cy="702279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100000">
                  <a:srgbClr val="FFC000"/>
                </a:gs>
              </a:gsLst>
              <a:lin ang="13500000" scaled="1"/>
              <a:tileRect/>
            </a:gradFill>
            <a:ln w="9525">
              <a:noFill/>
              <a:miter lim="800000"/>
              <a:headEnd/>
              <a:tailEnd/>
            </a:ln>
            <a:effectLst>
              <a:outerShdw blurRad="152400" dir="5400000" sx="90000" sy="-19000" rotWithShape="0">
                <a:prstClr val="black">
                  <a:alpha val="15000"/>
                </a:prstClr>
              </a:outerShdw>
            </a:effectLst>
          </p:spPr>
          <p:txBody>
            <a:bodyPr wrap="none" rtlCol="0" anchor="ctr" anchorCtr="0"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ja-JP" altLang="en-US" sz="1200" b="1" dirty="0" smtClean="0">
                <a:solidFill>
                  <a:prstClr val="black"/>
                </a:solidFill>
                <a:latin typeface="ＭＳ Ｐゴシック" panose="020B0600070205080204" pitchFamily="50" charset="-128"/>
              </a:endParaRPr>
            </a:p>
          </p:txBody>
        </p:sp>
        <p:sp>
          <p:nvSpPr>
            <p:cNvPr id="131" name="正方形/長方形 130"/>
            <p:cNvSpPr/>
            <p:nvPr/>
          </p:nvSpPr>
          <p:spPr>
            <a:xfrm>
              <a:off x="2899584" y="3323062"/>
              <a:ext cx="1294042" cy="6091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400" b="1" dirty="0" smtClean="0">
                  <a:solidFill>
                    <a:prstClr val="black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Intelligent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400" b="1" dirty="0" smtClean="0">
                  <a:solidFill>
                    <a:prstClr val="black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Transport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400" b="1" dirty="0" smtClean="0">
                  <a:solidFill>
                    <a:prstClr val="black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System</a:t>
              </a:r>
              <a:endParaRPr lang="ja-JP" altLang="en-US" sz="14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132" name="円/楕円 131"/>
            <p:cNvSpPr/>
            <p:nvPr/>
          </p:nvSpPr>
          <p:spPr bwMode="auto">
            <a:xfrm>
              <a:off x="5313408" y="3188243"/>
              <a:ext cx="766998" cy="702279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100000">
                  <a:srgbClr val="FFC000"/>
                </a:gs>
              </a:gsLst>
              <a:lin ang="13500000" scaled="1"/>
              <a:tileRect/>
            </a:gradFill>
            <a:ln w="9525">
              <a:noFill/>
              <a:miter lim="800000"/>
              <a:headEnd/>
              <a:tailEnd/>
            </a:ln>
            <a:effectLst>
              <a:outerShdw blurRad="152400" dir="5400000" sx="90000" sy="-19000" rotWithShape="0">
                <a:prstClr val="black">
                  <a:alpha val="15000"/>
                </a:prstClr>
              </a:outerShdw>
            </a:effectLst>
          </p:spPr>
          <p:txBody>
            <a:bodyPr wrap="none" rtlCol="0" anchor="ctr" anchorCtr="0"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ja-JP" altLang="en-US" sz="1200" b="1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133" name="正方形/長方形 132"/>
            <p:cNvSpPr/>
            <p:nvPr/>
          </p:nvSpPr>
          <p:spPr>
            <a:xfrm>
              <a:off x="5131069" y="3336259"/>
              <a:ext cx="1149076" cy="4314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400" b="1" dirty="0" smtClean="0">
                  <a:solidFill>
                    <a:srgbClr val="EEECE1">
                      <a:lumMod val="10000"/>
                    </a:srgb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Monozukuri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400" b="1" dirty="0" smtClean="0">
                  <a:solidFill>
                    <a:srgbClr val="EEECE1">
                      <a:lumMod val="10000"/>
                    </a:srgb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System</a:t>
              </a:r>
              <a:endParaRPr lang="ja-JP" altLang="en-US" sz="1400" b="1" dirty="0">
                <a:solidFill>
                  <a:srgbClr val="EEECE1">
                    <a:lumMod val="10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134" name="円/楕円 133"/>
            <p:cNvSpPr/>
            <p:nvPr/>
          </p:nvSpPr>
          <p:spPr bwMode="auto">
            <a:xfrm>
              <a:off x="1437498" y="2751024"/>
              <a:ext cx="693054" cy="634575"/>
            </a:xfrm>
            <a:prstGeom prst="ellipse">
              <a:avLst/>
            </a:prstGeom>
            <a:gradFill flip="none" rotWithShape="1">
              <a:gsLst>
                <a:gs pos="0">
                  <a:srgbClr val="FFFF00">
                    <a:shade val="30000"/>
                    <a:satMod val="115000"/>
                  </a:srgbClr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 w="9525">
              <a:noFill/>
              <a:miter lim="800000"/>
              <a:headEnd/>
              <a:tailEnd/>
            </a:ln>
            <a:effectLst>
              <a:outerShdw blurRad="152400" dir="5400000" sx="90000" sy="-19000" rotWithShape="0">
                <a:prstClr val="black">
                  <a:alpha val="15000"/>
                </a:prstClr>
              </a:outerShdw>
            </a:effectLst>
          </p:spPr>
          <p:txBody>
            <a:bodyPr wrap="none" rtlCol="0" anchor="ctr" anchorCtr="0"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ja-JP" altLang="en-US" sz="1200" b="1" dirty="0" smtClean="0">
                <a:solidFill>
                  <a:prstClr val="black"/>
                </a:solidFill>
                <a:latin typeface="ＭＳ Ｐゴシック" panose="020B0600070205080204" pitchFamily="50" charset="-128"/>
              </a:endParaRPr>
            </a:p>
          </p:txBody>
        </p:sp>
        <p:sp>
          <p:nvSpPr>
            <p:cNvPr id="135" name="正方形/長方形 134"/>
            <p:cNvSpPr/>
            <p:nvPr/>
          </p:nvSpPr>
          <p:spPr>
            <a:xfrm>
              <a:off x="1187624" y="2818629"/>
              <a:ext cx="1148398" cy="6091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400" b="1" dirty="0" smtClean="0">
                  <a:solidFill>
                    <a:srgbClr val="EEECE1">
                      <a:lumMod val="25000"/>
                    </a:srgb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Smart Production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400" b="1" dirty="0" smtClean="0">
                  <a:solidFill>
                    <a:srgbClr val="EEECE1">
                      <a:lumMod val="25000"/>
                    </a:srgb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System</a:t>
              </a:r>
              <a:endParaRPr lang="ja-JP" altLang="en-US" sz="1400" b="1" dirty="0">
                <a:solidFill>
                  <a:srgbClr val="EEECE1">
                    <a:lumMod val="25000"/>
                  </a:srgb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136" name="円/楕円 135"/>
            <p:cNvSpPr/>
            <p:nvPr/>
          </p:nvSpPr>
          <p:spPr bwMode="auto">
            <a:xfrm>
              <a:off x="2296896" y="2501342"/>
              <a:ext cx="693054" cy="634575"/>
            </a:xfrm>
            <a:prstGeom prst="ellipse">
              <a:avLst/>
            </a:prstGeom>
            <a:gradFill flip="none" rotWithShape="1">
              <a:gsLst>
                <a:gs pos="0">
                  <a:srgbClr val="FFFF00">
                    <a:shade val="30000"/>
                    <a:satMod val="115000"/>
                  </a:srgbClr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 w="9525">
              <a:noFill/>
              <a:miter lim="800000"/>
              <a:headEnd/>
              <a:tailEnd/>
            </a:ln>
            <a:effectLst>
              <a:outerShdw blurRad="152400" dir="5400000" sx="90000" sy="-19000" rotWithShape="0">
                <a:prstClr val="black">
                  <a:alpha val="15000"/>
                </a:prstClr>
              </a:outerShdw>
            </a:effectLst>
          </p:spPr>
          <p:txBody>
            <a:bodyPr wrap="none" rtlCol="0" anchor="ctr" anchorCtr="0"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ja-JP" altLang="en-US" sz="1200" b="1" dirty="0" smtClean="0">
                <a:solidFill>
                  <a:prstClr val="black"/>
                </a:solidFill>
                <a:latin typeface="ＭＳ Ｐゴシック" panose="020B0600070205080204" pitchFamily="50" charset="-128"/>
              </a:endParaRPr>
            </a:p>
          </p:txBody>
        </p:sp>
        <p:sp>
          <p:nvSpPr>
            <p:cNvPr id="137" name="正方形/長方形 136"/>
            <p:cNvSpPr/>
            <p:nvPr/>
          </p:nvSpPr>
          <p:spPr>
            <a:xfrm>
              <a:off x="1839837" y="2524367"/>
              <a:ext cx="1558961" cy="6091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400" b="1" dirty="0" smtClean="0">
                  <a:solidFill>
                    <a:srgbClr val="EEECE1">
                      <a:lumMod val="25000"/>
                    </a:srgb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Smart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400" b="1" dirty="0" smtClean="0">
                  <a:solidFill>
                    <a:srgbClr val="EEECE1">
                      <a:lumMod val="25000"/>
                    </a:srgb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Food Chain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400" b="1" dirty="0" smtClean="0">
                  <a:solidFill>
                    <a:srgbClr val="EEECE1">
                      <a:lumMod val="25000"/>
                    </a:srgb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System</a:t>
              </a:r>
              <a:endParaRPr lang="ja-JP" altLang="en-US" sz="1400" b="1" dirty="0">
                <a:solidFill>
                  <a:srgbClr val="EEECE1">
                    <a:lumMod val="25000"/>
                  </a:srgb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138" name="円/楕円 137"/>
            <p:cNvSpPr/>
            <p:nvPr/>
          </p:nvSpPr>
          <p:spPr bwMode="auto">
            <a:xfrm>
              <a:off x="3272932" y="2398816"/>
              <a:ext cx="693054" cy="634575"/>
            </a:xfrm>
            <a:prstGeom prst="ellipse">
              <a:avLst/>
            </a:prstGeom>
            <a:gradFill flip="none" rotWithShape="1">
              <a:gsLst>
                <a:gs pos="0">
                  <a:srgbClr val="FFFF00">
                    <a:shade val="30000"/>
                    <a:satMod val="115000"/>
                  </a:srgbClr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 w="9525">
              <a:noFill/>
              <a:miter lim="800000"/>
              <a:headEnd/>
              <a:tailEnd/>
            </a:ln>
            <a:effectLst>
              <a:outerShdw blurRad="152400" dir="5400000" sx="90000" sy="-19000" rotWithShape="0">
                <a:prstClr val="black">
                  <a:alpha val="15000"/>
                </a:prstClr>
              </a:outerShdw>
            </a:effectLst>
          </p:spPr>
          <p:txBody>
            <a:bodyPr wrap="none" rtlCol="0" anchor="ctr" anchorCtr="0"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ja-JP" altLang="en-US" sz="1200" b="1" dirty="0" smtClean="0">
                <a:solidFill>
                  <a:prstClr val="black"/>
                </a:solidFill>
                <a:latin typeface="ＭＳ Ｐゴシック" panose="020B0600070205080204" pitchFamily="50" charset="-128"/>
              </a:endParaRPr>
            </a:p>
          </p:txBody>
        </p:sp>
        <p:sp>
          <p:nvSpPr>
            <p:cNvPr id="139" name="正方形/長方形 138"/>
            <p:cNvSpPr/>
            <p:nvPr/>
          </p:nvSpPr>
          <p:spPr>
            <a:xfrm>
              <a:off x="2830143" y="2440548"/>
              <a:ext cx="1558961" cy="6091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400" b="1" dirty="0" smtClean="0">
                  <a:solidFill>
                    <a:srgbClr val="EEECE1">
                      <a:lumMod val="25000"/>
                    </a:srgb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Integrated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400" b="1" dirty="0" smtClean="0">
                  <a:solidFill>
                    <a:srgbClr val="EEECE1">
                      <a:lumMod val="25000"/>
                    </a:srgb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Material R&amp;D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400" b="1" dirty="0" smtClean="0">
                  <a:solidFill>
                    <a:srgbClr val="EEECE1">
                      <a:lumMod val="25000"/>
                    </a:srgb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System</a:t>
              </a:r>
              <a:endParaRPr lang="ja-JP" altLang="en-US" sz="1400" b="1" dirty="0">
                <a:solidFill>
                  <a:srgbClr val="EEECE1">
                    <a:lumMod val="25000"/>
                  </a:srgb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140" name="円/楕円 139"/>
            <p:cNvSpPr/>
            <p:nvPr/>
          </p:nvSpPr>
          <p:spPr bwMode="auto">
            <a:xfrm>
              <a:off x="5236167" y="2418352"/>
              <a:ext cx="693054" cy="634575"/>
            </a:xfrm>
            <a:prstGeom prst="ellipse">
              <a:avLst/>
            </a:prstGeom>
            <a:gradFill flip="none" rotWithShape="1">
              <a:gsLst>
                <a:gs pos="0">
                  <a:srgbClr val="FFFF00">
                    <a:shade val="30000"/>
                    <a:satMod val="115000"/>
                  </a:srgbClr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 w="9525">
              <a:noFill/>
              <a:miter lim="800000"/>
              <a:headEnd/>
              <a:tailEnd/>
            </a:ln>
            <a:effectLst>
              <a:outerShdw blurRad="152400" dir="5400000" sx="90000" sy="-19000" rotWithShape="0">
                <a:prstClr val="black">
                  <a:alpha val="15000"/>
                </a:prstClr>
              </a:outerShdw>
            </a:effectLst>
          </p:spPr>
          <p:txBody>
            <a:bodyPr wrap="none" rtlCol="0" anchor="ctr" anchorCtr="0"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ja-JP" altLang="en-US" sz="1200" b="1" dirty="0" smtClean="0">
                <a:solidFill>
                  <a:prstClr val="black"/>
                </a:solidFill>
                <a:latin typeface="ＭＳ Ｐゴシック" panose="020B0600070205080204" pitchFamily="50" charset="-128"/>
              </a:endParaRPr>
            </a:p>
          </p:txBody>
        </p:sp>
        <p:sp>
          <p:nvSpPr>
            <p:cNvPr id="141" name="正方形/長方形 140"/>
            <p:cNvSpPr/>
            <p:nvPr/>
          </p:nvSpPr>
          <p:spPr>
            <a:xfrm>
              <a:off x="5073515" y="2507131"/>
              <a:ext cx="1049739" cy="4314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400" b="1" dirty="0" smtClean="0">
                  <a:solidFill>
                    <a:srgbClr val="EEECE1">
                      <a:lumMod val="25000"/>
                    </a:srgb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Hospitality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400" b="1" dirty="0" smtClean="0">
                  <a:solidFill>
                    <a:srgbClr val="EEECE1">
                      <a:lumMod val="25000"/>
                    </a:srgb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System</a:t>
              </a:r>
              <a:endParaRPr lang="ja-JP" altLang="en-US" sz="1400" b="1" dirty="0">
                <a:solidFill>
                  <a:srgbClr val="EEECE1">
                    <a:lumMod val="25000"/>
                  </a:srgb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142" name="円/楕円 141"/>
            <p:cNvSpPr/>
            <p:nvPr/>
          </p:nvSpPr>
          <p:spPr bwMode="auto">
            <a:xfrm>
              <a:off x="6196543" y="2501752"/>
              <a:ext cx="693054" cy="634575"/>
            </a:xfrm>
            <a:prstGeom prst="ellipse">
              <a:avLst/>
            </a:prstGeom>
            <a:gradFill flip="none" rotWithShape="1">
              <a:gsLst>
                <a:gs pos="0">
                  <a:srgbClr val="FFFF00">
                    <a:shade val="30000"/>
                    <a:satMod val="115000"/>
                  </a:srgbClr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 w="9525">
              <a:noFill/>
              <a:miter lim="800000"/>
              <a:headEnd/>
              <a:tailEnd/>
            </a:ln>
            <a:effectLst>
              <a:outerShdw blurRad="152400" dir="5400000" sx="90000" sy="-19000" rotWithShape="0">
                <a:prstClr val="black">
                  <a:alpha val="15000"/>
                </a:prstClr>
              </a:outerShdw>
            </a:effectLst>
          </p:spPr>
          <p:txBody>
            <a:bodyPr wrap="none" rtlCol="0" anchor="ctr" anchorCtr="0"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ja-JP" altLang="en-US" sz="1200" b="1" dirty="0" smtClean="0">
                <a:solidFill>
                  <a:prstClr val="black"/>
                </a:solidFill>
                <a:latin typeface="ＭＳ Ｐゴシック" panose="020B0600070205080204" pitchFamily="50" charset="-128"/>
              </a:endParaRPr>
            </a:p>
          </p:txBody>
        </p:sp>
        <p:sp>
          <p:nvSpPr>
            <p:cNvPr id="143" name="正方形/長方形 142"/>
            <p:cNvSpPr/>
            <p:nvPr/>
          </p:nvSpPr>
          <p:spPr>
            <a:xfrm>
              <a:off x="5785772" y="2571516"/>
              <a:ext cx="1558961" cy="6091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400" b="1" dirty="0" smtClean="0">
                  <a:solidFill>
                    <a:srgbClr val="EEECE1">
                      <a:lumMod val="25000"/>
                    </a:srgb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Regional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400" b="1" dirty="0" smtClean="0">
                  <a:solidFill>
                    <a:srgbClr val="EEECE1">
                      <a:lumMod val="25000"/>
                    </a:srgb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Inclusive Care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400" b="1" dirty="0" smtClean="0">
                  <a:solidFill>
                    <a:srgbClr val="EEECE1">
                      <a:lumMod val="25000"/>
                    </a:srgb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System</a:t>
              </a:r>
              <a:endParaRPr lang="ja-JP" altLang="en-US" sz="1400" b="1" dirty="0">
                <a:solidFill>
                  <a:srgbClr val="EEECE1">
                    <a:lumMod val="25000"/>
                  </a:srgb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144" name="円/楕円 143"/>
            <p:cNvSpPr/>
            <p:nvPr/>
          </p:nvSpPr>
          <p:spPr bwMode="auto">
            <a:xfrm>
              <a:off x="7094907" y="2732227"/>
              <a:ext cx="693054" cy="634575"/>
            </a:xfrm>
            <a:prstGeom prst="ellipse">
              <a:avLst/>
            </a:prstGeom>
            <a:gradFill flip="none" rotWithShape="1">
              <a:gsLst>
                <a:gs pos="0">
                  <a:srgbClr val="FFFF00">
                    <a:shade val="30000"/>
                    <a:satMod val="115000"/>
                  </a:srgbClr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 w="9525">
              <a:noFill/>
              <a:miter lim="800000"/>
              <a:headEnd/>
              <a:tailEnd/>
            </a:ln>
            <a:effectLst>
              <a:outerShdw blurRad="152400" dir="5400000" sx="90000" sy="-19000" rotWithShape="0">
                <a:prstClr val="black">
                  <a:alpha val="15000"/>
                </a:prstClr>
              </a:outerShdw>
            </a:effectLst>
          </p:spPr>
          <p:txBody>
            <a:bodyPr wrap="none" rtlCol="0" anchor="ctr" anchorCtr="0"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ja-JP" altLang="en-US" sz="1400" b="1" dirty="0" smtClean="0">
                <a:solidFill>
                  <a:prstClr val="black"/>
                </a:solidFill>
                <a:latin typeface="ＭＳ Ｐゴシック" panose="020B0600070205080204" pitchFamily="50" charset="-128"/>
              </a:endParaRPr>
            </a:p>
          </p:txBody>
        </p:sp>
        <p:sp>
          <p:nvSpPr>
            <p:cNvPr id="145" name="円/楕円 144"/>
            <p:cNvSpPr/>
            <p:nvPr/>
          </p:nvSpPr>
          <p:spPr bwMode="auto">
            <a:xfrm>
              <a:off x="6456365" y="3040225"/>
              <a:ext cx="693054" cy="634575"/>
            </a:xfrm>
            <a:prstGeom prst="ellipse">
              <a:avLst/>
            </a:prstGeom>
            <a:gradFill flip="none" rotWithShape="1">
              <a:gsLst>
                <a:gs pos="0">
                  <a:srgbClr val="FFFF00">
                    <a:shade val="30000"/>
                    <a:satMod val="115000"/>
                  </a:srgbClr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 w="9525">
              <a:noFill/>
              <a:miter lim="800000"/>
              <a:headEnd/>
              <a:tailEnd/>
            </a:ln>
            <a:effectLst>
              <a:outerShdw blurRad="152400" dir="5400000" sx="90000" sy="-19000" rotWithShape="0">
                <a:prstClr val="black">
                  <a:alpha val="15000"/>
                </a:prstClr>
              </a:outerShdw>
            </a:effectLst>
          </p:spPr>
          <p:txBody>
            <a:bodyPr wrap="none" rtlCol="0" anchor="ctr" anchorCtr="0"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ja-JP" altLang="en-US" sz="1200" b="1" dirty="0" smtClean="0">
                <a:solidFill>
                  <a:prstClr val="black"/>
                </a:solidFill>
                <a:latin typeface="ＭＳ Ｐゴシック" panose="020B0600070205080204" pitchFamily="50" charset="-128"/>
              </a:endParaRPr>
            </a:p>
          </p:txBody>
        </p:sp>
        <p:sp>
          <p:nvSpPr>
            <p:cNvPr id="146" name="正方形/長方形 145"/>
            <p:cNvSpPr/>
            <p:nvPr/>
          </p:nvSpPr>
          <p:spPr>
            <a:xfrm>
              <a:off x="6040716" y="3174099"/>
              <a:ext cx="1558961" cy="6091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400" b="1" dirty="0" smtClean="0">
                  <a:solidFill>
                    <a:srgbClr val="EEECE1">
                      <a:lumMod val="25000"/>
                    </a:srgb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Infrastructure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400" b="1" dirty="0" smtClean="0">
                  <a:solidFill>
                    <a:srgbClr val="EEECE1">
                      <a:lumMod val="25000"/>
                    </a:srgb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Maintenance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400" b="1" dirty="0" smtClean="0">
                  <a:solidFill>
                    <a:srgbClr val="EEECE1">
                      <a:lumMod val="25000"/>
                    </a:srgb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System</a:t>
              </a:r>
              <a:endParaRPr lang="ja-JP" altLang="en-US" sz="1400" b="1" dirty="0">
                <a:solidFill>
                  <a:srgbClr val="EEECE1">
                    <a:lumMod val="25000"/>
                  </a:srgb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147" name="正方形/長方形 146"/>
            <p:cNvSpPr/>
            <p:nvPr/>
          </p:nvSpPr>
          <p:spPr>
            <a:xfrm>
              <a:off x="6854083" y="2850002"/>
              <a:ext cx="1212204" cy="5330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200" b="1" dirty="0" smtClean="0">
                  <a:solidFill>
                    <a:srgbClr val="EEECE1">
                      <a:lumMod val="25000"/>
                    </a:srgb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Disaster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200" b="1" dirty="0" smtClean="0">
                  <a:solidFill>
                    <a:srgbClr val="EEECE1">
                      <a:lumMod val="25000"/>
                    </a:srgb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Reduction System</a:t>
              </a:r>
              <a:endParaRPr lang="ja-JP" altLang="en-US" sz="1200" b="1" dirty="0">
                <a:solidFill>
                  <a:srgbClr val="EEECE1">
                    <a:lumMod val="25000"/>
                  </a:srgb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148" name="円/楕円 147"/>
            <p:cNvSpPr/>
            <p:nvPr/>
          </p:nvSpPr>
          <p:spPr bwMode="auto">
            <a:xfrm>
              <a:off x="2168967" y="3064536"/>
              <a:ext cx="693054" cy="634575"/>
            </a:xfrm>
            <a:prstGeom prst="ellipse">
              <a:avLst/>
            </a:prstGeom>
            <a:gradFill flip="none" rotWithShape="1">
              <a:gsLst>
                <a:gs pos="0">
                  <a:srgbClr val="FFFF00">
                    <a:shade val="30000"/>
                    <a:satMod val="115000"/>
                  </a:srgbClr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 w="9525">
              <a:noFill/>
              <a:miter lim="800000"/>
              <a:headEnd/>
              <a:tailEnd/>
            </a:ln>
            <a:effectLst>
              <a:outerShdw blurRad="152400" dir="5400000" sx="90000" sy="-19000" rotWithShape="0">
                <a:prstClr val="black">
                  <a:alpha val="15000"/>
                </a:prstClr>
              </a:outerShdw>
            </a:effectLst>
          </p:spPr>
          <p:txBody>
            <a:bodyPr wrap="none" rtlCol="0" anchor="ctr" anchorCtr="0"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ja-JP" altLang="en-US" sz="1200" b="1" dirty="0" smtClean="0">
                <a:solidFill>
                  <a:prstClr val="black"/>
                </a:solidFill>
                <a:latin typeface="ＭＳ Ｐゴシック" panose="020B0600070205080204" pitchFamily="50" charset="-128"/>
              </a:endParaRPr>
            </a:p>
          </p:txBody>
        </p:sp>
        <p:sp>
          <p:nvSpPr>
            <p:cNvPr id="149" name="正方形/長方形 148"/>
            <p:cNvSpPr/>
            <p:nvPr/>
          </p:nvSpPr>
          <p:spPr>
            <a:xfrm>
              <a:off x="1761852" y="3121621"/>
              <a:ext cx="1558961" cy="7868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400" b="1" dirty="0" smtClean="0">
                  <a:solidFill>
                    <a:srgbClr val="EEECE1">
                      <a:lumMod val="25000"/>
                    </a:srgb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Global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400" b="1" dirty="0" smtClean="0">
                  <a:solidFill>
                    <a:srgbClr val="EEECE1">
                      <a:lumMod val="25000"/>
                    </a:srgb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Environment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400" b="1" dirty="0" smtClean="0">
                  <a:solidFill>
                    <a:srgbClr val="EEECE1">
                      <a:lumMod val="25000"/>
                    </a:srgb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Data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400" b="1" dirty="0" smtClean="0">
                  <a:solidFill>
                    <a:srgbClr val="EEECE1">
                      <a:lumMod val="25000"/>
                    </a:srgb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Platform</a:t>
              </a:r>
              <a:endParaRPr lang="ja-JP" altLang="en-US" sz="1400" b="1" dirty="0">
                <a:solidFill>
                  <a:srgbClr val="EEECE1">
                    <a:lumMod val="25000"/>
                  </a:srgb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150" name="二等辺三角形 149"/>
            <p:cNvSpPr/>
            <p:nvPr/>
          </p:nvSpPr>
          <p:spPr>
            <a:xfrm rot="17160000">
              <a:off x="2801241" y="3571871"/>
              <a:ext cx="157978" cy="289857"/>
            </a:xfrm>
            <a:prstGeom prst="triangl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51" name="フリーフォーム 150"/>
            <p:cNvSpPr/>
            <p:nvPr/>
          </p:nvSpPr>
          <p:spPr bwMode="gray">
            <a:xfrm rot="21060000">
              <a:off x="5906910" y="3036953"/>
              <a:ext cx="322949" cy="136086"/>
            </a:xfrm>
            <a:custGeom>
              <a:avLst/>
              <a:gdLst>
                <a:gd name="connsiteX0" fmla="*/ 0 w 508000"/>
                <a:gd name="connsiteY0" fmla="*/ 0 h 261258"/>
                <a:gd name="connsiteX1" fmla="*/ 239486 w 508000"/>
                <a:gd name="connsiteY1" fmla="*/ 261258 h 261258"/>
                <a:gd name="connsiteX2" fmla="*/ 508000 w 508000"/>
                <a:gd name="connsiteY2" fmla="*/ 94343 h 261258"/>
                <a:gd name="connsiteX3" fmla="*/ 0 w 508000"/>
                <a:gd name="connsiteY3" fmla="*/ 0 h 261258"/>
                <a:gd name="connsiteX0" fmla="*/ 0 w 327025"/>
                <a:gd name="connsiteY0" fmla="*/ 0 h 251733"/>
                <a:gd name="connsiteX1" fmla="*/ 58511 w 327025"/>
                <a:gd name="connsiteY1" fmla="*/ 251733 h 251733"/>
                <a:gd name="connsiteX2" fmla="*/ 327025 w 327025"/>
                <a:gd name="connsiteY2" fmla="*/ 84818 h 251733"/>
                <a:gd name="connsiteX3" fmla="*/ 0 w 327025"/>
                <a:gd name="connsiteY3" fmla="*/ 0 h 251733"/>
                <a:gd name="connsiteX0" fmla="*/ 17689 w 344714"/>
                <a:gd name="connsiteY0" fmla="*/ 0 h 232683"/>
                <a:gd name="connsiteX1" fmla="*/ 0 w 344714"/>
                <a:gd name="connsiteY1" fmla="*/ 232683 h 232683"/>
                <a:gd name="connsiteX2" fmla="*/ 344714 w 344714"/>
                <a:gd name="connsiteY2" fmla="*/ 84818 h 232683"/>
                <a:gd name="connsiteX3" fmla="*/ 17689 w 344714"/>
                <a:gd name="connsiteY3" fmla="*/ 0 h 232683"/>
                <a:gd name="connsiteX0" fmla="*/ 17689 w 439964"/>
                <a:gd name="connsiteY0" fmla="*/ 0 h 232683"/>
                <a:gd name="connsiteX1" fmla="*/ 0 w 439964"/>
                <a:gd name="connsiteY1" fmla="*/ 232683 h 232683"/>
                <a:gd name="connsiteX2" fmla="*/ 439964 w 439964"/>
                <a:gd name="connsiteY2" fmla="*/ 103868 h 232683"/>
                <a:gd name="connsiteX3" fmla="*/ 17689 w 439964"/>
                <a:gd name="connsiteY3" fmla="*/ 0 h 232683"/>
                <a:gd name="connsiteX0" fmla="*/ 189139 w 439964"/>
                <a:gd name="connsiteY0" fmla="*/ 0 h 242208"/>
                <a:gd name="connsiteX1" fmla="*/ 0 w 439964"/>
                <a:gd name="connsiteY1" fmla="*/ 242208 h 242208"/>
                <a:gd name="connsiteX2" fmla="*/ 439964 w 439964"/>
                <a:gd name="connsiteY2" fmla="*/ 113393 h 242208"/>
                <a:gd name="connsiteX3" fmla="*/ 189139 w 439964"/>
                <a:gd name="connsiteY3" fmla="*/ 0 h 242208"/>
                <a:gd name="connsiteX0" fmla="*/ 189139 w 439964"/>
                <a:gd name="connsiteY0" fmla="*/ 0 h 166008"/>
                <a:gd name="connsiteX1" fmla="*/ 0 w 439964"/>
                <a:gd name="connsiteY1" fmla="*/ 166008 h 166008"/>
                <a:gd name="connsiteX2" fmla="*/ 439964 w 439964"/>
                <a:gd name="connsiteY2" fmla="*/ 113393 h 166008"/>
                <a:gd name="connsiteX3" fmla="*/ 189139 w 439964"/>
                <a:gd name="connsiteY3" fmla="*/ 0 h 166008"/>
                <a:gd name="connsiteX0" fmla="*/ 189139 w 487589"/>
                <a:gd name="connsiteY0" fmla="*/ 0 h 166008"/>
                <a:gd name="connsiteX1" fmla="*/ 0 w 487589"/>
                <a:gd name="connsiteY1" fmla="*/ 166008 h 166008"/>
                <a:gd name="connsiteX2" fmla="*/ 487589 w 487589"/>
                <a:gd name="connsiteY2" fmla="*/ 141968 h 166008"/>
                <a:gd name="connsiteX3" fmla="*/ 189139 w 487589"/>
                <a:gd name="connsiteY3" fmla="*/ 0 h 166008"/>
                <a:gd name="connsiteX0" fmla="*/ 189139 w 487589"/>
                <a:gd name="connsiteY0" fmla="*/ 0 h 194583"/>
                <a:gd name="connsiteX1" fmla="*/ 0 w 487589"/>
                <a:gd name="connsiteY1" fmla="*/ 194583 h 194583"/>
                <a:gd name="connsiteX2" fmla="*/ 487589 w 487589"/>
                <a:gd name="connsiteY2" fmla="*/ 141968 h 194583"/>
                <a:gd name="connsiteX3" fmla="*/ 189139 w 487589"/>
                <a:gd name="connsiteY3" fmla="*/ 0 h 194583"/>
                <a:gd name="connsiteX0" fmla="*/ 170089 w 487589"/>
                <a:gd name="connsiteY0" fmla="*/ 0 h 175533"/>
                <a:gd name="connsiteX1" fmla="*/ 0 w 487589"/>
                <a:gd name="connsiteY1" fmla="*/ 175533 h 175533"/>
                <a:gd name="connsiteX2" fmla="*/ 487589 w 487589"/>
                <a:gd name="connsiteY2" fmla="*/ 122918 h 175533"/>
                <a:gd name="connsiteX3" fmla="*/ 170089 w 487589"/>
                <a:gd name="connsiteY3" fmla="*/ 0 h 175533"/>
                <a:gd name="connsiteX0" fmla="*/ 170089 w 470333"/>
                <a:gd name="connsiteY0" fmla="*/ 0 h 187321"/>
                <a:gd name="connsiteX1" fmla="*/ 0 w 470333"/>
                <a:gd name="connsiteY1" fmla="*/ 175533 h 187321"/>
                <a:gd name="connsiteX2" fmla="*/ 470333 w 470333"/>
                <a:gd name="connsiteY2" fmla="*/ 187321 h 187321"/>
                <a:gd name="connsiteX3" fmla="*/ 170089 w 470333"/>
                <a:gd name="connsiteY3" fmla="*/ 0 h 187321"/>
                <a:gd name="connsiteX0" fmla="*/ 144292 w 444536"/>
                <a:gd name="connsiteY0" fmla="*/ 0 h 187321"/>
                <a:gd name="connsiteX1" fmla="*/ 0 w 444536"/>
                <a:gd name="connsiteY1" fmla="*/ 152863 h 187321"/>
                <a:gd name="connsiteX2" fmla="*/ 444536 w 444536"/>
                <a:gd name="connsiteY2" fmla="*/ 187321 h 187321"/>
                <a:gd name="connsiteX3" fmla="*/ 144292 w 444536"/>
                <a:gd name="connsiteY3" fmla="*/ 0 h 187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36" h="187321">
                  <a:moveTo>
                    <a:pt x="144292" y="0"/>
                  </a:moveTo>
                  <a:lnTo>
                    <a:pt x="0" y="152863"/>
                  </a:lnTo>
                  <a:lnTo>
                    <a:pt x="444536" y="187321"/>
                  </a:lnTo>
                  <a:lnTo>
                    <a:pt x="144292" y="0"/>
                  </a:lnTo>
                  <a:close/>
                </a:path>
              </a:pathLst>
            </a:custGeom>
            <a:solidFill>
              <a:sysClr val="window" lastClr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 rtlCol="0" anchor="ctr" anchorCtr="0">
              <a:no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77" name="日付プレースホルダー 4"/>
          <p:cNvSpPr>
            <a:spLocks noGrp="1"/>
          </p:cNvSpPr>
          <p:nvPr>
            <p:ph type="dt" sz="half" idx="11"/>
          </p:nvPr>
        </p:nvSpPr>
        <p:spPr>
          <a:xfrm>
            <a:off x="6146800" y="6219825"/>
            <a:ext cx="2133600" cy="476250"/>
          </a:xfrm>
        </p:spPr>
        <p:txBody>
          <a:bodyPr/>
          <a:lstStyle/>
          <a:p>
            <a:pPr>
              <a:defRPr/>
            </a:pPr>
            <a:r>
              <a:rPr lang="en-US" altLang="ja-JP" dirty="0" smtClean="0">
                <a:solidFill>
                  <a:srgbClr val="000000"/>
                </a:solidFill>
              </a:rPr>
              <a:t>2016/06/27</a:t>
            </a:r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6821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Comprehensive Strategy on STI 2016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99268" y="764704"/>
            <a:ext cx="8537228" cy="5598245"/>
          </a:xfrm>
        </p:spPr>
        <p:txBody>
          <a:bodyPr>
            <a:normAutofit fontScale="70000" lnSpcReduction="20000"/>
          </a:bodyPr>
          <a:lstStyle/>
          <a:p>
            <a:r>
              <a:rPr lang="en-US" altLang="ja-JP" dirty="0"/>
              <a:t>Acting to Create New </a:t>
            </a:r>
            <a:r>
              <a:rPr lang="en-US" altLang="ja-JP" dirty="0" smtClean="0"/>
              <a:t>Value for </a:t>
            </a:r>
            <a:r>
              <a:rPr lang="en-US" altLang="ja-JP" dirty="0"/>
              <a:t>the </a:t>
            </a:r>
            <a:r>
              <a:rPr lang="en-US" altLang="ja-JP" dirty="0">
                <a:solidFill>
                  <a:srgbClr val="C00000"/>
                </a:solidFill>
              </a:rPr>
              <a:t>Development of Future Industry and Social Transformation</a:t>
            </a:r>
            <a:endParaRPr kumimoji="1" lang="en-US" altLang="ja-JP" dirty="0" smtClean="0">
              <a:solidFill>
                <a:srgbClr val="C00000"/>
              </a:solidFill>
            </a:endParaRPr>
          </a:p>
          <a:p>
            <a:pPr lvl="1"/>
            <a:r>
              <a:rPr lang="en-US" altLang="ja-JP" dirty="0" smtClean="0"/>
              <a:t>Database construction</a:t>
            </a:r>
          </a:p>
          <a:p>
            <a:pPr lvl="1"/>
            <a:r>
              <a:rPr lang="en-US" altLang="ja-JP" dirty="0" smtClean="0"/>
              <a:t>Promoting valuable uses of data</a:t>
            </a:r>
            <a:endParaRPr lang="en-US" altLang="ja-JP" dirty="0"/>
          </a:p>
          <a:p>
            <a:pPr lvl="1"/>
            <a:r>
              <a:rPr lang="en-US" altLang="ja-JP" dirty="0" smtClean="0"/>
              <a:t>IP strategy and creation of global standards</a:t>
            </a:r>
            <a:endParaRPr lang="ja-JP" altLang="en-US" dirty="0"/>
          </a:p>
          <a:p>
            <a:pPr lvl="1"/>
            <a:r>
              <a:rPr lang="en-US" altLang="ja-JP" dirty="0" smtClean="0"/>
              <a:t>System and regulation reforms, and fostering social acceptance</a:t>
            </a:r>
            <a:endParaRPr lang="ja-JP" altLang="en-US" dirty="0"/>
          </a:p>
          <a:p>
            <a:pPr lvl="1"/>
            <a:r>
              <a:rPr lang="en-US" altLang="ja-JP" dirty="0" smtClean="0"/>
              <a:t>Skill development, training of human resources</a:t>
            </a:r>
          </a:p>
          <a:p>
            <a:r>
              <a:rPr lang="en-US" altLang="ja-JP" dirty="0" smtClean="0"/>
              <a:t>Enhancing </a:t>
            </a:r>
            <a:r>
              <a:rPr lang="en-US" altLang="ja-JP" dirty="0" smtClean="0">
                <a:solidFill>
                  <a:srgbClr val="C00000"/>
                </a:solidFill>
              </a:rPr>
              <a:t>Fundamentals</a:t>
            </a:r>
            <a:r>
              <a:rPr lang="en-US" altLang="ja-JP" dirty="0" smtClean="0">
                <a:solidFill>
                  <a:srgbClr val="FF0000"/>
                </a:solidFill>
              </a:rPr>
              <a:t> </a:t>
            </a:r>
            <a:r>
              <a:rPr lang="en-US" altLang="ja-JP" dirty="0" smtClean="0"/>
              <a:t>of STI</a:t>
            </a:r>
          </a:p>
          <a:p>
            <a:pPr lvl="1"/>
            <a:r>
              <a:rPr lang="en-US" altLang="ja-JP" dirty="0" smtClean="0"/>
              <a:t>Increasing human resource capabilities</a:t>
            </a:r>
          </a:p>
          <a:p>
            <a:pPr lvl="2"/>
            <a:r>
              <a:rPr lang="en-US" altLang="ja-JP" dirty="0" smtClean="0"/>
              <a:t>Training and opportunities for </a:t>
            </a:r>
            <a:r>
              <a:rPr lang="en-US" altLang="ja-JP" dirty="0" smtClean="0">
                <a:solidFill>
                  <a:srgbClr val="C00000"/>
                </a:solidFill>
              </a:rPr>
              <a:t>young</a:t>
            </a:r>
            <a:r>
              <a:rPr lang="en-US" altLang="ja-JP" dirty="0" smtClean="0">
                <a:solidFill>
                  <a:srgbClr val="FF0000"/>
                </a:solidFill>
              </a:rPr>
              <a:t> </a:t>
            </a:r>
            <a:r>
              <a:rPr lang="en-US" altLang="ja-JP" dirty="0" smtClean="0">
                <a:solidFill>
                  <a:srgbClr val="C00000"/>
                </a:solidFill>
              </a:rPr>
              <a:t>researchers</a:t>
            </a:r>
            <a:r>
              <a:rPr lang="en-US" altLang="ja-JP" dirty="0" smtClean="0"/>
              <a:t>, opportunities for </a:t>
            </a:r>
            <a:r>
              <a:rPr lang="en-US" altLang="ja-JP" dirty="0" smtClean="0">
                <a:solidFill>
                  <a:srgbClr val="C00000"/>
                </a:solidFill>
              </a:rPr>
              <a:t>women</a:t>
            </a:r>
            <a:r>
              <a:rPr lang="en-US" altLang="ja-JP" dirty="0" smtClean="0"/>
              <a:t>, more flexible movement of human resources</a:t>
            </a:r>
          </a:p>
          <a:p>
            <a:pPr lvl="1"/>
            <a:r>
              <a:rPr lang="en-US" altLang="ja-JP" dirty="0" smtClean="0"/>
              <a:t>Funding reforms</a:t>
            </a:r>
          </a:p>
          <a:p>
            <a:pPr lvl="2"/>
            <a:r>
              <a:rPr lang="en-US" altLang="ja-JP" dirty="0" smtClean="0"/>
              <a:t>Reforms for base costs, reforms for public funding, </a:t>
            </a:r>
            <a:r>
              <a:rPr lang="en-US" altLang="ja-JP" dirty="0" smtClean="0">
                <a:solidFill>
                  <a:srgbClr val="C00000"/>
                </a:solidFill>
              </a:rPr>
              <a:t>integrated reforms for national universities and research funding</a:t>
            </a:r>
          </a:p>
          <a:p>
            <a:r>
              <a:rPr lang="en-US" altLang="ja-JP" dirty="0" smtClean="0"/>
              <a:t>Creation of a </a:t>
            </a:r>
            <a:r>
              <a:rPr lang="en-US" altLang="ja-JP" dirty="0" smtClean="0">
                <a:solidFill>
                  <a:srgbClr val="C00000"/>
                </a:solidFill>
              </a:rPr>
              <a:t>Virtuous Cycle</a:t>
            </a:r>
            <a:r>
              <a:rPr lang="en-US" altLang="ja-JP" dirty="0" smtClean="0"/>
              <a:t> for Human Resources, Knowledge, and Funding to Create Innovation</a:t>
            </a:r>
          </a:p>
          <a:p>
            <a:pPr lvl="1"/>
            <a:r>
              <a:rPr lang="en-US" altLang="ja-JP" dirty="0" smtClean="0"/>
              <a:t>Improvement of systems to promote </a:t>
            </a:r>
            <a:r>
              <a:rPr lang="en-US" altLang="ja-JP" dirty="0" smtClean="0">
                <a:solidFill>
                  <a:srgbClr val="C00000"/>
                </a:solidFill>
              </a:rPr>
              <a:t>open innovation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Improve creation of </a:t>
            </a:r>
            <a:r>
              <a:rPr lang="en-US" altLang="ja-JP" dirty="0" smtClean="0">
                <a:solidFill>
                  <a:srgbClr val="C00000"/>
                </a:solidFill>
              </a:rPr>
              <a:t>SMEs and start-ups </a:t>
            </a:r>
            <a:r>
              <a:rPr lang="en-US" altLang="ja-JP" dirty="0" smtClean="0"/>
              <a:t>for new business areas</a:t>
            </a:r>
          </a:p>
          <a:p>
            <a:r>
              <a:rPr lang="en-US" altLang="ja-JP" dirty="0" smtClean="0">
                <a:solidFill>
                  <a:srgbClr val="C00000"/>
                </a:solidFill>
              </a:rPr>
              <a:t>Improve Capabilities for Promotion</a:t>
            </a:r>
            <a:r>
              <a:rPr lang="en-US" altLang="ja-JP" dirty="0" smtClean="0"/>
              <a:t> of STI</a:t>
            </a:r>
            <a:endParaRPr lang="en-US" altLang="ja-JP" dirty="0">
              <a:solidFill>
                <a:srgbClr val="C00000"/>
              </a:solidFill>
            </a:endParaRPr>
          </a:p>
          <a:p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 smtClean="0">
                <a:solidFill>
                  <a:srgbClr val="000000"/>
                </a:solidFill>
              </a:rPr>
              <a:t>06/07/2016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C372C3-4F15-44AE-BACB-E530D13F969F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25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9085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What’s next!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3528" y="980728"/>
            <a:ext cx="8352928" cy="5239097"/>
          </a:xfrm>
        </p:spPr>
        <p:txBody>
          <a:bodyPr>
            <a:normAutofit fontScale="77500" lnSpcReduction="20000"/>
          </a:bodyPr>
          <a:lstStyle/>
          <a:p>
            <a:r>
              <a:rPr lang="en-US" altLang="ja-JP" dirty="0"/>
              <a:t>The Advisory Panel on </a:t>
            </a:r>
            <a:r>
              <a:rPr lang="en-US" altLang="ja-JP" dirty="0" smtClean="0"/>
              <a:t>Artificial Intelligence and Human Society (May-)</a:t>
            </a:r>
            <a:endParaRPr lang="ja-JP" altLang="en-US" dirty="0"/>
          </a:p>
          <a:p>
            <a:pPr lvl="2"/>
            <a:r>
              <a:rPr lang="en-US" altLang="ja-JP" dirty="0" smtClean="0"/>
              <a:t>Under Minister </a:t>
            </a:r>
            <a:r>
              <a:rPr lang="en-US" altLang="ja-JP" dirty="0"/>
              <a:t>of State for Science and Technology Policy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Ethics, law, regulations, economy, social impact</a:t>
            </a:r>
            <a:r>
              <a:rPr lang="ja-JP" altLang="en-US" dirty="0" smtClean="0"/>
              <a:t>➡</a:t>
            </a:r>
            <a:r>
              <a:rPr lang="en-US" altLang="ja-JP" dirty="0" smtClean="0"/>
              <a:t>issues and planned direction</a:t>
            </a:r>
          </a:p>
          <a:p>
            <a:pPr marL="457200" lvl="1" indent="0">
              <a:buNone/>
            </a:pPr>
            <a:endParaRPr lang="en-US" altLang="ja-JP" dirty="0" smtClean="0"/>
          </a:p>
          <a:p>
            <a:r>
              <a:rPr lang="en-US" altLang="ja-JP" dirty="0" smtClean="0"/>
              <a:t>Committee for Promotion of Economic Society and Science, Technology and Innovation (June-)</a:t>
            </a:r>
          </a:p>
          <a:p>
            <a:pPr lvl="2"/>
            <a:r>
              <a:rPr lang="en-US" altLang="ja-JP" dirty="0"/>
              <a:t>Under Council on Economic and Fiscal Policy and Council for Science, Technology and Innovation</a:t>
            </a:r>
            <a:endParaRPr lang="ja-JP" altLang="en-US" dirty="0" smtClean="0"/>
          </a:p>
          <a:p>
            <a:pPr lvl="1"/>
            <a:r>
              <a:rPr lang="en-US" altLang="ja-JP" dirty="0" smtClean="0"/>
              <a:t>Fundamental system reforms (systems for training and exchange of human resources, employment conditions, funding distribution, accounting, etc.)</a:t>
            </a:r>
            <a:endParaRPr lang="ja-JP" altLang="en-US" dirty="0"/>
          </a:p>
          <a:p>
            <a:pPr lvl="1"/>
            <a:r>
              <a:rPr lang="en-US" altLang="ja-JP" dirty="0" smtClean="0"/>
              <a:t>Transparency and evidence for STI policies</a:t>
            </a:r>
            <a:endParaRPr lang="ja-JP" altLang="en-US" dirty="0"/>
          </a:p>
          <a:p>
            <a:pPr lvl="1"/>
            <a:r>
              <a:rPr lang="en-US" altLang="ja-JP" dirty="0" smtClean="0"/>
              <a:t>STI </a:t>
            </a:r>
            <a:r>
              <a:rPr lang="ja-JP" altLang="en-US" dirty="0" smtClean="0"/>
              <a:t>➡ </a:t>
            </a:r>
            <a:r>
              <a:rPr lang="en-US" altLang="ja-JP" dirty="0"/>
              <a:t>E</a:t>
            </a:r>
            <a:r>
              <a:rPr lang="en-US" altLang="ja-JP" dirty="0" smtClean="0"/>
              <a:t>conomic stimulus policies and increased annual expenditure efficiency, etc.</a:t>
            </a:r>
            <a:endParaRPr lang="en-US" altLang="ja-JP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 smtClean="0">
                <a:solidFill>
                  <a:srgbClr val="000000"/>
                </a:solidFill>
              </a:rPr>
              <a:t>06/07/2016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C372C3-4F15-44AE-BACB-E530D13F969F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26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63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cap="none" dirty="0" smtClean="0"/>
              <a:t>A Brief Overview of the Current Situation in Japan</a:t>
            </a:r>
            <a:endParaRPr kumimoji="1" lang="ja-JP" altLang="en-US" cap="none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 smtClean="0">
                <a:solidFill>
                  <a:srgbClr val="000000"/>
                </a:solidFill>
              </a:rPr>
              <a:t>06/07/2016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C372C3-4F15-44AE-BACB-E530D13F969F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429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Labor Productivity Trends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 smtClean="0">
                <a:solidFill>
                  <a:srgbClr val="000000"/>
                </a:solidFill>
              </a:rPr>
              <a:t>06/07/2016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C372C3-4F15-44AE-BACB-E530D13F969F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graphicFrame>
        <p:nvGraphicFramePr>
          <p:cNvPr id="8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5546485"/>
              </p:ext>
            </p:extLst>
          </p:nvPr>
        </p:nvGraphicFramePr>
        <p:xfrm>
          <a:off x="611560" y="809687"/>
          <a:ext cx="7668840" cy="5167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テキスト ボックス 8"/>
          <p:cNvSpPr txBox="1"/>
          <p:nvPr/>
        </p:nvSpPr>
        <p:spPr>
          <a:xfrm>
            <a:off x="323528" y="6021288"/>
            <a:ext cx="540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/>
              <a:t>OECD </a:t>
            </a:r>
            <a:r>
              <a:rPr lang="en-US" altLang="ja-JP" sz="1600" i="1" dirty="0"/>
              <a:t>Compendium of Productivity Indicators </a:t>
            </a:r>
            <a:r>
              <a:rPr lang="en-US" altLang="ja-JP" sz="1600" i="1" dirty="0" smtClean="0"/>
              <a:t>2016</a:t>
            </a:r>
            <a:endParaRPr kumimoji="1" lang="ja-JP" alt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18079194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3800" dirty="0" smtClean="0"/>
              <a:t>Contribution to GDP Growth</a:t>
            </a:r>
            <a:endParaRPr kumimoji="1" lang="ja-JP" altLang="en-US" sz="3800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 smtClean="0">
                <a:solidFill>
                  <a:srgbClr val="000000"/>
                </a:solidFill>
              </a:rPr>
              <a:t>06/07/2016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C4A80A-D05B-424C-985C-638F844F6C57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03259" y="6002179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OECD </a:t>
            </a:r>
            <a:r>
              <a:rPr kumimoji="1" lang="en-US" altLang="ja-JP" i="1" dirty="0" smtClean="0"/>
              <a:t>Innovation Imperative </a:t>
            </a:r>
            <a:r>
              <a:rPr kumimoji="1" lang="en-US" altLang="ja-JP" dirty="0" smtClean="0"/>
              <a:t>(2016)</a:t>
            </a:r>
            <a:endParaRPr kumimoji="1" lang="ja-JP" altLang="en-US" dirty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835" y="1628800"/>
            <a:ext cx="8763653" cy="4392488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1115616" y="1043444"/>
            <a:ext cx="6732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Total economy, annual percentage point contribution, 1995-2013 </a:t>
            </a:r>
          </a:p>
        </p:txBody>
      </p:sp>
      <p:sp>
        <p:nvSpPr>
          <p:cNvPr id="6" name="下矢印 5"/>
          <p:cNvSpPr/>
          <p:nvPr/>
        </p:nvSpPr>
        <p:spPr bwMode="auto">
          <a:xfrm>
            <a:off x="1097360" y="3537012"/>
            <a:ext cx="234280" cy="324036"/>
          </a:xfrm>
          <a:prstGeom prst="down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HGPｺﾞｼｯｸM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543314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27420"/>
          </a:xfrm>
        </p:spPr>
        <p:txBody>
          <a:bodyPr/>
          <a:lstStyle/>
          <a:p>
            <a:r>
              <a:rPr lang="en-US" altLang="ja-JP" sz="3000" dirty="0" smtClean="0"/>
              <a:t>Trends in Working-Age Population, the Limiting Factor</a:t>
            </a:r>
            <a:endParaRPr kumimoji="1" lang="ja-JP" altLang="en-US" sz="300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 smtClean="0">
                <a:solidFill>
                  <a:srgbClr val="000000"/>
                </a:solidFill>
              </a:rPr>
              <a:t>06/07/2016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C372C3-4F15-44AE-BACB-E530D13F969F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11119" y="6011996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OECD </a:t>
            </a:r>
            <a:r>
              <a:rPr kumimoji="1" lang="en-US" altLang="ja-JP" i="1" dirty="0" smtClean="0"/>
              <a:t>Innovation Imperative </a:t>
            </a:r>
            <a:r>
              <a:rPr kumimoji="1" lang="en-US" altLang="ja-JP" dirty="0" smtClean="0"/>
              <a:t>(2016)</a:t>
            </a:r>
            <a:endParaRPr kumimoji="1" lang="ja-JP" altLang="en-US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119" y="1257836"/>
            <a:ext cx="8209353" cy="4763452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971600" y="827420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Working-age population (15-74) in relation to total </a:t>
            </a:r>
            <a:r>
              <a:rPr lang="en-US" altLang="ja-JP" dirty="0" smtClean="0"/>
              <a:t>population</a:t>
            </a:r>
            <a:r>
              <a:rPr lang="ja-JP" altLang="en-US" dirty="0"/>
              <a:t> </a:t>
            </a:r>
            <a:r>
              <a:rPr lang="en-US" altLang="ja-JP" dirty="0" smtClean="0"/>
              <a:t>1990-2060 </a:t>
            </a:r>
            <a:endParaRPr lang="en-US" altLang="ja-JP" dirty="0"/>
          </a:p>
        </p:txBody>
      </p:sp>
      <p:sp>
        <p:nvSpPr>
          <p:cNvPr id="9" name="下矢印 8"/>
          <p:cNvSpPr/>
          <p:nvPr/>
        </p:nvSpPr>
        <p:spPr bwMode="auto">
          <a:xfrm>
            <a:off x="8023182" y="4005064"/>
            <a:ext cx="234280" cy="324036"/>
          </a:xfrm>
          <a:prstGeom prst="down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HGPｺﾞｼｯｸM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04519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Share of ICT Investment in GDP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 smtClean="0">
                <a:solidFill>
                  <a:srgbClr val="000000"/>
                </a:solidFill>
              </a:rPr>
              <a:t>06/07/2016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C372C3-4F15-44AE-BACB-E530D13F969F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graphicFrame>
        <p:nvGraphicFramePr>
          <p:cNvPr id="8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8230139"/>
              </p:ext>
            </p:extLst>
          </p:nvPr>
        </p:nvGraphicFramePr>
        <p:xfrm>
          <a:off x="323528" y="514922"/>
          <a:ext cx="8118908" cy="54043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テキスト ボックス 8"/>
          <p:cNvSpPr txBox="1"/>
          <p:nvPr/>
        </p:nvSpPr>
        <p:spPr>
          <a:xfrm>
            <a:off x="323528" y="5949280"/>
            <a:ext cx="540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/>
              <a:t>OECD </a:t>
            </a:r>
            <a:r>
              <a:rPr lang="en-US" altLang="ja-JP" sz="1600" i="1" dirty="0"/>
              <a:t>Compendium of Productivity Indicators </a:t>
            </a:r>
            <a:r>
              <a:rPr lang="en-US" altLang="ja-JP" sz="1600" i="1" dirty="0" smtClean="0"/>
              <a:t>2016</a:t>
            </a:r>
            <a:endParaRPr kumimoji="1" lang="ja-JP" altLang="en-US" sz="1600" i="1" dirty="0"/>
          </a:p>
        </p:txBody>
      </p:sp>
      <p:sp>
        <p:nvSpPr>
          <p:cNvPr id="7" name="下矢印 6"/>
          <p:cNvSpPr/>
          <p:nvPr/>
        </p:nvSpPr>
        <p:spPr bwMode="auto">
          <a:xfrm>
            <a:off x="6228184" y="2276872"/>
            <a:ext cx="234280" cy="324036"/>
          </a:xfrm>
          <a:prstGeom prst="down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HGPｺﾞｼｯｸM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494252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sz="2800" dirty="0"/>
              <a:t>Contribution of ICT capital </a:t>
            </a:r>
            <a:r>
              <a:rPr lang="en-US" altLang="ja-JP" sz="2800" dirty="0" smtClean="0"/>
              <a:t>to </a:t>
            </a:r>
            <a:r>
              <a:rPr lang="en-US" altLang="ja-JP" sz="2800" dirty="0" err="1"/>
              <a:t>labour</a:t>
            </a:r>
            <a:r>
              <a:rPr lang="en-US" altLang="ja-JP" sz="2800" dirty="0"/>
              <a:t> productivity growth</a:t>
            </a:r>
            <a:endParaRPr kumimoji="1" lang="ja-JP" altLang="en-US" sz="320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 smtClean="0">
                <a:solidFill>
                  <a:srgbClr val="000000"/>
                </a:solidFill>
              </a:rPr>
              <a:t>06/07/2016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C372C3-4F15-44AE-BACB-E530D13F969F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graphicFrame>
        <p:nvGraphicFramePr>
          <p:cNvPr id="7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1807908"/>
              </p:ext>
            </p:extLst>
          </p:nvPr>
        </p:nvGraphicFramePr>
        <p:xfrm>
          <a:off x="375657" y="739066"/>
          <a:ext cx="7920880" cy="5426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テキスト ボックス 7"/>
          <p:cNvSpPr txBox="1"/>
          <p:nvPr/>
        </p:nvSpPr>
        <p:spPr>
          <a:xfrm>
            <a:off x="251520" y="6093296"/>
            <a:ext cx="540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/>
              <a:t>OECD </a:t>
            </a:r>
            <a:r>
              <a:rPr lang="en-US" altLang="ja-JP" sz="1600" i="1" dirty="0"/>
              <a:t>Compendium of Productivity Indicators </a:t>
            </a:r>
            <a:r>
              <a:rPr lang="en-US" altLang="ja-JP" sz="1600" i="1" dirty="0" smtClean="0"/>
              <a:t>2016</a:t>
            </a:r>
            <a:endParaRPr kumimoji="1" lang="ja-JP" altLang="en-US" sz="1600" i="1" dirty="0"/>
          </a:p>
        </p:txBody>
      </p:sp>
      <p:sp>
        <p:nvSpPr>
          <p:cNvPr id="9" name="下矢印 8"/>
          <p:cNvSpPr/>
          <p:nvPr/>
        </p:nvSpPr>
        <p:spPr bwMode="auto">
          <a:xfrm>
            <a:off x="5724128" y="2672916"/>
            <a:ext cx="234280" cy="324036"/>
          </a:xfrm>
          <a:prstGeom prst="down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HGPｺﾞｼｯｸM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70787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Why the Interest in STI?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1520" y="980728"/>
            <a:ext cx="8712968" cy="5239097"/>
          </a:xfrm>
        </p:spPr>
        <p:txBody>
          <a:bodyPr>
            <a:normAutofit fontScale="92500" lnSpcReduction="20000"/>
          </a:bodyPr>
          <a:lstStyle/>
          <a:p>
            <a:r>
              <a:rPr lang="en-US" altLang="ja-JP" dirty="0" smtClean="0"/>
              <a:t>To reach the target of 600 trillion yen GDP</a:t>
            </a:r>
            <a:r>
              <a:rPr lang="ja-JP" altLang="en-US" dirty="0" smtClean="0"/>
              <a:t>・・・</a:t>
            </a:r>
            <a:endParaRPr lang="en-US" altLang="ja-JP" sz="3000" dirty="0" smtClean="0"/>
          </a:p>
          <a:p>
            <a:pPr lvl="1"/>
            <a:r>
              <a:rPr lang="en-US" altLang="ja-JP" sz="2600" dirty="0" smtClean="0"/>
              <a:t>Investment in STI</a:t>
            </a:r>
            <a:r>
              <a:rPr lang="ja-JP" altLang="en-US" sz="2600" dirty="0" smtClean="0"/>
              <a:t> ➡ </a:t>
            </a:r>
            <a:r>
              <a:rPr lang="en-US" altLang="ja-JP" sz="2600" dirty="0" smtClean="0"/>
              <a:t>Economic growth</a:t>
            </a:r>
            <a:endParaRPr lang="en-US" altLang="ja-JP" sz="2600" dirty="0"/>
          </a:p>
          <a:p>
            <a:pPr lvl="1"/>
            <a:r>
              <a:rPr lang="en-US" altLang="ja-JP" sz="2600" dirty="0" smtClean="0"/>
              <a:t>Also</a:t>
            </a:r>
            <a:r>
              <a:rPr lang="ja-JP" altLang="en-US" sz="2600" dirty="0" smtClean="0"/>
              <a:t>・・・</a:t>
            </a:r>
            <a:endParaRPr lang="en-US" altLang="ja-JP" sz="2600" dirty="0" smtClean="0"/>
          </a:p>
          <a:p>
            <a:pPr lvl="2"/>
            <a:r>
              <a:rPr lang="en-US" altLang="ja-JP" sz="2200" dirty="0" smtClean="0"/>
              <a:t>Addressing social and global challenges</a:t>
            </a:r>
            <a:endParaRPr lang="en-US" altLang="ja-JP" sz="2200" dirty="0"/>
          </a:p>
          <a:p>
            <a:pPr lvl="2"/>
            <a:r>
              <a:rPr lang="en-US" altLang="ja-JP" sz="2200" dirty="0" smtClean="0"/>
              <a:t>As a source of industrial competitiveness</a:t>
            </a:r>
          </a:p>
          <a:p>
            <a:pPr lvl="2"/>
            <a:r>
              <a:rPr lang="en-US" altLang="ja-JP" sz="2200" dirty="0" smtClean="0"/>
              <a:t>Driver of regional development</a:t>
            </a:r>
          </a:p>
          <a:p>
            <a:pPr lvl="2"/>
            <a:r>
              <a:rPr lang="ja-JP" altLang="en-US" sz="2200" dirty="0" smtClean="0"/>
              <a:t>・・</a:t>
            </a:r>
            <a:r>
              <a:rPr lang="ja-JP" altLang="en-US" sz="2200" dirty="0"/>
              <a:t>・</a:t>
            </a:r>
            <a:endParaRPr lang="en-US" altLang="ja-JP" sz="2200" dirty="0"/>
          </a:p>
          <a:p>
            <a:r>
              <a:rPr lang="en-US" altLang="ja-JP" dirty="0" smtClean="0"/>
              <a:t>Mainstreaming of STI policies (in public policy, particularly </a:t>
            </a:r>
            <a:r>
              <a:rPr lang="en-US" altLang="ja-JP" dirty="0" smtClean="0">
                <a:solidFill>
                  <a:srgbClr val="FF0000"/>
                </a:solidFill>
              </a:rPr>
              <a:t>economic policy</a:t>
            </a:r>
            <a:r>
              <a:rPr lang="en-US" altLang="ja-JP" dirty="0" smtClean="0"/>
              <a:t>)</a:t>
            </a:r>
          </a:p>
          <a:p>
            <a:pPr marL="914400" lvl="2" indent="0">
              <a:buNone/>
            </a:pPr>
            <a:r>
              <a:rPr lang="en-US" altLang="ja-JP" dirty="0" smtClean="0"/>
              <a:t>OECD, </a:t>
            </a:r>
            <a:r>
              <a:rPr lang="en-US" altLang="ja-JP" i="1" dirty="0" smtClean="0"/>
              <a:t>The </a:t>
            </a:r>
            <a:r>
              <a:rPr lang="en-US" altLang="ja-JP" i="1" dirty="0"/>
              <a:t>Innovation </a:t>
            </a:r>
            <a:r>
              <a:rPr lang="en-US" altLang="ja-JP" i="1" dirty="0" smtClean="0"/>
              <a:t>Imperative</a:t>
            </a:r>
            <a:r>
              <a:rPr lang="en-US" altLang="ja-JP" dirty="0" smtClean="0"/>
              <a:t> </a:t>
            </a:r>
            <a:r>
              <a:rPr lang="en-US" altLang="ja-JP" dirty="0"/>
              <a:t>(2015</a:t>
            </a:r>
            <a:r>
              <a:rPr lang="en-US" altLang="ja-JP" dirty="0" smtClean="0"/>
              <a:t>)</a:t>
            </a:r>
          </a:p>
          <a:p>
            <a:pPr marL="457200" lvl="1" indent="0">
              <a:buNone/>
            </a:pPr>
            <a:r>
              <a:rPr lang="ja-JP" altLang="en-US" dirty="0" smtClean="0"/>
              <a:t>➡</a:t>
            </a:r>
            <a:r>
              <a:rPr lang="en-US" altLang="ja-JP" dirty="0" smtClean="0"/>
              <a:t>New challenges:</a:t>
            </a:r>
          </a:p>
          <a:p>
            <a:pPr marL="1200150" lvl="2" indent="-342900"/>
            <a:r>
              <a:rPr lang="en-US" altLang="ja-JP" dirty="0" smtClean="0"/>
              <a:t>“Science and technology policies” AND “innovation policies” AND</a:t>
            </a:r>
            <a:r>
              <a:rPr lang="ja-JP" altLang="en-US" dirty="0" smtClean="0"/>
              <a:t> </a:t>
            </a:r>
            <a:r>
              <a:rPr lang="en-US" altLang="ja-JP" dirty="0" smtClean="0"/>
              <a:t>“economic policies”</a:t>
            </a:r>
          </a:p>
          <a:p>
            <a:pPr marL="1200150" lvl="2" indent="-342900"/>
            <a:r>
              <a:rPr lang="en-US" altLang="ja-JP" dirty="0" smtClean="0"/>
              <a:t>Participation by diverse stakeholders</a:t>
            </a:r>
            <a:r>
              <a:rPr lang="ja-JP" altLang="en-US" dirty="0" smtClean="0"/>
              <a:t>➡</a:t>
            </a:r>
            <a:r>
              <a:rPr lang="en-US" altLang="ja-JP" dirty="0" smtClean="0"/>
              <a:t>Role of the government?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 smtClean="0">
                <a:solidFill>
                  <a:srgbClr val="000000"/>
                </a:solidFill>
              </a:rPr>
              <a:t>06/07/2016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C372C3-4F15-44AE-BACB-E530D13F969F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7" name="右カーブ矢印 6"/>
          <p:cNvSpPr/>
          <p:nvPr/>
        </p:nvSpPr>
        <p:spPr bwMode="auto">
          <a:xfrm rot="10800000">
            <a:off x="6516216" y="1628800"/>
            <a:ext cx="936104" cy="1656183"/>
          </a:xfrm>
          <a:prstGeom prst="curvedRightArrow">
            <a:avLst/>
          </a:prstGeom>
          <a:solidFill>
            <a:srgbClr val="CCFF66"/>
          </a:solidFill>
          <a:ln w="9525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HGPｺﾞｼｯｸM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87759827"/>
      </p:ext>
    </p:extLst>
  </p:cSld>
  <p:clrMapOvr>
    <a:masterClrMapping/>
  </p:clrMapOvr>
</p:sld>
</file>

<file path=ppt/theme/theme1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HGPｺﾞｼｯｸM"/>
        <a:ea typeface="HGPｺﾞｼｯｸM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HGPｺﾞｼｯｸM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HGPｺﾞｼｯｸM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4164</TotalTime>
  <Words>1264</Words>
  <Application>Microsoft Office PowerPoint</Application>
  <PresentationFormat>画面に合わせる (4:3)</PresentationFormat>
  <Paragraphs>315</Paragraphs>
  <Slides>26</Slides>
  <Notes>7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26</vt:i4>
      </vt:variant>
    </vt:vector>
  </HeadingPairs>
  <TitlesOfParts>
    <vt:vector size="34" baseType="lpstr">
      <vt:lpstr>HGPｺﾞｼｯｸM</vt:lpstr>
      <vt:lpstr>HGP創英角ｺﾞｼｯｸUB</vt:lpstr>
      <vt:lpstr>Meiryo UI</vt:lpstr>
      <vt:lpstr>ＭＳ Ｐゴシック</vt:lpstr>
      <vt:lpstr>メイリオ</vt:lpstr>
      <vt:lpstr>Arial</vt:lpstr>
      <vt:lpstr>Calibri</vt:lpstr>
      <vt:lpstr>標準デザイン</vt:lpstr>
      <vt:lpstr>‎‎600 Trillion Yen GDP Target STI Policies for Moving Toward Society 5.0!</vt:lpstr>
      <vt:lpstr>Japan’s Growth Strategy</vt:lpstr>
      <vt:lpstr>A Brief Overview of the Current Situation in Japan</vt:lpstr>
      <vt:lpstr>Labor Productivity Trends</vt:lpstr>
      <vt:lpstr>Contribution to GDP Growth</vt:lpstr>
      <vt:lpstr>Trends in Working-Age Population, the Limiting Factor</vt:lpstr>
      <vt:lpstr>Share of ICT Investment in GDP</vt:lpstr>
      <vt:lpstr>Contribution of ICT capital to labour productivity growth</vt:lpstr>
      <vt:lpstr>Why the Interest in STI?</vt:lpstr>
      <vt:lpstr>Trends in Upstream R&amp;D Funding</vt:lpstr>
      <vt:lpstr>Proportion of Government Funding for R&amp;D</vt:lpstr>
      <vt:lpstr>R&amp;D Funding Used by Field （All sectors including NPOs/Public Agencies, Universities, Businesses)</vt:lpstr>
      <vt:lpstr>Japan’s Potential for Growth （１）</vt:lpstr>
      <vt:lpstr>Japan’s Potential for Growth （２）</vt:lpstr>
      <vt:lpstr>Japan’s Potential for Growth （３）</vt:lpstr>
      <vt:lpstr>Fifth Science and Technology Basic Plan and Society 5.0</vt:lpstr>
      <vt:lpstr>Where we stand today</vt:lpstr>
      <vt:lpstr>5th Science and Technology Basic Plan （2016-2020）</vt:lpstr>
      <vt:lpstr>Preparing the next: Future industry and society</vt:lpstr>
      <vt:lpstr>Society 5.0</vt:lpstr>
      <vt:lpstr>Learn from History</vt:lpstr>
      <vt:lpstr>In Other Words・・・</vt:lpstr>
      <vt:lpstr>Improvement of Fundamental Technologies</vt:lpstr>
      <vt:lpstr>Society 5.0 Platform</vt:lpstr>
      <vt:lpstr>Comprehensive Strategy on STI 2016</vt:lpstr>
      <vt:lpstr>What’s next!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原山 優子（総合科学技術会議）</dc:creator>
  <cp:lastModifiedBy>Administrator</cp:lastModifiedBy>
  <cp:revision>381</cp:revision>
  <cp:lastPrinted>2016-06-30T08:49:31Z</cp:lastPrinted>
  <dcterms:created xsi:type="dcterms:W3CDTF">2013-04-23T09:51:54Z</dcterms:created>
  <dcterms:modified xsi:type="dcterms:W3CDTF">2016-07-01T08:47:44Z</dcterms:modified>
</cp:coreProperties>
</file>