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5" r:id="rId2"/>
    <p:sldId id="555" r:id="rId3"/>
    <p:sldId id="559" r:id="rId4"/>
    <p:sldId id="530" r:id="rId5"/>
    <p:sldId id="531" r:id="rId6"/>
    <p:sldId id="532" r:id="rId7"/>
    <p:sldId id="538" r:id="rId8"/>
    <p:sldId id="533" r:id="rId9"/>
    <p:sldId id="523" r:id="rId10"/>
    <p:sldId id="543" r:id="rId11"/>
    <p:sldId id="544" r:id="rId12"/>
    <p:sldId id="542" r:id="rId13"/>
    <p:sldId id="539" r:id="rId14"/>
    <p:sldId id="540" r:id="rId15"/>
    <p:sldId id="541" r:id="rId16"/>
    <p:sldId id="545" r:id="rId17"/>
    <p:sldId id="558" r:id="rId18"/>
    <p:sldId id="546" r:id="rId19"/>
    <p:sldId id="547" r:id="rId20"/>
    <p:sldId id="548" r:id="rId21"/>
    <p:sldId id="549" r:id="rId22"/>
    <p:sldId id="550" r:id="rId23"/>
    <p:sldId id="552" r:id="rId24"/>
    <p:sldId id="556" r:id="rId25"/>
    <p:sldId id="554" r:id="rId26"/>
    <p:sldId id="557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83" autoAdjust="0"/>
  </p:normalViewPr>
  <p:slideViewPr>
    <p:cSldViewPr>
      <p:cViewPr varScale="1">
        <p:scale>
          <a:sx n="41" d="100"/>
          <a:sy n="41" d="100"/>
        </p:scale>
        <p:origin x="153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file\Downloads\302016011p1g00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827685\Desktop\ForeignPress\ProductivityICTOECD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file\Downloads\302016011p1g005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C8FSV002\OBDA\&#9670;&#12464;&#12523;&#12540;&#12503;&#12501;&#12457;&#12523;&#12480;\&#36039;&#28304;&#37197;&#20998;&#65319;\&#9734;H28%20&#20104;&#31639;&#37325;&#28857;&#21270;&#31561;&#65288;&#20104;&#31639;&#25126;&#30053;&#20250;&#35696;&#12354;&#12426;&#65289;\&#12381;&#12398;&#20182;\&#30740;&#31350;&#38283;&#30330;&#36027;&#65288;&#32207;&#21209;&#30465;&#32113;&#35336;&#12289;&#31185;&#23398;&#25216;&#34899;&#25351;&#27161;&#31561;&#65289;\280112%20&#22823;&#23398;&#20154;&#20214;&#36027;&#12398;&#20418;&#25968;&#35036;&#27491;\&#20803;&#12487;&#12540;&#12479;\01_&#20225;&#26989;&#12289;&#38750;&#21942;&#21033;&#22243;&#20307;&#12539;&#20844;&#30340;&#27231;&#38306;&#12289;&#22823;&#23398;&#31561;2002-2014_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Japan</a:t>
            </a:r>
          </a:p>
        </c:rich>
      </c:tx>
      <c:layout>
        <c:manualLayout>
          <c:xMode val="edge"/>
          <c:yMode val="edge"/>
          <c:x val="0.78841289101157397"/>
          <c:y val="0.210788913165958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038831349645198E-2"/>
          <c:y val="0.19427694726565001"/>
          <c:w val="0.87831213934373098"/>
          <c:h val="0.68534215831716705"/>
        </c:manualLayout>
      </c:layout>
      <c:lineChart>
        <c:grouping val="standard"/>
        <c:varyColors val="0"/>
        <c:ser>
          <c:idx val="3"/>
          <c:order val="0"/>
          <c:tx>
            <c:strRef>
              <c:f>Fig1_3!$F$123</c:f>
              <c:strCache>
                <c:ptCount val="1"/>
                <c:pt idx="0">
                  <c:v>Annual growth rate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Fig1_3!$E$124:$E$168</c:f>
              <c:numCache>
                <c:formatCode>General</c:formatCode>
                <c:ptCount val="45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</c:numCache>
            </c:numRef>
          </c:cat>
          <c:val>
            <c:numRef>
              <c:f>Fig1_3!$F$124:$F$168</c:f>
              <c:numCache>
                <c:formatCode>#,##0.00</c:formatCode>
                <c:ptCount val="45"/>
                <c:pt idx="0">
                  <c:v>4.0674579574936676</c:v>
                </c:pt>
                <c:pt idx="1">
                  <c:v>8.0522326399062472</c:v>
                </c:pt>
                <c:pt idx="2">
                  <c:v>6.7112780018691458</c:v>
                </c:pt>
                <c:pt idx="3">
                  <c:v>2.1395632048694142</c:v>
                </c:pt>
                <c:pt idx="4">
                  <c:v>4.4677527252761964</c:v>
                </c:pt>
                <c:pt idx="5">
                  <c:v>2.3283732532077761</c:v>
                </c:pt>
                <c:pt idx="6">
                  <c:v>3.05715583036736</c:v>
                </c:pt>
                <c:pt idx="7">
                  <c:v>4.4492751960730201</c:v>
                </c:pt>
                <c:pt idx="8">
                  <c:v>4.174636787345559</c:v>
                </c:pt>
                <c:pt idx="9">
                  <c:v>2.3247187965111151</c:v>
                </c:pt>
                <c:pt idx="10">
                  <c:v>4.0425798270145394</c:v>
                </c:pt>
                <c:pt idx="11">
                  <c:v>2.6020365203062781</c:v>
                </c:pt>
                <c:pt idx="12">
                  <c:v>1.941194695056746</c:v>
                </c:pt>
                <c:pt idx="13">
                  <c:v>3.4085731102200598</c:v>
                </c:pt>
                <c:pt idx="14">
                  <c:v>6.3144477426960046</c:v>
                </c:pt>
                <c:pt idx="15">
                  <c:v>2.0908732392213798</c:v>
                </c:pt>
                <c:pt idx="16">
                  <c:v>3.6776419468885311</c:v>
                </c:pt>
                <c:pt idx="17">
                  <c:v>5.9395435087033723</c:v>
                </c:pt>
                <c:pt idx="18">
                  <c:v>4.8253048884939567</c:v>
                </c:pt>
                <c:pt idx="19">
                  <c:v>5.6696018911943984</c:v>
                </c:pt>
                <c:pt idx="20">
                  <c:v>2.8952631620633489</c:v>
                </c:pt>
                <c:pt idx="21">
                  <c:v>1.359029805408094</c:v>
                </c:pt>
                <c:pt idx="22">
                  <c:v>2.894176383170437</c:v>
                </c:pt>
                <c:pt idx="23">
                  <c:v>1.115399200362224</c:v>
                </c:pt>
                <c:pt idx="24">
                  <c:v>2.3198027632759408</c:v>
                </c:pt>
                <c:pt idx="25">
                  <c:v>2.0532126152200809</c:v>
                </c:pt>
                <c:pt idx="26">
                  <c:v>2.3035781403572502</c:v>
                </c:pt>
                <c:pt idx="27">
                  <c:v>0.36916973363358002</c:v>
                </c:pt>
                <c:pt idx="28">
                  <c:v>2.9025576511095381</c:v>
                </c:pt>
                <c:pt idx="29">
                  <c:v>2.3569411362576602</c:v>
                </c:pt>
                <c:pt idx="30">
                  <c:v>1.3824594492743929</c:v>
                </c:pt>
                <c:pt idx="31">
                  <c:v>2.07312446050565</c:v>
                </c:pt>
                <c:pt idx="32">
                  <c:v>1.5628573008828219</c:v>
                </c:pt>
                <c:pt idx="33">
                  <c:v>2.4333457043571451</c:v>
                </c:pt>
                <c:pt idx="34">
                  <c:v>1.2431506735960229</c:v>
                </c:pt>
                <c:pt idx="35">
                  <c:v>0.68700659289687105</c:v>
                </c:pt>
                <c:pt idx="36">
                  <c:v>1.686335744237575</c:v>
                </c:pt>
                <c:pt idx="37">
                  <c:v>0.218119595853072</c:v>
                </c:pt>
                <c:pt idx="38">
                  <c:v>-0.87114915759119504</c:v>
                </c:pt>
                <c:pt idx="39">
                  <c:v>3.9299924827727128</c:v>
                </c:pt>
                <c:pt idx="40">
                  <c:v>2.9205198053220301E-2</c:v>
                </c:pt>
                <c:pt idx="41">
                  <c:v>0.73267270588104005</c:v>
                </c:pt>
                <c:pt idx="42">
                  <c:v>1.399066094727706</c:v>
                </c:pt>
                <c:pt idx="43">
                  <c:v>-0.36012879385631003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4-4592-B79E-9730A89DD441}"/>
            </c:ext>
          </c:extLst>
        </c:ser>
        <c:ser>
          <c:idx val="6"/>
          <c:order val="1"/>
          <c:tx>
            <c:strRef>
              <c:f>Fig1_3!$G$123</c:f>
              <c:strCache>
                <c:ptCount val="1"/>
                <c:pt idx="0">
                  <c:v>Trend growth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Fig1_3!$E$124:$E$168</c:f>
              <c:numCache>
                <c:formatCode>General</c:formatCode>
                <c:ptCount val="45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</c:numCache>
            </c:numRef>
          </c:cat>
          <c:val>
            <c:numRef>
              <c:f>Fig1_3!$G$124:$G$168</c:f>
              <c:numCache>
                <c:formatCode>General</c:formatCode>
                <c:ptCount val="45"/>
                <c:pt idx="2" formatCode="#,##0.00">
                  <c:v>4.8928022384643546</c:v>
                </c:pt>
                <c:pt idx="3" formatCode="#,##0.00">
                  <c:v>4.4939217567443848</c:v>
                </c:pt>
                <c:pt idx="4" formatCode="#,##0.00">
                  <c:v>4.143376350402832</c:v>
                </c:pt>
                <c:pt idx="5" formatCode="#,##0.00">
                  <c:v>3.8532218933105469</c:v>
                </c:pt>
                <c:pt idx="6" formatCode="#,##0.00">
                  <c:v>3.641509056091309</c:v>
                </c:pt>
                <c:pt idx="7" formatCode="#,##0.00">
                  <c:v>3.4981107711792001</c:v>
                </c:pt>
                <c:pt idx="8" formatCode="#,##0.00">
                  <c:v>3.4021015167236328</c:v>
                </c:pt>
                <c:pt idx="9" formatCode="#,##0.00">
                  <c:v>3.3501319885253911</c:v>
                </c:pt>
                <c:pt idx="10" formatCode="#,##0.00">
                  <c:v>3.3531291484832768</c:v>
                </c:pt>
                <c:pt idx="11" formatCode="#,##0.00">
                  <c:v>3.4030711650848389</c:v>
                </c:pt>
                <c:pt idx="12" formatCode="#,##0.00">
                  <c:v>3.504676342010498</c:v>
                </c:pt>
                <c:pt idx="13" formatCode="#,##0.00">
                  <c:v>3.647861242294312</c:v>
                </c:pt>
                <c:pt idx="14" formatCode="#,##0.00">
                  <c:v>3.7936499118804932</c:v>
                </c:pt>
                <c:pt idx="15" formatCode="#,##0.00">
                  <c:v>3.898644924163817</c:v>
                </c:pt>
                <c:pt idx="16" formatCode="#,##0.00">
                  <c:v>3.9660308361053471</c:v>
                </c:pt>
                <c:pt idx="17" formatCode="#,##0.00">
                  <c:v>3.9655864238739009</c:v>
                </c:pt>
                <c:pt idx="18" formatCode="#,##0.00">
                  <c:v>3.8617613315582271</c:v>
                </c:pt>
                <c:pt idx="19" formatCode="#,##0.00">
                  <c:v>3.655481338500977</c:v>
                </c:pt>
                <c:pt idx="20" formatCode="#,##0.00">
                  <c:v>3.3654789924621582</c:v>
                </c:pt>
                <c:pt idx="21" formatCode="#,##0.00">
                  <c:v>3.0477051734924321</c:v>
                </c:pt>
                <c:pt idx="22" formatCode="#,##0.00">
                  <c:v>2.749421358108521</c:v>
                </c:pt>
                <c:pt idx="23" formatCode="#,##0.00">
                  <c:v>2.4866847991943359</c:v>
                </c:pt>
                <c:pt idx="24" formatCode="#,##0.00">
                  <c:v>2.2782266139984131</c:v>
                </c:pt>
                <c:pt idx="25" formatCode="#,##0.00">
                  <c:v>2.1174385547637939</c:v>
                </c:pt>
                <c:pt idx="26" formatCode="#,##0.00">
                  <c:v>1.9984802007675171</c:v>
                </c:pt>
                <c:pt idx="27" formatCode="#,##0.00">
                  <c:v>1.9143244028091431</c:v>
                </c:pt>
                <c:pt idx="28" formatCode="#,##0.00">
                  <c:v>1.8635821342468271</c:v>
                </c:pt>
                <c:pt idx="29" formatCode="#,##0.00">
                  <c:v>1.81631088256836</c:v>
                </c:pt>
                <c:pt idx="30" formatCode="#,##0.00">
                  <c:v>1.7617678642272949</c:v>
                </c:pt>
                <c:pt idx="31" formatCode="#,##0.00">
                  <c:v>1.699200510978699</c:v>
                </c:pt>
                <c:pt idx="32" formatCode="#,##0.00">
                  <c:v>1.6208468675613401</c:v>
                </c:pt>
                <c:pt idx="33" formatCode="#,##0.00">
                  <c:v>1.5258551836013801</c:v>
                </c:pt>
                <c:pt idx="34" formatCode="#,##0.00">
                  <c:v>1.4123015403747561</c:v>
                </c:pt>
                <c:pt idx="35" formatCode="#,##0.00">
                  <c:v>1.2950319051742549</c:v>
                </c:pt>
                <c:pt idx="36" formatCode="#,##0.00">
                  <c:v>1.185766696929931</c:v>
                </c:pt>
                <c:pt idx="37" formatCode="#,##0.00">
                  <c:v>1.084990262985229</c:v>
                </c:pt>
                <c:pt idx="38" formatCode="#,##0.00">
                  <c:v>1.0024371147155759</c:v>
                </c:pt>
                <c:pt idx="39" formatCode="#,##0.00">
                  <c:v>0.93182277679443404</c:v>
                </c:pt>
                <c:pt idx="40" formatCode="#,##0.00">
                  <c:v>0.83224052190780595</c:v>
                </c:pt>
                <c:pt idx="41" formatCode="#,##0.00">
                  <c:v>0.71818721294403098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4-4592-B79E-9730A89DD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112112"/>
        <c:axId val="105989112"/>
      </c:lineChart>
      <c:catAx>
        <c:axId val="10411211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ja-JP"/>
          </a:p>
        </c:txPr>
        <c:crossAx val="105989112"/>
        <c:crosses val="autoZero"/>
        <c:auto val="1"/>
        <c:lblAlgn val="ctr"/>
        <c:lblOffset val="0"/>
        <c:tickLblSkip val="2"/>
        <c:noMultiLvlLbl val="0"/>
      </c:catAx>
      <c:valAx>
        <c:axId val="105989112"/>
        <c:scaling>
          <c:orientation val="minMax"/>
          <c:max val="6"/>
          <c:min val="-3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04112112"/>
        <c:crosses val="autoZero"/>
        <c:crossBetween val="midCat"/>
        <c:majorUnit val="1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7.2131147540983598E-2"/>
          <c:y val="5.3139849665388698E-2"/>
          <c:w val="0.86885245901639296"/>
          <c:h val="7.7295076335353402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>
      <a:noFill/>
    </a:ln>
    <a:extLst>
      <a:ext uri="{909E8E84-426E-40dd-AFC4-6F175D3DCCD1}">
        <a14:hiddenFill xmlns="" xmlns:r="http://schemas.openxmlformats.org/officeDocument/2006/relationships" xmlns:a14="http://schemas.microsoft.com/office/drawing/2010/main" xmlns:c16r2="http://schemas.microsoft.com/office/drawing/2015/06/chart">
          <a:solidFill>
            <a:sysClr val="window" lastClr="FFFFFF"/>
          </a:solidFill>
        </a14:hiddenFill>
      </a:ext>
    </a:extLst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42903651574823E-2"/>
          <c:y val="0.2213838272480772"/>
          <c:w val="0.95271202622856299"/>
          <c:h val="0.7134910109336980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[ProductivityICTOECD2.xls]Fig1_6!$M$51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7B9E3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[ProductivityICTOECD2.xls]Fig1_6!$M$52:$M$71</c:f>
              <c:numCache>
                <c:formatCode>0.00</c:formatCode>
                <c:ptCount val="20"/>
                <c:pt idx="0">
                  <c:v>2.139108180999755</c:v>
                </c:pt>
                <c:pt idx="1">
                  <c:v>1.509972095489502</c:v>
                </c:pt>
                <c:pt idx="2">
                  <c:v>2.4236736297607422</c:v>
                </c:pt>
                <c:pt idx="3">
                  <c:v>1.7167356014251709</c:v>
                </c:pt>
                <c:pt idx="4">
                  <c:v>1.8390592336654661</c:v>
                </c:pt>
                <c:pt idx="5">
                  <c:v>2.164879322052002</c:v>
                </c:pt>
                <c:pt idx="6">
                  <c:v>1.8963537216186519</c:v>
                </c:pt>
                <c:pt idx="7">
                  <c:v>1.80126428604126</c:v>
                </c:pt>
                <c:pt idx="8">
                  <c:v>2.8976247310638432</c:v>
                </c:pt>
                <c:pt idx="9">
                  <c:v>1.9431121349334719</c:v>
                </c:pt>
                <c:pt idx="10">
                  <c:v>2.1715013980865479</c:v>
                </c:pt>
                <c:pt idx="11">
                  <c:v>2.5310616493225102</c:v>
                </c:pt>
                <c:pt idx="12">
                  <c:v>3.4273145198822021</c:v>
                </c:pt>
                <c:pt idx="13">
                  <c:v>3.092379093170166</c:v>
                </c:pt>
                <c:pt idx="14">
                  <c:v>3.4029057025909428</c:v>
                </c:pt>
                <c:pt idx="15">
                  <c:v>3.0414927005767818</c:v>
                </c:pt>
                <c:pt idx="16">
                  <c:v>3.1530883312225342</c:v>
                </c:pt>
                <c:pt idx="17">
                  <c:v>3.8283841609954838</c:v>
                </c:pt>
                <c:pt idx="18">
                  <c:v>3.284246444702148</c:v>
                </c:pt>
                <c:pt idx="19">
                  <c:v>3.7084314823150639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E-4F3D-8C29-24A14F620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15952"/>
        <c:axId val="133716336"/>
      </c:barChart>
      <c:lineChart>
        <c:grouping val="standard"/>
        <c:varyColors val="0"/>
        <c:ser>
          <c:idx val="0"/>
          <c:order val="0"/>
          <c:tx>
            <c:strRef>
              <c:f>[ProductivityICTOECD2.xls]Fig1_6!$J$51</c:f>
              <c:strCache>
                <c:ptCount val="1"/>
                <c:pt idx="0">
                  <c:v>1995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[ProductivityICTOECD2.xls]Fig1_6!$J$52:$J$71</c:f>
              <c:numCache>
                <c:formatCode>0.00</c:formatCode>
                <c:ptCount val="20"/>
                <c:pt idx="0">
                  <c:v>2.4431381225585942</c:v>
                </c:pt>
                <c:pt idx="1">
                  <c:v>1.217410087585449</c:v>
                </c:pt>
                <c:pt idx="2">
                  <c:v>3.0132713317871089</c:v>
                </c:pt>
                <c:pt idx="3">
                  <c:v>1.97590160369873</c:v>
                </c:pt>
                <c:pt idx="4">
                  <c:v>2.0049514770507808</c:v>
                </c:pt>
                <c:pt idx="5">
                  <c:v>2.1863195896148682</c:v>
                </c:pt>
                <c:pt idx="6">
                  <c:v>1.361092209815979</c:v>
                </c:pt>
                <c:pt idx="7">
                  <c:v>1.8176479339599609</c:v>
                </c:pt>
                <c:pt idx="8">
                  <c:v>2.762622594833374</c:v>
                </c:pt>
                <c:pt idx="9">
                  <c:v>1.848424315452575</c:v>
                </c:pt>
                <c:pt idx="10">
                  <c:v>2.6660976409912109</c:v>
                </c:pt>
                <c:pt idx="11">
                  <c:v>2.3185136318206792</c:v>
                </c:pt>
                <c:pt idx="12">
                  <c:v>3.7851157188415532</c:v>
                </c:pt>
                <c:pt idx="13">
                  <c:v>2.2272889614105229</c:v>
                </c:pt>
                <c:pt idx="15">
                  <c:v>2.1617424488067631</c:v>
                </c:pt>
                <c:pt idx="16">
                  <c:v>3.2137012481689462</c:v>
                </c:pt>
                <c:pt idx="17">
                  <c:v>2.45970606803894</c:v>
                </c:pt>
                <c:pt idx="18">
                  <c:v>2.0765902996063228</c:v>
                </c:pt>
                <c:pt idx="19">
                  <c:v>2.9707975387573242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5E-4F3D-8C29-24A14F62084B}"/>
            </c:ext>
          </c:extLst>
        </c:ser>
        <c:ser>
          <c:idx val="1"/>
          <c:order val="1"/>
          <c:tx>
            <c:strRef>
              <c:f>[ProductivityICTOECD2.xls]Fig1_6!$K$51</c:f>
              <c:strCache>
                <c:ptCount val="1"/>
                <c:pt idx="0">
                  <c:v>2001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chemeClr val="bg1">
                  <a:lumMod val="65000"/>
                </a:schemeClr>
              </a:solidFill>
              <a:ln w="3175">
                <a:solidFill>
                  <a:srgbClr val="000000"/>
                </a:solidFill>
                <a:prstDash val="solid"/>
              </a:ln>
              <a:effectLst/>
              <a:extLst/>
            </c:spPr>
          </c:marker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[ProductivityICTOECD2.xls]Fig1_6!$K$52:$K$71</c:f>
              <c:numCache>
                <c:formatCode>0.00</c:formatCode>
                <c:ptCount val="20"/>
                <c:pt idx="0">
                  <c:v>3.482256174087524</c:v>
                </c:pt>
                <c:pt idx="1">
                  <c:v>1.4247671365737919</c:v>
                </c:pt>
                <c:pt idx="2">
                  <c:v>3.5028431415557861</c:v>
                </c:pt>
                <c:pt idx="3">
                  <c:v>2.5799481868743892</c:v>
                </c:pt>
                <c:pt idx="4">
                  <c:v>1.616621732711792</c:v>
                </c:pt>
                <c:pt idx="5">
                  <c:v>2.8962609767913809</c:v>
                </c:pt>
                <c:pt idx="6">
                  <c:v>1.7200883626937871</c:v>
                </c:pt>
                <c:pt idx="7">
                  <c:v>2.4315645694732662</c:v>
                </c:pt>
                <c:pt idx="8">
                  <c:v>3.4945576190948482</c:v>
                </c:pt>
                <c:pt idx="9">
                  <c:v>2.306726455688477</c:v>
                </c:pt>
                <c:pt idx="10">
                  <c:v>2.8126022815704341</c:v>
                </c:pt>
                <c:pt idx="11">
                  <c:v>2.6141684055328369</c:v>
                </c:pt>
                <c:pt idx="12">
                  <c:v>4.5223212242126474</c:v>
                </c:pt>
                <c:pt idx="13">
                  <c:v>2.9567172527313228</c:v>
                </c:pt>
                <c:pt idx="15">
                  <c:v>3.0485143661499028</c:v>
                </c:pt>
                <c:pt idx="16">
                  <c:v>4.0162591934204102</c:v>
                </c:pt>
                <c:pt idx="17">
                  <c:v>3.874038457870483</c:v>
                </c:pt>
                <c:pt idx="18">
                  <c:v>2.8202459812164311</c:v>
                </c:pt>
                <c:pt idx="19">
                  <c:v>3.4511253833770752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5E-4F3D-8C29-24A14F62084B}"/>
            </c:ext>
          </c:extLst>
        </c:ser>
        <c:ser>
          <c:idx val="2"/>
          <c:order val="2"/>
          <c:tx>
            <c:strRef>
              <c:f>[ProductivityICTOECD2.xls]Fig1_6!$L$51</c:f>
              <c:strCache>
                <c:ptCount val="1"/>
                <c:pt idx="0">
                  <c:v>2007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[ProductivityICTOECD2.xls]Fig1_6!$I$52:$I$71</c:f>
              <c:strCache>
                <c:ptCount val="20"/>
                <c:pt idx="0">
                  <c:v>KOR</c:v>
                </c:pt>
                <c:pt idx="1">
                  <c:v>IRL</c:v>
                </c:pt>
                <c:pt idx="2">
                  <c:v>AUS</c:v>
                </c:pt>
                <c:pt idx="3">
                  <c:v>DEU</c:v>
                </c:pt>
                <c:pt idx="4">
                  <c:v>FIN</c:v>
                </c:pt>
                <c:pt idx="5">
                  <c:v>CAN</c:v>
                </c:pt>
                <c:pt idx="6">
                  <c:v>ESP</c:v>
                </c:pt>
                <c:pt idx="7">
                  <c:v>PRT</c:v>
                </c:pt>
                <c:pt idx="8">
                  <c:v>AUT</c:v>
                </c:pt>
                <c:pt idx="9">
                  <c:v>ITA</c:v>
                </c:pt>
                <c:pt idx="10">
                  <c:v>GBR</c:v>
                </c:pt>
                <c:pt idx="11">
                  <c:v>DNK</c:v>
                </c:pt>
                <c:pt idx="12">
                  <c:v>SWE</c:v>
                </c:pt>
                <c:pt idx="13">
                  <c:v>BEL</c:v>
                </c:pt>
                <c:pt idx="14">
                  <c:v>JPN</c:v>
                </c:pt>
                <c:pt idx="15">
                  <c:v>FRA</c:v>
                </c:pt>
                <c:pt idx="16">
                  <c:v>USA</c:v>
                </c:pt>
                <c:pt idx="17">
                  <c:v>CHE</c:v>
                </c:pt>
                <c:pt idx="18">
                  <c:v>NLD</c:v>
                </c:pt>
                <c:pt idx="19">
                  <c:v>NZL</c:v>
                </c:pt>
              </c:strCache>
            </c:strRef>
          </c:cat>
          <c:val>
            <c:numRef>
              <c:f>[ProductivityICTOECD2.xls]Fig1_6!$L$52:$L$71</c:f>
              <c:numCache>
                <c:formatCode>0.00</c:formatCode>
                <c:ptCount val="20"/>
                <c:pt idx="0">
                  <c:v>2.496318817138671</c:v>
                </c:pt>
                <c:pt idx="1">
                  <c:v>1.144661426544189</c:v>
                </c:pt>
                <c:pt idx="2">
                  <c:v>3.0557558536529541</c:v>
                </c:pt>
                <c:pt idx="3">
                  <c:v>2.018478155136108</c:v>
                </c:pt>
                <c:pt idx="4">
                  <c:v>1.944968461990356</c:v>
                </c:pt>
                <c:pt idx="5">
                  <c:v>2.5446574687957768</c:v>
                </c:pt>
                <c:pt idx="6">
                  <c:v>1.820611834526062</c:v>
                </c:pt>
                <c:pt idx="7">
                  <c:v>2.202768087387085</c:v>
                </c:pt>
                <c:pt idx="8">
                  <c:v>2.755061149597168</c:v>
                </c:pt>
                <c:pt idx="9">
                  <c:v>2.0017576217651372</c:v>
                </c:pt>
                <c:pt idx="10">
                  <c:v>2.1147053241729741</c:v>
                </c:pt>
                <c:pt idx="11">
                  <c:v>2.7112617492675781</c:v>
                </c:pt>
                <c:pt idx="12">
                  <c:v>3.7790415287017818</c:v>
                </c:pt>
                <c:pt idx="13">
                  <c:v>2.502632856369019</c:v>
                </c:pt>
                <c:pt idx="14">
                  <c:v>3.5635702610015869</c:v>
                </c:pt>
                <c:pt idx="15">
                  <c:v>2.8084311485290532</c:v>
                </c:pt>
                <c:pt idx="16">
                  <c:v>3.3962728977203369</c:v>
                </c:pt>
                <c:pt idx="17">
                  <c:v>3.5811862945556641</c:v>
                </c:pt>
                <c:pt idx="18">
                  <c:v>2.9850964546203609</c:v>
                </c:pt>
                <c:pt idx="19">
                  <c:v>3.47829294204712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5E-4F3D-8C29-24A14F620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4445">
              <a:solidFill>
                <a:srgbClr val="000000"/>
              </a:solidFill>
            </a:ln>
          </c:spPr>
        </c:dropLines>
        <c:marker val="1"/>
        <c:smooth val="0"/>
        <c:axId val="133715952"/>
        <c:axId val="133716336"/>
      </c:lineChart>
      <c:catAx>
        <c:axId val="133715952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3716336"/>
        <c:crosses val="autoZero"/>
        <c:auto val="1"/>
        <c:lblAlgn val="ctr"/>
        <c:lblOffset val="0"/>
        <c:tickLblSkip val="1"/>
        <c:noMultiLvlLbl val="0"/>
      </c:catAx>
      <c:valAx>
        <c:axId val="133716336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3715952"/>
        <c:crosses val="autoZero"/>
        <c:crossBetween val="between"/>
        <c:majorUnit val="1"/>
        <c:minorUnit val="1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4.1301690435548703E-2"/>
          <c:y val="0.109564700638835"/>
          <c:w val="0.948361140172164"/>
          <c:h val="7.4703114940821103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7445796086387494E-3"/>
          <c:y val="0.13285764016894799"/>
          <c:w val="0.98906927548920098"/>
          <c:h val="0.8621621590701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Fig1_5!$C$39</c:f>
              <c:strCache>
                <c:ptCount val="1"/>
                <c:pt idx="0">
                  <c:v>1990-1995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Fig1_5!$C$40:$C$59</c:f>
              <c:numCache>
                <c:formatCode>General</c:formatCode>
                <c:ptCount val="20"/>
                <c:pt idx="0" formatCode="#,##0.00">
                  <c:v>0.37531102830849999</c:v>
                </c:pt>
                <c:pt idx="2" formatCode="#,##0.00">
                  <c:v>0.304611450722647</c:v>
                </c:pt>
                <c:pt idx="3" formatCode="#,##0.00">
                  <c:v>0.29833573520035001</c:v>
                </c:pt>
                <c:pt idx="4" formatCode="#,##0.00">
                  <c:v>0.31191118353965902</c:v>
                </c:pt>
                <c:pt idx="5" formatCode="#,##0.00">
                  <c:v>0.25605969858077898</c:v>
                </c:pt>
                <c:pt idx="6" formatCode="#,##0.00">
                  <c:v>0.43178103700751702</c:v>
                </c:pt>
                <c:pt idx="7" formatCode="#,##0.00">
                  <c:v>0.17856843371542</c:v>
                </c:pt>
                <c:pt idx="8" formatCode="#,##0.00">
                  <c:v>0.22361892950499801</c:v>
                </c:pt>
                <c:pt idx="9" formatCode="#,##0.00">
                  <c:v>0.280409578780971</c:v>
                </c:pt>
                <c:pt idx="10" formatCode="#,##0.00">
                  <c:v>0.448632271561689</c:v>
                </c:pt>
                <c:pt idx="11" formatCode="#,##0.00">
                  <c:v>0.12764353900678299</c:v>
                </c:pt>
                <c:pt idx="12" formatCode="#,##0.00">
                  <c:v>0.20220108010813301</c:v>
                </c:pt>
                <c:pt idx="13" formatCode="#,##0.00">
                  <c:v>0.39620093264032302</c:v>
                </c:pt>
                <c:pt idx="14" formatCode="#,##0.00">
                  <c:v>0.26492296978464203</c:v>
                </c:pt>
                <c:pt idx="15" formatCode="#,##0.00">
                  <c:v>0.286183020063069</c:v>
                </c:pt>
                <c:pt idx="16" formatCode="#,##0.00">
                  <c:v>0.308212344313263</c:v>
                </c:pt>
                <c:pt idx="17" formatCode="#,##0.00">
                  <c:v>0.30986133609125499</c:v>
                </c:pt>
                <c:pt idx="18" formatCode="#,##0.00">
                  <c:v>0.54513755779570505</c:v>
                </c:pt>
                <c:pt idx="19" formatCode="#,##0.00">
                  <c:v>0.35258375127347202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8-4D72-9BED-DBF3FC0E1A97}"/>
            </c:ext>
          </c:extLst>
        </c:ser>
        <c:ser>
          <c:idx val="1"/>
          <c:order val="1"/>
          <c:tx>
            <c:strRef>
              <c:f>Fig1_5!$D$39</c:f>
              <c:strCache>
                <c:ptCount val="1"/>
                <c:pt idx="0">
                  <c:v>1995-2000</c:v>
                </c:pt>
              </c:strCache>
            </c:strRef>
          </c:tx>
          <c:spPr>
            <a:solidFill>
              <a:srgbClr val="CCCC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Fig1_5!$D$40:$D$59</c:f>
              <c:numCache>
                <c:formatCode>#,##0.00</c:formatCode>
                <c:ptCount val="20"/>
                <c:pt idx="0">
                  <c:v>0.57196044255118905</c:v>
                </c:pt>
                <c:pt idx="1">
                  <c:v>0.41001582715103302</c:v>
                </c:pt>
                <c:pt idx="2">
                  <c:v>0.44918787955190398</c:v>
                </c:pt>
                <c:pt idx="3">
                  <c:v>0.42676110976540599</c:v>
                </c:pt>
                <c:pt idx="4">
                  <c:v>0.57633822831000303</c:v>
                </c:pt>
                <c:pt idx="5">
                  <c:v>0.38466965160191002</c:v>
                </c:pt>
                <c:pt idx="6">
                  <c:v>0.54574372960341</c:v>
                </c:pt>
                <c:pt idx="7">
                  <c:v>0.20533602169232601</c:v>
                </c:pt>
                <c:pt idx="8">
                  <c:v>0.28027424900780601</c:v>
                </c:pt>
                <c:pt idx="9">
                  <c:v>0.39365939356421598</c:v>
                </c:pt>
                <c:pt idx="10">
                  <c:v>0.420424572780354</c:v>
                </c:pt>
                <c:pt idx="11">
                  <c:v>0.319789379039426</c:v>
                </c:pt>
                <c:pt idx="12">
                  <c:v>0.32434731728798699</c:v>
                </c:pt>
                <c:pt idx="13">
                  <c:v>0.56230946861881603</c:v>
                </c:pt>
                <c:pt idx="14">
                  <c:v>0.49066214949644599</c:v>
                </c:pt>
                <c:pt idx="15">
                  <c:v>0.47291963258164799</c:v>
                </c:pt>
                <c:pt idx="16">
                  <c:v>0.58755570795965295</c:v>
                </c:pt>
                <c:pt idx="17">
                  <c:v>0.41391967021013898</c:v>
                </c:pt>
                <c:pt idx="18">
                  <c:v>0.84716666396487095</c:v>
                </c:pt>
                <c:pt idx="19">
                  <c:v>0.687834014713817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8-4D72-9BED-DBF3FC0E1A97}"/>
            </c:ext>
          </c:extLst>
        </c:ser>
        <c:ser>
          <c:idx val="2"/>
          <c:order val="2"/>
          <c:tx>
            <c:strRef>
              <c:f>Fig1_5!$E$39</c:f>
              <c:strCache>
                <c:ptCount val="1"/>
                <c:pt idx="0">
                  <c:v>2000-2005</c:v>
                </c:pt>
              </c:strCache>
            </c:strRef>
          </c:tx>
          <c:spPr>
            <a:solidFill>
              <a:srgbClr val="A7B9E3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Fig1_5!$E$40:$E$59</c:f>
              <c:numCache>
                <c:formatCode>#,##0.00</c:formatCode>
                <c:ptCount val="20"/>
                <c:pt idx="0">
                  <c:v>0.52356692026829199</c:v>
                </c:pt>
                <c:pt idx="1">
                  <c:v>0.41716253204500098</c:v>
                </c:pt>
                <c:pt idx="2">
                  <c:v>0.42681937895792099</c:v>
                </c:pt>
                <c:pt idx="3">
                  <c:v>0.38934952679639001</c:v>
                </c:pt>
                <c:pt idx="4">
                  <c:v>0.45339761600260398</c:v>
                </c:pt>
                <c:pt idx="5">
                  <c:v>0.33224119643613398</c:v>
                </c:pt>
                <c:pt idx="6">
                  <c:v>0.467897803617423</c:v>
                </c:pt>
                <c:pt idx="7">
                  <c:v>0.22958812979680901</c:v>
                </c:pt>
                <c:pt idx="8">
                  <c:v>0.21910891094294399</c:v>
                </c:pt>
                <c:pt idx="9">
                  <c:v>0.297223016304482</c:v>
                </c:pt>
                <c:pt idx="10">
                  <c:v>0.27273424239933097</c:v>
                </c:pt>
                <c:pt idx="11">
                  <c:v>0.20697233004864901</c:v>
                </c:pt>
                <c:pt idx="12">
                  <c:v>0.242881474548406</c:v>
                </c:pt>
                <c:pt idx="13">
                  <c:v>0.47035421823857798</c:v>
                </c:pt>
                <c:pt idx="14">
                  <c:v>0.37561452250463001</c:v>
                </c:pt>
                <c:pt idx="15">
                  <c:v>0.35204662024244099</c:v>
                </c:pt>
                <c:pt idx="16">
                  <c:v>0.49220273636953998</c:v>
                </c:pt>
                <c:pt idx="17">
                  <c:v>0.43002053606131502</c:v>
                </c:pt>
                <c:pt idx="18">
                  <c:v>0.51875914176411397</c:v>
                </c:pt>
                <c:pt idx="19">
                  <c:v>0.42326056249755201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8-4D72-9BED-DBF3FC0E1A97}"/>
            </c:ext>
          </c:extLst>
        </c:ser>
        <c:ser>
          <c:idx val="3"/>
          <c:order val="3"/>
          <c:tx>
            <c:strRef>
              <c:f>Fig1_5!$F$39</c:f>
              <c:strCache>
                <c:ptCount val="1"/>
                <c:pt idx="0">
                  <c:v>2005-2009</c:v>
                </c:pt>
              </c:strCache>
            </c:strRef>
          </c:tx>
          <c:spPr>
            <a:solidFill>
              <a:srgbClr val="929292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Fig1_5!$F$40:$F$59</c:f>
              <c:numCache>
                <c:formatCode>#,##0.00</c:formatCode>
                <c:ptCount val="20"/>
                <c:pt idx="0">
                  <c:v>0.29751006065532598</c:v>
                </c:pt>
                <c:pt idx="1">
                  <c:v>0.21184616690921301</c:v>
                </c:pt>
                <c:pt idx="2">
                  <c:v>0.29822459241053401</c:v>
                </c:pt>
                <c:pt idx="3">
                  <c:v>0.30955274607335997</c:v>
                </c:pt>
                <c:pt idx="4">
                  <c:v>0.33507070908502801</c:v>
                </c:pt>
                <c:pt idx="5">
                  <c:v>0.199511079103565</c:v>
                </c:pt>
                <c:pt idx="6">
                  <c:v>0.33578113428733802</c:v>
                </c:pt>
                <c:pt idx="7">
                  <c:v>0.24332565859113101</c:v>
                </c:pt>
                <c:pt idx="8">
                  <c:v>0.18135054748225099</c:v>
                </c:pt>
                <c:pt idx="9">
                  <c:v>0.23962728752962001</c:v>
                </c:pt>
                <c:pt idx="10">
                  <c:v>0.143532824355463</c:v>
                </c:pt>
                <c:pt idx="11">
                  <c:v>0.220201164761225</c:v>
                </c:pt>
                <c:pt idx="12">
                  <c:v>0.15264321219818899</c:v>
                </c:pt>
                <c:pt idx="13">
                  <c:v>0.29151870461636697</c:v>
                </c:pt>
                <c:pt idx="14">
                  <c:v>0.185527606627334</c:v>
                </c:pt>
                <c:pt idx="15">
                  <c:v>0.331419157439172</c:v>
                </c:pt>
                <c:pt idx="16">
                  <c:v>0.51358236920637801</c:v>
                </c:pt>
                <c:pt idx="17">
                  <c:v>0.31064909936329199</c:v>
                </c:pt>
                <c:pt idx="18">
                  <c:v>0.36764827025199698</c:v>
                </c:pt>
                <c:pt idx="19">
                  <c:v>0.37066666513736501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A8-4D72-9BED-DBF3FC0E1A97}"/>
            </c:ext>
          </c:extLst>
        </c:ser>
        <c:ser>
          <c:idx val="4"/>
          <c:order val="4"/>
          <c:tx>
            <c:strRef>
              <c:f>Fig1_5!$G$39</c:f>
              <c:strCache>
                <c:ptCount val="1"/>
                <c:pt idx="0">
                  <c:v>2009-2014</c:v>
                </c:pt>
              </c:strCache>
            </c:strRef>
          </c:tx>
          <c:spPr>
            <a:solidFill>
              <a:srgbClr val="EDF0F7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Fig1_5!$B$40:$B$59</c:f>
              <c:strCache>
                <c:ptCount val="20"/>
                <c:pt idx="0">
                  <c:v>AUS</c:v>
                </c:pt>
                <c:pt idx="1">
                  <c:v>AUT</c:v>
                </c:pt>
                <c:pt idx="2">
                  <c:v>BEL</c:v>
                </c:pt>
                <c:pt idx="3">
                  <c:v>CAN</c:v>
                </c:pt>
                <c:pt idx="4">
                  <c:v>CHE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FIN</c:v>
                </c:pt>
                <c:pt idx="9">
                  <c:v>FRA</c:v>
                </c:pt>
                <c:pt idx="10">
                  <c:v>GBR</c:v>
                </c:pt>
                <c:pt idx="11">
                  <c:v>IRL</c:v>
                </c:pt>
                <c:pt idx="12">
                  <c:v>ITA</c:v>
                </c:pt>
                <c:pt idx="13">
                  <c:v>JPN</c:v>
                </c:pt>
                <c:pt idx="14">
                  <c:v>KOR</c:v>
                </c:pt>
                <c:pt idx="15">
                  <c:v>NLD</c:v>
                </c:pt>
                <c:pt idx="16">
                  <c:v>NZL</c:v>
                </c:pt>
                <c:pt idx="17">
                  <c:v>PRT</c:v>
                </c:pt>
                <c:pt idx="18">
                  <c:v>SWE</c:v>
                </c:pt>
                <c:pt idx="19">
                  <c:v>USA</c:v>
                </c:pt>
              </c:strCache>
            </c:strRef>
          </c:cat>
          <c:val>
            <c:numRef>
              <c:f>Fig1_5!$G$40:$G$59</c:f>
              <c:numCache>
                <c:formatCode>#,##0.00</c:formatCode>
                <c:ptCount val="20"/>
                <c:pt idx="0">
                  <c:v>0.161907636446146</c:v>
                </c:pt>
                <c:pt idx="1">
                  <c:v>0.187052123352349</c:v>
                </c:pt>
                <c:pt idx="2">
                  <c:v>0.21217902102304001</c:v>
                </c:pt>
                <c:pt idx="3">
                  <c:v>7.5970291623339598E-2</c:v>
                </c:pt>
                <c:pt idx="4">
                  <c:v>0.28107456327717301</c:v>
                </c:pt>
                <c:pt idx="5">
                  <c:v>6.5469527752082299E-2</c:v>
                </c:pt>
                <c:pt idx="6">
                  <c:v>0.15505126360955099</c:v>
                </c:pt>
                <c:pt idx="7">
                  <c:v>0.23584910380367599</c:v>
                </c:pt>
                <c:pt idx="8">
                  <c:v>9.4213266178022601E-2</c:v>
                </c:pt>
                <c:pt idx="9">
                  <c:v>0.15027391149455799</c:v>
                </c:pt>
                <c:pt idx="10">
                  <c:v>0.163198712528767</c:v>
                </c:pt>
                <c:pt idx="11">
                  <c:v>0.24802984444898299</c:v>
                </c:pt>
                <c:pt idx="12">
                  <c:v>0.10407954592099899</c:v>
                </c:pt>
                <c:pt idx="13">
                  <c:v>8.3259436164961897E-2</c:v>
                </c:pt>
                <c:pt idx="14">
                  <c:v>9.9180519803665504E-2</c:v>
                </c:pt>
                <c:pt idx="15">
                  <c:v>0.18275169998527299</c:v>
                </c:pt>
                <c:pt idx="16">
                  <c:v>0.35145576436224102</c:v>
                </c:pt>
                <c:pt idx="17">
                  <c:v>0.13044204031633599</c:v>
                </c:pt>
                <c:pt idx="18">
                  <c:v>9.53774262183016E-2</c:v>
                </c:pt>
                <c:pt idx="19">
                  <c:v>0.16696062320726801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A8-4D72-9BED-DBF3FC0E1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7408"/>
        <c:axId val="133927792"/>
      </c:barChart>
      <c:catAx>
        <c:axId val="13392740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3927792"/>
        <c:crosses val="autoZero"/>
        <c:auto val="1"/>
        <c:lblAlgn val="ctr"/>
        <c:lblOffset val="0"/>
        <c:tickLblSkip val="1"/>
        <c:noMultiLvlLbl val="0"/>
      </c:catAx>
      <c:valAx>
        <c:axId val="133927792"/>
        <c:scaling>
          <c:orientation val="minMax"/>
          <c:max val="0.9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="" xmlns:r="http://schemas.openxmlformats.org/officeDocument/2006/relationships" xmlns:a14="http://schemas.microsoft.com/office/drawing/2010/main" xmlns:c16r2="http://schemas.microsoft.com/office/drawing/2015/06/chart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33927408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4.6848863258264602E-2"/>
          <c:y val="1.99208617404678E-2"/>
          <c:w val="0.95056729115757099"/>
          <c:h val="7.4703255376660005E-2"/>
        </c:manualLayout>
      </c:layout>
      <c:overlay val="1"/>
      <c:spPr>
        <a:solidFill>
          <a:srgbClr val="EAEAEA"/>
        </a:solidFill>
        <a:ln w="25400">
          <a:noFill/>
        </a:ln>
      </c:sp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37029746281696E-2"/>
          <c:y val="6.4131087780694096E-2"/>
          <c:w val="0.76034798775153101"/>
          <c:h val="0.79343700787401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'集計（兆円）'!$B$1:$B$2</c:f>
              <c:strCache>
                <c:ptCount val="2"/>
                <c:pt idx="1">
                  <c:v>ライフサイエンス分野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'集計（兆円）'!$B$3:$B$16</c:f>
              <c:numCache>
                <c:formatCode>0.00"兆円"</c:formatCode>
                <c:ptCount val="14"/>
                <c:pt idx="0">
                  <c:v>1.75</c:v>
                </c:pt>
                <c:pt idx="1">
                  <c:v>1.85</c:v>
                </c:pt>
                <c:pt idx="2">
                  <c:v>1.85</c:v>
                </c:pt>
                <c:pt idx="3">
                  <c:v>1.89</c:v>
                </c:pt>
                <c:pt idx="4">
                  <c:v>2.1</c:v>
                </c:pt>
                <c:pt idx="5">
                  <c:v>2.2799999999999998</c:v>
                </c:pt>
                <c:pt idx="6">
                  <c:v>2.36</c:v>
                </c:pt>
                <c:pt idx="7">
                  <c:v>2.4</c:v>
                </c:pt>
                <c:pt idx="8">
                  <c:v>2.35</c:v>
                </c:pt>
                <c:pt idx="9">
                  <c:v>2.39</c:v>
                </c:pt>
                <c:pt idx="10">
                  <c:v>2.4</c:v>
                </c:pt>
                <c:pt idx="11">
                  <c:v>2.46</c:v>
                </c:pt>
                <c:pt idx="12">
                  <c:v>2.63</c:v>
                </c:pt>
                <c:pt idx="1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8-4768-9437-17812C037609}"/>
            </c:ext>
          </c:extLst>
        </c:ser>
        <c:ser>
          <c:idx val="1"/>
          <c:order val="1"/>
          <c:tx>
            <c:strRef>
              <c:f>'集計（兆円）'!$C$1:$C$2</c:f>
              <c:strCache>
                <c:ptCount val="2"/>
                <c:pt idx="1">
                  <c:v>情報通信分野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'集計（兆円）'!$C$3:$C$16</c:f>
              <c:numCache>
                <c:formatCode>0.00"兆円"</c:formatCode>
                <c:ptCount val="14"/>
                <c:pt idx="0">
                  <c:v>2.2200000000000002</c:v>
                </c:pt>
                <c:pt idx="1">
                  <c:v>2.2200000000000002</c:v>
                </c:pt>
                <c:pt idx="2">
                  <c:v>2.4500000000000002</c:v>
                </c:pt>
                <c:pt idx="3">
                  <c:v>2.5499999999999998</c:v>
                </c:pt>
                <c:pt idx="4">
                  <c:v>2.76</c:v>
                </c:pt>
                <c:pt idx="5">
                  <c:v>2.88</c:v>
                </c:pt>
                <c:pt idx="6">
                  <c:v>3.1</c:v>
                </c:pt>
                <c:pt idx="7">
                  <c:v>2.97</c:v>
                </c:pt>
                <c:pt idx="8">
                  <c:v>2.63</c:v>
                </c:pt>
                <c:pt idx="9">
                  <c:v>2.37</c:v>
                </c:pt>
                <c:pt idx="10">
                  <c:v>2.5</c:v>
                </c:pt>
                <c:pt idx="11">
                  <c:v>2.4</c:v>
                </c:pt>
                <c:pt idx="12">
                  <c:v>2.33</c:v>
                </c:pt>
                <c:pt idx="13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38-4768-9437-17812C037609}"/>
            </c:ext>
          </c:extLst>
        </c:ser>
        <c:ser>
          <c:idx val="2"/>
          <c:order val="2"/>
          <c:tx>
            <c:strRef>
              <c:f>'集計（兆円）'!$D$1:$D$2</c:f>
              <c:strCache>
                <c:ptCount val="2"/>
                <c:pt idx="1">
                  <c:v>環境分野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'集計（兆円）'!$D$3:$D$16</c:f>
              <c:numCache>
                <c:formatCode>0.00"兆円"</c:formatCode>
                <c:ptCount val="14"/>
                <c:pt idx="0">
                  <c:v>0.66</c:v>
                </c:pt>
                <c:pt idx="1">
                  <c:v>0.66</c:v>
                </c:pt>
                <c:pt idx="2">
                  <c:v>0.75</c:v>
                </c:pt>
                <c:pt idx="3">
                  <c:v>0.8</c:v>
                </c:pt>
                <c:pt idx="4">
                  <c:v>0.87</c:v>
                </c:pt>
                <c:pt idx="5">
                  <c:v>0.95</c:v>
                </c:pt>
                <c:pt idx="6">
                  <c:v>1.05</c:v>
                </c:pt>
                <c:pt idx="7">
                  <c:v>1.07</c:v>
                </c:pt>
                <c:pt idx="8">
                  <c:v>1.01</c:v>
                </c:pt>
                <c:pt idx="9">
                  <c:v>1.01</c:v>
                </c:pt>
                <c:pt idx="10">
                  <c:v>1.01</c:v>
                </c:pt>
                <c:pt idx="11">
                  <c:v>0.97</c:v>
                </c:pt>
                <c:pt idx="12">
                  <c:v>1.07</c:v>
                </c:pt>
                <c:pt idx="13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38-4768-9437-17812C037609}"/>
            </c:ext>
          </c:extLst>
        </c:ser>
        <c:ser>
          <c:idx val="3"/>
          <c:order val="3"/>
          <c:tx>
            <c:strRef>
              <c:f>'集計（兆円）'!$E$1:$E$2</c:f>
              <c:strCache>
                <c:ptCount val="2"/>
                <c:pt idx="1">
                  <c:v>物質・材料/ﾅﾉﾃｸﾉﾛｼﾞｰ分野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'集計（兆円）'!$E$3:$E$16</c:f>
              <c:numCache>
                <c:formatCode>0.00"兆円"</c:formatCode>
                <c:ptCount val="14"/>
                <c:pt idx="0">
                  <c:v>0.33</c:v>
                </c:pt>
                <c:pt idx="1">
                  <c:v>0.39</c:v>
                </c:pt>
                <c:pt idx="2">
                  <c:v>0.56000000000000005</c:v>
                </c:pt>
                <c:pt idx="3">
                  <c:v>0.61</c:v>
                </c:pt>
                <c:pt idx="4">
                  <c:v>0.73</c:v>
                </c:pt>
                <c:pt idx="5">
                  <c:v>0.78</c:v>
                </c:pt>
                <c:pt idx="6">
                  <c:v>0.88</c:v>
                </c:pt>
                <c:pt idx="7">
                  <c:v>0.94</c:v>
                </c:pt>
                <c:pt idx="8">
                  <c:v>0.86</c:v>
                </c:pt>
                <c:pt idx="9">
                  <c:v>0.89</c:v>
                </c:pt>
                <c:pt idx="10">
                  <c:v>0.83</c:v>
                </c:pt>
                <c:pt idx="11">
                  <c:v>0.87</c:v>
                </c:pt>
                <c:pt idx="12">
                  <c:v>0.95</c:v>
                </c:pt>
                <c:pt idx="1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38-4768-9437-17812C037609}"/>
            </c:ext>
          </c:extLst>
        </c:ser>
        <c:ser>
          <c:idx val="5"/>
          <c:order val="4"/>
          <c:tx>
            <c:strRef>
              <c:f>'集計（兆円）'!$F$1:$F$2</c:f>
              <c:strCache>
                <c:ptCount val="2"/>
                <c:pt idx="1">
                  <c:v>エネルギー分野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'集計（兆円）'!$F$3:$F$16</c:f>
              <c:numCache>
                <c:formatCode>0.00"兆円"</c:formatCode>
                <c:ptCount val="14"/>
                <c:pt idx="0">
                  <c:v>0.75</c:v>
                </c:pt>
                <c:pt idx="1">
                  <c:v>0.79</c:v>
                </c:pt>
                <c:pt idx="2">
                  <c:v>0.84</c:v>
                </c:pt>
                <c:pt idx="3">
                  <c:v>0.84</c:v>
                </c:pt>
                <c:pt idx="4">
                  <c:v>0.87</c:v>
                </c:pt>
                <c:pt idx="5">
                  <c:v>0.93</c:v>
                </c:pt>
                <c:pt idx="6">
                  <c:v>1.01</c:v>
                </c:pt>
                <c:pt idx="7">
                  <c:v>1</c:v>
                </c:pt>
                <c:pt idx="8">
                  <c:v>0.95</c:v>
                </c:pt>
                <c:pt idx="9">
                  <c:v>0.94</c:v>
                </c:pt>
                <c:pt idx="10">
                  <c:v>0.99</c:v>
                </c:pt>
                <c:pt idx="11">
                  <c:v>0.96</c:v>
                </c:pt>
                <c:pt idx="12">
                  <c:v>1.03</c:v>
                </c:pt>
                <c:pt idx="13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38-4768-9437-17812C037609}"/>
            </c:ext>
          </c:extLst>
        </c:ser>
        <c:ser>
          <c:idx val="6"/>
          <c:order val="5"/>
          <c:tx>
            <c:strRef>
              <c:f>'集計（兆円）'!$G$1:$G$2</c:f>
              <c:strCache>
                <c:ptCount val="2"/>
                <c:pt idx="1">
                  <c:v>宇宙開発/海洋開発分野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0.00&quot;兆円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'集計（兆円）'!$G$3:$G$16</c:f>
              <c:numCache>
                <c:formatCode>0.00"兆円"</c:formatCode>
                <c:ptCount val="14"/>
                <c:pt idx="0">
                  <c:v>0.33</c:v>
                </c:pt>
                <c:pt idx="1">
                  <c:v>0.35</c:v>
                </c:pt>
                <c:pt idx="2">
                  <c:v>0.24</c:v>
                </c:pt>
                <c:pt idx="3">
                  <c:v>0.31</c:v>
                </c:pt>
                <c:pt idx="4">
                  <c:v>0.33</c:v>
                </c:pt>
                <c:pt idx="5">
                  <c:v>0.33</c:v>
                </c:pt>
                <c:pt idx="6">
                  <c:v>0.32</c:v>
                </c:pt>
                <c:pt idx="7">
                  <c:v>0.31</c:v>
                </c:pt>
                <c:pt idx="8">
                  <c:v>0.34</c:v>
                </c:pt>
                <c:pt idx="9">
                  <c:v>0.33</c:v>
                </c:pt>
                <c:pt idx="10">
                  <c:v>0.32</c:v>
                </c:pt>
                <c:pt idx="11">
                  <c:v>0.38</c:v>
                </c:pt>
                <c:pt idx="12">
                  <c:v>0.38</c:v>
                </c:pt>
                <c:pt idx="1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38-4768-9437-17812C037609}"/>
            </c:ext>
          </c:extLst>
        </c:ser>
        <c:ser>
          <c:idx val="9"/>
          <c:order val="9"/>
          <c:tx>
            <c:strRef>
              <c:f>'集計（兆円）'!$K$1:$K$2</c:f>
              <c:strCache>
                <c:ptCount val="2"/>
                <c:pt idx="1">
                  <c:v>その他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6"/>
              <c:layout>
                <c:manualLayout>
                  <c:x val="-5.0925337632080002E-17"/>
                  <c:y val="-1.296296296296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38-4768-9437-17812C037609}"/>
                </c:ext>
              </c:extLst>
            </c:dLbl>
            <c:dLbl>
              <c:idx val="7"/>
              <c:layout>
                <c:manualLayout>
                  <c:x val="0"/>
                  <c:y val="1.666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38-4768-9437-17812C037609}"/>
                </c:ext>
              </c:extLst>
            </c:dLbl>
            <c:dLbl>
              <c:idx val="8"/>
              <c:layout>
                <c:manualLayout>
                  <c:x val="-4.1666666666666701E-3"/>
                  <c:y val="2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38-4768-9437-17812C037609}"/>
                </c:ext>
              </c:extLst>
            </c:dLbl>
            <c:dLbl>
              <c:idx val="9"/>
              <c:layout>
                <c:manualLayout>
                  <c:x val="-4.1666666666667698E-3"/>
                  <c:y val="-1.85185185185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38-4768-9437-17812C037609}"/>
                </c:ext>
              </c:extLst>
            </c:dLbl>
            <c:dLbl>
              <c:idx val="10"/>
              <c:layout>
                <c:manualLayout>
                  <c:x val="2.7777777777777801E-3"/>
                  <c:y val="-1.296296296296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38-4768-9437-17812C037609}"/>
                </c:ext>
              </c:extLst>
            </c:dLbl>
            <c:dLbl>
              <c:idx val="11"/>
              <c:layout>
                <c:manualLayout>
                  <c:x val="-4.1666666666666701E-3"/>
                  <c:y val="1.111111111111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38-4768-9437-17812C037609}"/>
                </c:ext>
              </c:extLst>
            </c:dLbl>
            <c:numFmt formatCode="&quot;[&quot;0.00&quot;兆円]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'集計（兆円）'!$K$3:$K$16</c:f>
              <c:numCache>
                <c:formatCode>0.00"兆円"</c:formatCode>
                <c:ptCount val="14"/>
                <c:pt idx="0">
                  <c:v>9.3700000000000028</c:v>
                </c:pt>
                <c:pt idx="1">
                  <c:v>9.3000000000000007</c:v>
                </c:pt>
                <c:pt idx="2">
                  <c:v>9.01</c:v>
                </c:pt>
                <c:pt idx="3">
                  <c:v>8.8000000000000007</c:v>
                </c:pt>
                <c:pt idx="4">
                  <c:v>9.0100000000000016</c:v>
                </c:pt>
                <c:pt idx="5">
                  <c:v>9.1299999999999972</c:v>
                </c:pt>
                <c:pt idx="6">
                  <c:v>8.81</c:v>
                </c:pt>
                <c:pt idx="7">
                  <c:v>8.6700000000000017</c:v>
                </c:pt>
                <c:pt idx="8">
                  <c:v>7.6999999999999984</c:v>
                </c:pt>
                <c:pt idx="9">
                  <c:v>7.7699999999999987</c:v>
                </c:pt>
                <c:pt idx="10">
                  <c:v>7.91</c:v>
                </c:pt>
                <c:pt idx="11">
                  <c:v>7.8</c:v>
                </c:pt>
                <c:pt idx="12">
                  <c:v>8.2800000000000011</c:v>
                </c:pt>
                <c:pt idx="13">
                  <c:v>8.9200000000000017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38-4768-9437-17812C0376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33929688"/>
        <c:axId val="131553824"/>
        <c:extLst>
          <c:ext xmlns:c15="http://schemas.microsoft.com/office/drawing/2012/chart" uri="{02D57815-91ED-43cb-92C2-25804820EDAC}">
            <c15:filteredBarSeries>
              <c15:ser>
                <c:idx val="7"/>
                <c:order val="6"/>
                <c:tx>
                  <c:strRef>
                    <c:extLst>
                      <c:ext uri="{02D57815-91ED-43cb-92C2-25804820EDAC}">
                        <c15:formulaRef>
                          <c15:sqref>'集計（兆円）'!$H$1:$H$2</c15:sqref>
                        </c15:formulaRef>
                      </c:ext>
                    </c:extLst>
                    <c:strCache>
                      <c:ptCount val="2"/>
                      <c:pt idx="1">
                        <c:v>その他（資本金1億円未満含まず）</c:v>
                      </c:pt>
                    </c:strCache>
                  </c:strRef>
                </c:tx>
                <c:spPr>
                  <a:solidFill>
                    <a:schemeClr val="bg1">
                      <a:lumMod val="50000"/>
                    </a:schemeClr>
                  </a:solidFill>
                </c:spPr>
                <c:invertIfNegative val="0"/>
                <c:dLbls>
                  <c:numFmt formatCode="0.00&quot;兆円&quot;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800"/>
                      </a:pPr>
                      <a:endParaRPr lang="ja-JP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'集計（兆円）'!$H$3:$H$16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8.94</c:v>
                      </c:pt>
                      <c:pt idx="1">
                        <c:v>9.01</c:v>
                      </c:pt>
                      <c:pt idx="2">
                        <c:v>8.36</c:v>
                      </c:pt>
                      <c:pt idx="3">
                        <c:v>8.3000000000000007</c:v>
                      </c:pt>
                      <c:pt idx="4">
                        <c:v>8.48</c:v>
                      </c:pt>
                      <c:pt idx="5">
                        <c:v>8.6</c:v>
                      </c:pt>
                      <c:pt idx="6">
                        <c:v>8.4</c:v>
                      </c:pt>
                      <c:pt idx="7">
                        <c:v>8.3000000000000007</c:v>
                      </c:pt>
                      <c:pt idx="8">
                        <c:v>7.34</c:v>
                      </c:pt>
                      <c:pt idx="9">
                        <c:v>7.39</c:v>
                      </c:pt>
                      <c:pt idx="10">
                        <c:v>7.61</c:v>
                      </c:pt>
                      <c:pt idx="11">
                        <c:v>7.46</c:v>
                      </c:pt>
                      <c:pt idx="12">
                        <c:v>7.93</c:v>
                      </c:pt>
                      <c:pt idx="13">
                        <c:v>8.41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1C38-4768-9437-17812C037609}"/>
                  </c:ext>
                </c:extLst>
              </c15:ser>
            </c15:filteredBarSeries>
            <c15:filteredBarSeries>
              <c15:ser>
                <c:idx val="4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'集計（兆円）'!$I$1:$I$2</c15:sqref>
                        </c15:formulaRef>
                      </c:ext>
                    </c:extLst>
                    <c:strCache>
                      <c:ptCount val="2"/>
                      <c:pt idx="1">
                        <c:v>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'集計（兆円）'!$I$3:$I$16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14.98</c:v>
                      </c:pt>
                      <c:pt idx="1">
                        <c:v>15.27</c:v>
                      </c:pt>
                      <c:pt idx="2">
                        <c:v>15.04</c:v>
                      </c:pt>
                      <c:pt idx="3">
                        <c:v>15.29</c:v>
                      </c:pt>
                      <c:pt idx="4">
                        <c:v>16.149999999999999</c:v>
                      </c:pt>
                      <c:pt idx="5">
                        <c:v>16.760000000000002</c:v>
                      </c:pt>
                      <c:pt idx="6">
                        <c:v>17.12</c:v>
                      </c:pt>
                      <c:pt idx="7">
                        <c:v>17.010000000000002</c:v>
                      </c:pt>
                      <c:pt idx="8">
                        <c:v>15.46</c:v>
                      </c:pt>
                      <c:pt idx="9">
                        <c:v>15.32</c:v>
                      </c:pt>
                      <c:pt idx="10">
                        <c:v>15.65</c:v>
                      </c:pt>
                      <c:pt idx="11">
                        <c:v>15.51</c:v>
                      </c:pt>
                      <c:pt idx="12">
                        <c:v>16.329999999999998</c:v>
                      </c:pt>
                      <c:pt idx="13">
                        <c:v>16.96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C38-4768-9437-17812C03760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'集計（兆円）'!$J$1:$J$2</c15:sqref>
                        </c15:formulaRef>
                      </c:ext>
                    </c:extLst>
                    <c:strCache>
                      <c:ptCount val="2"/>
                      <c:pt idx="1">
                        <c:v>資本金1000万～
1億の企業（推定）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'集計（兆円）'!$J$3:$J$16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0.42999999999999972</c:v>
                      </c:pt>
                      <c:pt idx="1">
                        <c:v>0.29000000000000092</c:v>
                      </c:pt>
                      <c:pt idx="2">
                        <c:v>0.65000000000000036</c:v>
                      </c:pt>
                      <c:pt idx="3">
                        <c:v>0.5</c:v>
                      </c:pt>
                      <c:pt idx="4">
                        <c:v>0.53000000000000114</c:v>
                      </c:pt>
                      <c:pt idx="5">
                        <c:v>0.52999999999999758</c:v>
                      </c:pt>
                      <c:pt idx="6">
                        <c:v>0.41000000000000014</c:v>
                      </c:pt>
                      <c:pt idx="7">
                        <c:v>0.36999999999999744</c:v>
                      </c:pt>
                      <c:pt idx="8">
                        <c:v>0.35999999999999943</c:v>
                      </c:pt>
                      <c:pt idx="9">
                        <c:v>0.37999999999999901</c:v>
                      </c:pt>
                      <c:pt idx="10">
                        <c:v>0.29999999999999893</c:v>
                      </c:pt>
                      <c:pt idx="11">
                        <c:v>0.33999999999999986</c:v>
                      </c:pt>
                      <c:pt idx="12">
                        <c:v>0.35000000000000142</c:v>
                      </c:pt>
                      <c:pt idx="13">
                        <c:v>0.50999999999999801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C38-4768-9437-17812C03760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'集計（兆円）'!$L$1:$L$2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'集計（兆円）'!$L$3:$L$16</c15:sqref>
                        </c15:formulaRef>
                      </c:ext>
                    </c:extLst>
                    <c:numCache>
                      <c:formatCode>0.00"兆円"</c:formatCode>
                      <c:ptCount val="14"/>
                      <c:pt idx="0">
                        <c:v>15.41</c:v>
                      </c:pt>
                      <c:pt idx="1">
                        <c:v>15.56</c:v>
                      </c:pt>
                      <c:pt idx="2">
                        <c:v>15.69</c:v>
                      </c:pt>
                      <c:pt idx="3">
                        <c:v>15.79</c:v>
                      </c:pt>
                      <c:pt idx="4">
                        <c:v>16.68</c:v>
                      </c:pt>
                      <c:pt idx="5">
                        <c:v>17.29</c:v>
                      </c:pt>
                      <c:pt idx="6">
                        <c:v>17.53</c:v>
                      </c:pt>
                      <c:pt idx="7">
                        <c:v>17.38</c:v>
                      </c:pt>
                      <c:pt idx="8">
                        <c:v>15.82</c:v>
                      </c:pt>
                      <c:pt idx="9">
                        <c:v>15.7</c:v>
                      </c:pt>
                      <c:pt idx="10">
                        <c:v>15.95</c:v>
                      </c:pt>
                      <c:pt idx="11">
                        <c:v>15.85</c:v>
                      </c:pt>
                      <c:pt idx="12">
                        <c:v>16.68</c:v>
                      </c:pt>
                      <c:pt idx="13">
                        <c:v>17.47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C38-4768-9437-17812C037609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'集計（兆円）'!$M$1:$M$2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'集計（兆円）'!$M$3:$M$16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9528</c:v>
                      </c:pt>
                      <c:pt idx="1">
                        <c:v>9185</c:v>
                      </c:pt>
                      <c:pt idx="2">
                        <c:v>10515</c:v>
                      </c:pt>
                      <c:pt idx="3">
                        <c:v>10117</c:v>
                      </c:pt>
                      <c:pt idx="4">
                        <c:v>10518</c:v>
                      </c:pt>
                      <c:pt idx="5">
                        <c:v>10389</c:v>
                      </c:pt>
                      <c:pt idx="6">
                        <c:v>10126</c:v>
                      </c:pt>
                      <c:pt idx="7">
                        <c:v>10362</c:v>
                      </c:pt>
                      <c:pt idx="8">
                        <c:v>9926</c:v>
                      </c:pt>
                      <c:pt idx="9">
                        <c:v>9726</c:v>
                      </c:pt>
                      <c:pt idx="10">
                        <c:v>9410</c:v>
                      </c:pt>
                      <c:pt idx="11">
                        <c:v>9572</c:v>
                      </c:pt>
                      <c:pt idx="12">
                        <c:v>9305</c:v>
                      </c:pt>
                      <c:pt idx="13">
                        <c:v>9896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C38-4768-9437-17812C037609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'集計（兆円）'!$N$1:$N$2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'集計（兆円）'!$N$3:$N$16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C38-4768-9437-17812C037609}"/>
                  </c:ext>
                </c:extLst>
              </c15:ser>
            </c15:filteredBarSeries>
          </c:ext>
        </c:extLst>
      </c:barChart>
      <c:lineChart>
        <c:grouping val="stacked"/>
        <c:varyColors val="0"/>
        <c:ser>
          <c:idx val="15"/>
          <c:order val="15"/>
          <c:tx>
            <c:strRef>
              <c:f>'集計（兆円）'!$Q$1:$Q$2</c:f>
              <c:strCache>
                <c:ptCount val="2"/>
                <c:pt idx="1">
                  <c:v>国内総生産(右軸)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'集計（兆円）'!$A$3:$A$16</c:f>
              <c:strCache>
                <c:ptCount val="14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</c:strCache>
            </c:strRef>
          </c:cat>
          <c:val>
            <c:numRef>
              <c:f>'集計（兆円）'!$Q$3:$Q$16</c:f>
              <c:numCache>
                <c:formatCode>General</c:formatCode>
                <c:ptCount val="14"/>
                <c:pt idx="0">
                  <c:v>100</c:v>
                </c:pt>
                <c:pt idx="1">
                  <c:v>99.262164283553105</c:v>
                </c:pt>
                <c:pt idx="2">
                  <c:v>100.0355782795898</c:v>
                </c:pt>
                <c:pt idx="3">
                  <c:v>100.2093238612061</c:v>
                </c:pt>
                <c:pt idx="4">
                  <c:v>100.7252786765916</c:v>
                </c:pt>
                <c:pt idx="5">
                  <c:v>101.4740968199595</c:v>
                </c:pt>
                <c:pt idx="6">
                  <c:v>102.2548257900072</c:v>
                </c:pt>
                <c:pt idx="7">
                  <c:v>97.570212788009655</c:v>
                </c:pt>
                <c:pt idx="8">
                  <c:v>94.47605850863026</c:v>
                </c:pt>
                <c:pt idx="9">
                  <c:v>95.777824905433533</c:v>
                </c:pt>
                <c:pt idx="10">
                  <c:v>94.510759788611225</c:v>
                </c:pt>
                <c:pt idx="11">
                  <c:v>94.557240767884906</c:v>
                </c:pt>
                <c:pt idx="12">
                  <c:v>96.157107304489855</c:v>
                </c:pt>
                <c:pt idx="13">
                  <c:v>97.59080234701041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C38-4768-9437-17812C037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05488"/>
        <c:axId val="133705096"/>
        <c:extLst>
          <c:ext xmlns:c15="http://schemas.microsoft.com/office/drawing/2012/chart" uri="{02D57815-91ED-43cb-92C2-25804820EDAC}">
            <c15:filteredLine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'集計（兆円）'!$O$1:$O$2</c15:sqref>
                        </c15:formulaRef>
                      </c:ext>
                    </c:extLst>
                    <c:strCache>
                      <c:ptCount val="2"/>
                      <c:pt idx="1">
                        <c:v>全体総額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'集計（兆円）'!$O$3:$O$16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4-1C38-4768-9437-17812C037609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'集計（兆円）'!$P$1:$P$2</c15:sqref>
                        </c15:formulaRef>
                      </c:ext>
                    </c:extLst>
                    <c:strCache>
                      <c:ptCount val="2"/>
                      <c:pt idx="1">
                        <c:v>国内総生産（支出側、名目、単位：10億円）</c:v>
                      </c:pt>
                    </c:strCache>
                  </c:strRef>
                </c:tx>
                <c:spPr>
                  <a:ln>
                    <a:solidFill>
                      <a:schemeClr val="accent5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'集計（兆円）'!$A$3:$A$16</c15:sqref>
                        </c15:formulaRef>
                      </c:ext>
                    </c:extLst>
                    <c:strCache>
                      <c:ptCount val="14"/>
                      <c:pt idx="0">
                        <c:v>平成13年度</c:v>
                      </c:pt>
                      <c:pt idx="1">
                        <c:v>平成14年度</c:v>
                      </c:pt>
                      <c:pt idx="2">
                        <c:v>平成15年度</c:v>
                      </c:pt>
                      <c:pt idx="3">
                        <c:v>平成16年度</c:v>
                      </c:pt>
                      <c:pt idx="4">
                        <c:v>平成17年度</c:v>
                      </c:pt>
                      <c:pt idx="5">
                        <c:v>平成18年度</c:v>
                      </c:pt>
                      <c:pt idx="6">
                        <c:v>平成19年度</c:v>
                      </c:pt>
                      <c:pt idx="7">
                        <c:v>平成20年度</c:v>
                      </c:pt>
                      <c:pt idx="8">
                        <c:v>平成21年度</c:v>
                      </c:pt>
                      <c:pt idx="9">
                        <c:v>平成22年度</c:v>
                      </c:pt>
                      <c:pt idx="10">
                        <c:v>平成23年度</c:v>
                      </c:pt>
                      <c:pt idx="11">
                        <c:v>平成24年度</c:v>
                      </c:pt>
                      <c:pt idx="12">
                        <c:v>平成25年度</c:v>
                      </c:pt>
                      <c:pt idx="13">
                        <c:v>平成26年度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'集計（兆円）'!$P$3:$P$16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501710.6</c:v>
                      </c:pt>
                      <c:pt idx="1">
                        <c:v>498008.8</c:v>
                      </c:pt>
                      <c:pt idx="2">
                        <c:v>501889.1</c:v>
                      </c:pt>
                      <c:pt idx="3">
                        <c:v>502760.8</c:v>
                      </c:pt>
                      <c:pt idx="4">
                        <c:v>505349.4</c:v>
                      </c:pt>
                      <c:pt idx="5">
                        <c:v>509106.3</c:v>
                      </c:pt>
                      <c:pt idx="6">
                        <c:v>513023.3</c:v>
                      </c:pt>
                      <c:pt idx="7">
                        <c:v>489520.1</c:v>
                      </c:pt>
                      <c:pt idx="8">
                        <c:v>473996.4</c:v>
                      </c:pt>
                      <c:pt idx="9">
                        <c:v>480527.5</c:v>
                      </c:pt>
                      <c:pt idx="10">
                        <c:v>474170.5</c:v>
                      </c:pt>
                      <c:pt idx="11">
                        <c:v>474403.7</c:v>
                      </c:pt>
                      <c:pt idx="12">
                        <c:v>482430.4</c:v>
                      </c:pt>
                      <c:pt idx="13">
                        <c:v>489623.4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C38-4768-9437-17812C037609}"/>
                  </c:ext>
                </c:extLst>
              </c15:ser>
            </c15:filteredLineSeries>
          </c:ext>
        </c:extLst>
      </c:lineChart>
      <c:catAx>
        <c:axId val="13392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700">
                <a:latin typeface="+mn-ea"/>
                <a:ea typeface="+mn-ea"/>
                <a:cs typeface="Arial Unicode MS" panose="020B0604020202020204" pitchFamily="50" charset="-128"/>
              </a:defRPr>
            </a:pPr>
            <a:endParaRPr lang="ja-JP"/>
          </a:p>
        </c:txPr>
        <c:crossAx val="131553824"/>
        <c:crosses val="autoZero"/>
        <c:auto val="1"/>
        <c:lblAlgn val="ctr"/>
        <c:lblOffset val="100"/>
        <c:noMultiLvlLbl val="0"/>
      </c:catAx>
      <c:valAx>
        <c:axId val="131553824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&quot;兆円&quot;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133929688"/>
        <c:crosses val="autoZero"/>
        <c:crossBetween val="between"/>
        <c:majorUnit val="5"/>
      </c:valAx>
      <c:valAx>
        <c:axId val="133705096"/>
        <c:scaling>
          <c:orientation val="minMax"/>
          <c:max val="110"/>
          <c:min val="90"/>
        </c:scaling>
        <c:delete val="0"/>
        <c:axPos val="r"/>
        <c:numFmt formatCode="General" sourceLinked="1"/>
        <c:majorTickMark val="out"/>
        <c:minorTickMark val="none"/>
        <c:tickLblPos val="nextTo"/>
        <c:crossAx val="133705488"/>
        <c:crosses val="max"/>
        <c:crossBetween val="between"/>
        <c:majorUnit val="5"/>
      </c:valAx>
      <c:catAx>
        <c:axId val="13370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70509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977902331890303"/>
          <c:y val="7.2946384993637994E-2"/>
          <c:w val="0.100221008088275"/>
          <c:h val="0.81288207949192703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0.06564</cdr:x>
      <cdr:y>0.8787</cdr:y>
    </cdr:from>
    <cdr:to>
      <cdr:x>0.84174</cdr:x>
      <cdr:y>0.91062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600238" y="6026096"/>
          <a:ext cx="7096678" cy="218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ja-JP" sz="900" dirty="0" smtClean="0"/>
            <a:t>  (22,058)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(18,468)</a:t>
          </a:r>
          <a:r>
            <a:rPr lang="ja-JP" altLang="en-US" sz="900" dirty="0"/>
            <a:t> </a:t>
          </a:r>
          <a:r>
            <a:rPr lang="ja-JP" altLang="en-US" sz="900" dirty="0" smtClean="0"/>
            <a:t>　</a:t>
          </a:r>
          <a:r>
            <a:rPr lang="en-US" altLang="ja-JP" sz="900" dirty="0" smtClean="0"/>
            <a:t>(29,663)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(28,608)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(22,201)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(23,204)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(26,908)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(21,558)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(18,572)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(19,223)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(16,248)</a:t>
          </a:r>
          <a:r>
            <a:rPr lang="ja-JP" altLang="en-US" sz="900" dirty="0" smtClean="0"/>
            <a:t>　  </a:t>
          </a:r>
          <a:r>
            <a:rPr lang="en-US" altLang="ja-JP" sz="900" dirty="0" smtClean="0"/>
            <a:t>(17,276)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(16,250)</a:t>
          </a:r>
          <a:r>
            <a:rPr lang="ja-JP" altLang="en-US" sz="900" dirty="0" smtClean="0"/>
            <a:t>　 </a:t>
          </a:r>
          <a:r>
            <a:rPr lang="en-US" altLang="ja-JP" sz="900" dirty="0" smtClean="0"/>
            <a:t>(19,676)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AECA1E5-14A9-4701-BDD6-D81F87709DAD}" type="datetimeFigureOut">
              <a:rPr kumimoji="1" lang="ja-JP" altLang="en-US" smtClean="0"/>
              <a:t>2016/7/6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67D3FB9F-3B96-4471-89A9-3FBE661DEC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167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704C962-098E-445C-9DB5-7B95068B4704}" type="datetimeFigureOut">
              <a:rPr kumimoji="1" lang="ja-JP" altLang="en-US" smtClean="0"/>
              <a:t>2016/7/6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BF9F9DF2-E6D9-4337-8DD1-5A882406217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318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80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861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484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12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9DF2-E6D9-4337-8DD1-5A8824062174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02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F03E-650F-45E1-BD74-CA0D17089F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4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2987-CBF1-43A0-8861-E5F367451C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4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4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CA6F-65FA-4555-AB76-48CE5BD9C9B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4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467544" cy="260648"/>
          </a:xfrm>
          <a:solidFill>
            <a:schemeClr val="accent1">
              <a:lumMod val="75000"/>
            </a:schemeClr>
          </a:solidFill>
        </p:spPr>
        <p:txBody>
          <a:bodyPr lIns="0" tIns="0" rIns="0" bIns="0"/>
          <a:lstStyle>
            <a:lvl1pPr algn="ctr">
              <a:defRPr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A3406524-8E81-4426-93E0-45FAE6589C8B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2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5" y="33826"/>
            <a:ext cx="8229601" cy="381002"/>
          </a:xfrm>
        </p:spPr>
        <p:txBody>
          <a:bodyPr>
            <a:spAutoFit/>
          </a:bodyPr>
          <a:lstStyle>
            <a:lvl1pPr>
              <a:defRPr sz="1876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93">
                <a:latin typeface="+mn-ea"/>
                <a:ea typeface="+mn-ea"/>
              </a:defRPr>
            </a:lvl1pPr>
          </a:lstStyle>
          <a:p>
            <a:pPr>
              <a:defRPr/>
            </a:pPr>
            <a:fld id="{143A480B-0E2F-4C52-B166-358D84B5CE8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25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72C3-4F15-44AE-BACB-E530D13F96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4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8D4D-81E7-4FAD-B60B-269AF10385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3995738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9938" y="1089025"/>
            <a:ext cx="3997325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CAD8-A3ED-4C1D-9D4A-A40C23827C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B988-8BE1-4D5A-9F42-93F5D56E4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6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A80A-D05B-424C-985C-638F844F6C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5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B9BA-C5B9-4B19-A255-93CFD8228A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EF7E-7A41-4FE7-967B-6D063813D9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335D-9EF3-409F-A771-DB45FF6E8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7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14546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46800" y="6219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41775" y="6219825"/>
            <a:ext cx="10620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 b="0" i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0B81E-1527-4EE4-9BB5-004992CD5EF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31" name="Picture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462463"/>
            <a:ext cx="21859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5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HGPｺﾞｼｯｸM" pitchFamily="50" charset="-128"/>
          <a:ea typeface="HGPｺﾞｼｯｸM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71651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GDP600</a:t>
            </a:r>
            <a:r>
              <a:rPr lang="ja-JP" altLang="en-US" dirty="0" smtClean="0"/>
              <a:t>兆円へ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科学技術イノベーション政策が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目指すは</a:t>
            </a:r>
            <a:r>
              <a:rPr lang="en-US" altLang="ja-JP" dirty="0" smtClean="0"/>
              <a:t>Society 5.0!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>
                <a:ea typeface="ＭＳ Ｐゴシック" pitchFamily="50" charset="-128"/>
              </a:rPr>
              <a:t>総合科学</a:t>
            </a:r>
            <a:r>
              <a:rPr lang="ja-JP" altLang="en-US" dirty="0" smtClean="0">
                <a:ea typeface="ＭＳ Ｐゴシック" pitchFamily="50" charset="-128"/>
              </a:rPr>
              <a:t>技術・イノベーション会議</a:t>
            </a:r>
            <a:r>
              <a:rPr lang="en-US" altLang="ja-JP" dirty="0" smtClean="0">
                <a:ea typeface="ＭＳ Ｐゴシック" pitchFamily="50" charset="-128"/>
              </a:rPr>
              <a:t/>
            </a:r>
            <a:br>
              <a:rPr lang="en-US" altLang="ja-JP" dirty="0" smtClean="0">
                <a:ea typeface="ＭＳ Ｐゴシック" pitchFamily="50" charset="-128"/>
              </a:rPr>
            </a:br>
            <a:r>
              <a:rPr lang="en-US" altLang="ja-JP" dirty="0" smtClean="0">
                <a:ea typeface="ＭＳ Ｐゴシック" pitchFamily="50" charset="-128"/>
              </a:rPr>
              <a:t>(CSTI)</a:t>
            </a:r>
            <a:endParaRPr lang="en-US" altLang="ja-JP" dirty="0">
              <a:ea typeface="ＭＳ Ｐゴシック" pitchFamily="50" charset="-128"/>
            </a:endParaRPr>
          </a:p>
          <a:p>
            <a:r>
              <a:rPr lang="ja-JP" altLang="en-US" dirty="0">
                <a:ea typeface="ＭＳ Ｐゴシック" pitchFamily="50" charset="-128"/>
              </a:rPr>
              <a:t>常勤議員</a:t>
            </a:r>
            <a:endParaRPr lang="en-US" altLang="ja-JP" dirty="0">
              <a:ea typeface="ＭＳ Ｐゴシック" pitchFamily="50" charset="-128"/>
            </a:endParaRPr>
          </a:p>
          <a:p>
            <a:r>
              <a:rPr lang="ja-JP" altLang="en-US" dirty="0">
                <a:ea typeface="ＭＳ Ｐゴシック" pitchFamily="50" charset="-128"/>
              </a:rPr>
              <a:t>原山</a:t>
            </a:r>
            <a:r>
              <a:rPr lang="ja-JP" altLang="en-US" dirty="0" smtClean="0">
                <a:ea typeface="ＭＳ Ｐゴシック" pitchFamily="50" charset="-128"/>
              </a:rPr>
              <a:t>優子</a:t>
            </a:r>
            <a:endParaRPr lang="en-US" altLang="ja-JP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86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A480B-0E2F-4C52-B166-358D84B5CE8D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" y="1106715"/>
            <a:ext cx="7909846" cy="46445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60580" y="590816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出典：科学技術指標</a:t>
            </a:r>
            <a:r>
              <a:rPr lang="en-US" altLang="ja-JP" dirty="0"/>
              <a:t>2015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川上</a:t>
            </a:r>
            <a:r>
              <a:rPr lang="ja-JP" altLang="en-US" smtClean="0"/>
              <a:t>の研究開発費</a:t>
            </a:r>
            <a:r>
              <a:rPr lang="ja-JP" altLang="en-US" dirty="0"/>
              <a:t>総額の推移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5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中でも政府</a:t>
            </a:r>
            <a:r>
              <a:rPr lang="ja-JP" altLang="en-US" sz="3600" dirty="0"/>
              <a:t>の研究開発費負担</a:t>
            </a:r>
            <a:r>
              <a:rPr lang="ja-JP" altLang="en-US" sz="3600" dirty="0" smtClean="0"/>
              <a:t>割合は・・・</a:t>
            </a:r>
            <a:endParaRPr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A480B-0E2F-4C52-B166-358D84B5CE8D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" y="1011712"/>
            <a:ext cx="8437638" cy="48345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1560" y="606515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出典：科学技術指標</a:t>
            </a:r>
            <a:r>
              <a:rPr lang="en-US" altLang="ja-JP" dirty="0"/>
              <a:t>2015</a:t>
            </a:r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FD6F-B896-4991-A60A-B1740ED65ECB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5" name="グラフ 4"/>
          <p:cNvGraphicFramePr>
            <a:graphicFrameLocks noGrp="1"/>
          </p:cNvGraphicFramePr>
          <p:nvPr>
            <p:extLst/>
          </p:nvPr>
        </p:nvGraphicFramePr>
        <p:xfrm>
          <a:off x="337934" y="262247"/>
          <a:ext cx="8444675" cy="633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フリーフォーム 5"/>
          <p:cNvSpPr/>
          <p:nvPr/>
        </p:nvSpPr>
        <p:spPr>
          <a:xfrm flipH="1">
            <a:off x="2972483" y="813498"/>
            <a:ext cx="279004" cy="4980476"/>
          </a:xfrm>
          <a:custGeom>
            <a:avLst/>
            <a:gdLst>
              <a:gd name="connsiteX0" fmla="*/ 0 w 0"/>
              <a:gd name="connsiteY0" fmla="*/ 0 h 4606637"/>
              <a:gd name="connsiteX1" fmla="*/ 0 w 0"/>
              <a:gd name="connsiteY1" fmla="*/ 4606637 h 460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6637">
                <a:moveTo>
                  <a:pt x="0" y="0"/>
                </a:moveTo>
                <a:lnTo>
                  <a:pt x="0" y="4606637"/>
                </a:lnTo>
              </a:path>
            </a:pathLst>
          </a:custGeom>
          <a:noFill/>
          <a:ln w="15875" cap="flat" cmpd="sng" algn="ctr">
            <a:solidFill>
              <a:srgbClr val="FF5050"/>
            </a:solidFill>
            <a:prstDash val="dash"/>
            <a:miter lim="200000"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16" dirty="0"/>
          </a:p>
        </p:txBody>
      </p:sp>
      <p:sp>
        <p:nvSpPr>
          <p:cNvPr id="7" name="フリーフォーム 6"/>
          <p:cNvSpPr/>
          <p:nvPr/>
        </p:nvSpPr>
        <p:spPr>
          <a:xfrm flipH="1">
            <a:off x="5259373" y="813498"/>
            <a:ext cx="279004" cy="4980476"/>
          </a:xfrm>
          <a:custGeom>
            <a:avLst/>
            <a:gdLst>
              <a:gd name="connsiteX0" fmla="*/ 0 w 0"/>
              <a:gd name="connsiteY0" fmla="*/ 0 h 4606637"/>
              <a:gd name="connsiteX1" fmla="*/ 0 w 0"/>
              <a:gd name="connsiteY1" fmla="*/ 4606637 h 460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6637">
                <a:moveTo>
                  <a:pt x="0" y="0"/>
                </a:moveTo>
                <a:lnTo>
                  <a:pt x="0" y="4606637"/>
                </a:lnTo>
              </a:path>
            </a:pathLst>
          </a:custGeom>
          <a:noFill/>
          <a:ln w="15875" cap="flat" cmpd="sng" algn="ctr">
            <a:solidFill>
              <a:srgbClr val="FF5050"/>
            </a:solidFill>
            <a:prstDash val="dash"/>
            <a:miter lim="200000"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016" dirty="0"/>
          </a:p>
        </p:txBody>
      </p:sp>
      <p:sp>
        <p:nvSpPr>
          <p:cNvPr id="8" name="フリーフォーム 7"/>
          <p:cNvSpPr/>
          <p:nvPr/>
        </p:nvSpPr>
        <p:spPr>
          <a:xfrm>
            <a:off x="1041491" y="941885"/>
            <a:ext cx="2210325" cy="63648"/>
          </a:xfrm>
          <a:custGeom>
            <a:avLst/>
            <a:gdLst>
              <a:gd name="connsiteX0" fmla="*/ 0 w 4918364"/>
              <a:gd name="connsiteY0" fmla="*/ 0 h 0"/>
              <a:gd name="connsiteX1" fmla="*/ 4918364 w 49183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8364">
                <a:moveTo>
                  <a:pt x="0" y="0"/>
                </a:moveTo>
                <a:lnTo>
                  <a:pt x="4918364" y="0"/>
                </a:lnTo>
              </a:path>
            </a:pathLst>
          </a:custGeom>
          <a:noFill/>
          <a:ln w="38100" cap="flat" cmpd="sng" algn="ctr">
            <a:solidFill>
              <a:srgbClr val="FF5050"/>
            </a:solidFill>
            <a:prstDash val="solid"/>
            <a:miter lim="200000"/>
            <a:headEnd type="triangle" w="lg" len="med"/>
            <a:tailEnd type="triangle" w="lg" len="med"/>
          </a:ln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016" dirty="0"/>
          </a:p>
        </p:txBody>
      </p:sp>
      <p:sp>
        <p:nvSpPr>
          <p:cNvPr id="9" name="フリーフォーム 8"/>
          <p:cNvSpPr/>
          <p:nvPr/>
        </p:nvSpPr>
        <p:spPr>
          <a:xfrm>
            <a:off x="3269783" y="941885"/>
            <a:ext cx="2244806" cy="62810"/>
          </a:xfrm>
          <a:custGeom>
            <a:avLst/>
            <a:gdLst>
              <a:gd name="connsiteX0" fmla="*/ 0 w 4918364"/>
              <a:gd name="connsiteY0" fmla="*/ 0 h 0"/>
              <a:gd name="connsiteX1" fmla="*/ 4918364 w 49183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8364">
                <a:moveTo>
                  <a:pt x="0" y="0"/>
                </a:moveTo>
                <a:lnTo>
                  <a:pt x="4918364" y="0"/>
                </a:lnTo>
              </a:path>
            </a:pathLst>
          </a:custGeom>
          <a:noFill/>
          <a:ln w="38100" cap="flat" cmpd="sng" algn="ctr">
            <a:solidFill>
              <a:srgbClr val="FF5050"/>
            </a:solidFill>
            <a:prstDash val="solid"/>
            <a:miter lim="200000"/>
            <a:headEnd type="triangle" w="lg" len="med"/>
            <a:tailEnd type="triangle" w="lg" len="med"/>
          </a:ln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016" dirty="0"/>
          </a:p>
        </p:txBody>
      </p:sp>
      <p:sp>
        <p:nvSpPr>
          <p:cNvPr id="10" name="フリーフォーム 9"/>
          <p:cNvSpPr/>
          <p:nvPr/>
        </p:nvSpPr>
        <p:spPr>
          <a:xfrm flipV="1">
            <a:off x="5560273" y="899663"/>
            <a:ext cx="1565527" cy="42222"/>
          </a:xfrm>
          <a:custGeom>
            <a:avLst/>
            <a:gdLst>
              <a:gd name="connsiteX0" fmla="*/ 0 w 4918364"/>
              <a:gd name="connsiteY0" fmla="*/ 0 h 0"/>
              <a:gd name="connsiteX1" fmla="*/ 4918364 w 49183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8364">
                <a:moveTo>
                  <a:pt x="0" y="0"/>
                </a:moveTo>
                <a:lnTo>
                  <a:pt x="4918364" y="0"/>
                </a:lnTo>
              </a:path>
            </a:pathLst>
          </a:custGeom>
          <a:noFill/>
          <a:ln w="38100" cap="flat" cmpd="sng" algn="ctr">
            <a:solidFill>
              <a:srgbClr val="FF5050"/>
            </a:solidFill>
            <a:prstDash val="solid"/>
            <a:miter lim="200000"/>
            <a:headEnd type="triangle" w="lg" len="med"/>
            <a:tailEnd type="none" w="lg" len="med"/>
          </a:ln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016" dirty="0"/>
          </a:p>
        </p:txBody>
      </p:sp>
      <p:sp>
        <p:nvSpPr>
          <p:cNvPr id="11" name="正方形/長方形 10"/>
          <p:cNvSpPr/>
          <p:nvPr/>
        </p:nvSpPr>
        <p:spPr>
          <a:xfrm>
            <a:off x="1783857" y="948210"/>
            <a:ext cx="763351" cy="234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79.1</a:t>
            </a:r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</a:t>
            </a:r>
            <a:endParaRPr lang="ja-JP" altLang="en-US" sz="924" dirty="0"/>
          </a:p>
        </p:txBody>
      </p:sp>
      <p:sp>
        <p:nvSpPr>
          <p:cNvPr id="12" name="正方形/長方形 11"/>
          <p:cNvSpPr/>
          <p:nvPr/>
        </p:nvSpPr>
        <p:spPr>
          <a:xfrm>
            <a:off x="4066441" y="948210"/>
            <a:ext cx="837089" cy="234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83.72</a:t>
            </a:r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</a:t>
            </a:r>
            <a:endParaRPr lang="ja-JP" altLang="en-US" sz="924" dirty="0"/>
          </a:p>
        </p:txBody>
      </p:sp>
      <p:sp>
        <p:nvSpPr>
          <p:cNvPr id="13" name="正方形/長方形 12"/>
          <p:cNvSpPr/>
          <p:nvPr/>
        </p:nvSpPr>
        <p:spPr>
          <a:xfrm>
            <a:off x="5698131" y="734821"/>
            <a:ext cx="1568058" cy="234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第４期科学技術基本計画　</a:t>
            </a:r>
            <a:endParaRPr lang="ja-JP" altLang="en-US" sz="924" dirty="0"/>
          </a:p>
        </p:txBody>
      </p:sp>
      <p:sp>
        <p:nvSpPr>
          <p:cNvPr id="14" name="正方形/長方形 13"/>
          <p:cNvSpPr/>
          <p:nvPr/>
        </p:nvSpPr>
        <p:spPr>
          <a:xfrm>
            <a:off x="1418725" y="739366"/>
            <a:ext cx="1568058" cy="234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第２期科学技術基本計画　</a:t>
            </a:r>
            <a:endParaRPr lang="ja-JP" altLang="en-US" sz="924" dirty="0"/>
          </a:p>
        </p:txBody>
      </p:sp>
      <p:sp>
        <p:nvSpPr>
          <p:cNvPr id="15" name="正方形/長方形 14"/>
          <p:cNvSpPr/>
          <p:nvPr/>
        </p:nvSpPr>
        <p:spPr>
          <a:xfrm>
            <a:off x="3658443" y="742787"/>
            <a:ext cx="1568058" cy="234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4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第３期科学技術基本計画　</a:t>
            </a:r>
            <a:endParaRPr lang="ja-JP" altLang="en-US" sz="924" dirty="0"/>
          </a:p>
        </p:txBody>
      </p:sp>
      <p:sp>
        <p:nvSpPr>
          <p:cNvPr id="16" name="正方形/長方形 15"/>
          <p:cNvSpPr/>
          <p:nvPr/>
        </p:nvSpPr>
        <p:spPr>
          <a:xfrm>
            <a:off x="903995" y="1631366"/>
            <a:ext cx="609893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15.4</a:t>
            </a:r>
            <a:r>
              <a:rPr lang="ja-JP" altLang="en-US" sz="831" dirty="0"/>
              <a:t>兆円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369399" y="1585443"/>
            <a:ext cx="598165" cy="24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15.6</a:t>
            </a:r>
            <a:r>
              <a:rPr lang="ja-JP" altLang="en-US" sz="831" dirty="0"/>
              <a:t>兆円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791468" y="1560497"/>
            <a:ext cx="656808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15.7</a:t>
            </a:r>
            <a:r>
              <a:rPr lang="ja-JP" altLang="en-US" sz="831" dirty="0"/>
              <a:t>兆円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284239" y="1537701"/>
            <a:ext cx="586436" cy="222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15.8</a:t>
            </a:r>
            <a:r>
              <a:rPr lang="ja-JP" altLang="en-US" sz="831" dirty="0"/>
              <a:t>兆円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741989" y="1326584"/>
            <a:ext cx="598165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16.7</a:t>
            </a:r>
            <a:r>
              <a:rPr lang="ja-JP" altLang="en-US" sz="831" dirty="0"/>
              <a:t>兆円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23198" y="1162217"/>
            <a:ext cx="574707" cy="222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17.3</a:t>
            </a:r>
            <a:r>
              <a:rPr lang="ja-JP" altLang="en-US" sz="831" dirty="0"/>
              <a:t>兆円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621974" y="1116129"/>
            <a:ext cx="668537" cy="211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17.5</a:t>
            </a:r>
            <a:r>
              <a:rPr lang="ja-JP" altLang="en-US" sz="831" dirty="0"/>
              <a:t>兆円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102851" y="1139751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17.4</a:t>
            </a:r>
            <a:r>
              <a:rPr lang="ja-JP" altLang="en-US" sz="831" dirty="0"/>
              <a:t>兆円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560271" y="1503176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15.8</a:t>
            </a:r>
            <a:r>
              <a:rPr lang="ja-JP" altLang="en-US" sz="831" dirty="0"/>
              <a:t>兆円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006128" y="1538032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15.7</a:t>
            </a:r>
            <a:r>
              <a:rPr lang="ja-JP" altLang="en-US" sz="831" dirty="0"/>
              <a:t>兆円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475442" y="1480215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16.0</a:t>
            </a:r>
            <a:r>
              <a:rPr lang="ja-JP" altLang="en-US" sz="831" dirty="0"/>
              <a:t>兆円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933027" y="1503176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15.9</a:t>
            </a:r>
            <a:r>
              <a:rPr lang="ja-JP" altLang="en-US" sz="831" dirty="0"/>
              <a:t>兆円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390612" y="1315682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16.7</a:t>
            </a:r>
            <a:r>
              <a:rPr lang="ja-JP" altLang="en-US" sz="831" dirty="0"/>
              <a:t>兆円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6848032" y="1104235"/>
            <a:ext cx="609893" cy="25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831" dirty="0"/>
              <a:t>17.5</a:t>
            </a:r>
            <a:r>
              <a:rPr lang="ja-JP" altLang="en-US" sz="831" dirty="0"/>
              <a:t>兆円</a:t>
            </a:r>
          </a:p>
        </p:txBody>
      </p:sp>
      <p:sp>
        <p:nvSpPr>
          <p:cNvPr id="30" name="テキスト ボックス 1"/>
          <p:cNvSpPr txBox="1"/>
          <p:nvPr/>
        </p:nvSpPr>
        <p:spPr>
          <a:xfrm>
            <a:off x="7044830" y="6033847"/>
            <a:ext cx="2109903" cy="5160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2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出典：内閣府国民経済計算確報及び</a:t>
            </a:r>
            <a:endParaRPr lang="en-US" altLang="ja-JP" sz="92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2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総務省統計局科学技術研究調査</a:t>
            </a:r>
            <a:endParaRPr lang="en-US" altLang="ja-JP" sz="924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24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より内閣府作成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0118" y="6033847"/>
            <a:ext cx="3917347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角括弧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 ]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内の数字には資本金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万～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億円の企業の使用研究費を</a:t>
            </a:r>
            <a:r>
              <a:rPr lang="ja-JP" altLang="en-US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含む</a:t>
            </a:r>
            <a:endParaRPr lang="en-US" altLang="ja-JP" sz="83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小括弧</a:t>
            </a:r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 )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内の数字は非営利団体、公的機関、大学等、企業、の機関数の</a:t>
            </a:r>
            <a:r>
              <a:rPr lang="ja-JP" altLang="en-US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合計</a:t>
            </a:r>
            <a:endParaRPr lang="ja-JP" altLang="en-US" sz="83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3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研究費のうち複数の分野にまたがる研究については、重複して計上されている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357036" y="1708594"/>
            <a:ext cx="199388" cy="18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ja-JP" altLang="en-US" sz="1108" dirty="0">
                <a:solidFill>
                  <a:schemeClr val="tx1"/>
                </a:solidFill>
              </a:rPr>
              <a:t>研究費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702953" y="1831747"/>
            <a:ext cx="293199" cy="334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84447" tIns="42223" rIns="84447" bIns="422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8" dirty="0">
                <a:solidFill>
                  <a:schemeClr val="tx1"/>
                </a:solidFill>
              </a:rPr>
              <a:t>国内総生産（平成</a:t>
            </a:r>
            <a:r>
              <a:rPr lang="en-US" altLang="ja-JP" sz="1108" dirty="0">
                <a:solidFill>
                  <a:schemeClr val="tx1"/>
                </a:solidFill>
              </a:rPr>
              <a:t>13</a:t>
            </a:r>
            <a:r>
              <a:rPr lang="ja-JP" altLang="en-US" sz="1108" dirty="0">
                <a:solidFill>
                  <a:schemeClr val="tx1"/>
                </a:solidFill>
              </a:rPr>
              <a:t>年度を</a:t>
            </a:r>
            <a:r>
              <a:rPr lang="en-US" altLang="ja-JP" sz="1108" dirty="0">
                <a:solidFill>
                  <a:schemeClr val="tx1"/>
                </a:solidFill>
              </a:rPr>
              <a:t>100</a:t>
            </a:r>
            <a:r>
              <a:rPr lang="ja-JP" altLang="en-US" sz="1108" dirty="0">
                <a:solidFill>
                  <a:schemeClr val="tx1"/>
                </a:solidFill>
              </a:rPr>
              <a:t>として指数化）</a:t>
            </a:r>
          </a:p>
        </p:txBody>
      </p:sp>
      <p:sp>
        <p:nvSpPr>
          <p:cNvPr id="37" name="下矢印 36"/>
          <p:cNvSpPr/>
          <p:nvPr/>
        </p:nvSpPr>
        <p:spPr>
          <a:xfrm rot="2779539">
            <a:off x="4622698" y="1295645"/>
            <a:ext cx="136887" cy="211292"/>
          </a:xfrm>
          <a:prstGeom prst="downArrow">
            <a:avLst>
              <a:gd name="adj1" fmla="val 42029"/>
              <a:gd name="adj2" fmla="val 43881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28814" y="1160544"/>
            <a:ext cx="867545" cy="24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7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リーマンショック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ja-JP" sz="2400" dirty="0"/>
              <a:t>分野別使用</a:t>
            </a:r>
            <a:r>
              <a:rPr lang="ja-JP" altLang="ja-JP" sz="2400" dirty="0" smtClean="0"/>
              <a:t>研究費</a:t>
            </a:r>
            <a:r>
              <a:rPr lang="ja-JP" altLang="en-US" sz="2400" dirty="0" smtClean="0"/>
              <a:t>を見ると・・・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ja-JP" sz="2400" dirty="0" smtClean="0"/>
              <a:t>（</a:t>
            </a:r>
            <a:r>
              <a:rPr lang="ja-JP" altLang="ja-JP" sz="2400" dirty="0"/>
              <a:t>非営利団体･公的機関、大学等、企業の</a:t>
            </a:r>
            <a:r>
              <a:rPr lang="ja-JP" altLang="ja-JP" sz="2400" dirty="0" smtClean="0"/>
              <a:t>全体</a:t>
            </a:r>
            <a:r>
              <a:rPr lang="ja-JP" altLang="en-US" sz="2400" dirty="0"/>
              <a:t>）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日本の伸びしろ（１）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A80A-D05B-424C-985C-638F844F6C5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7211" y="590956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OECD </a:t>
            </a:r>
            <a:r>
              <a:rPr kumimoji="1" lang="en-US" altLang="ja-JP" sz="1600" i="1" dirty="0" smtClean="0"/>
              <a:t>STI Scoreboard 2015</a:t>
            </a:r>
            <a:endParaRPr kumimoji="1" lang="ja-JP" altLang="en-US" sz="1600" i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9" y="2132856"/>
            <a:ext cx="8969937" cy="33921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7544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Top 10% most cited documents and scientific leading authorship, 2003-12 </a:t>
            </a:r>
            <a:endParaRPr lang="en-US" altLang="ja-JP" dirty="0"/>
          </a:p>
          <a:p>
            <a:r>
              <a:rPr lang="en-US" altLang="ja-JP" i="1" dirty="0"/>
              <a:t>As a percentage of all documents, whole counts </a:t>
            </a:r>
            <a:endParaRPr lang="en-US" altLang="ja-JP" dirty="0"/>
          </a:p>
        </p:txBody>
      </p:sp>
      <p:sp>
        <p:nvSpPr>
          <p:cNvPr id="10" name="下矢印 9"/>
          <p:cNvSpPr/>
          <p:nvPr/>
        </p:nvSpPr>
        <p:spPr bwMode="auto">
          <a:xfrm>
            <a:off x="5103813" y="267291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2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日本の伸びしろ（２）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1" y="618679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OECD </a:t>
            </a:r>
            <a:r>
              <a:rPr kumimoji="1" lang="en-US" altLang="ja-JP" sz="1600" i="1" dirty="0" smtClean="0"/>
              <a:t>STI Scoreboard 2015</a:t>
            </a:r>
            <a:endParaRPr kumimoji="1" lang="ja-JP" altLang="en-US" sz="1600" i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5" y="1936412"/>
            <a:ext cx="8756893" cy="401286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8762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Female scientific authors in selected fields, by country, 2011 </a:t>
            </a:r>
            <a:endParaRPr lang="en-US" altLang="ja-JP" dirty="0"/>
          </a:p>
          <a:p>
            <a:r>
              <a:rPr lang="en-US" altLang="ja-JP" i="1" dirty="0"/>
              <a:t>As a percentage of corresponding authors, estimated shares </a:t>
            </a:r>
            <a:endParaRPr lang="en-US" altLang="ja-JP" dirty="0"/>
          </a:p>
        </p:txBody>
      </p:sp>
      <p:sp>
        <p:nvSpPr>
          <p:cNvPr id="10" name="下矢印 9"/>
          <p:cNvSpPr/>
          <p:nvPr/>
        </p:nvSpPr>
        <p:spPr bwMode="auto">
          <a:xfrm>
            <a:off x="8676456" y="411307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76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日本の伸びしろ（３）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611478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OECD </a:t>
            </a:r>
            <a:r>
              <a:rPr kumimoji="1" lang="en-US" altLang="ja-JP" sz="1600" i="1" dirty="0" smtClean="0"/>
              <a:t>Innovation Imperative  (2016)</a:t>
            </a:r>
            <a:endParaRPr kumimoji="1" lang="ja-JP" altLang="en-US" sz="1600" i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5078"/>
            <a:ext cx="8136904" cy="47482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91680" y="76470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Start-up </a:t>
            </a:r>
            <a:r>
              <a:rPr lang="en-US" altLang="ja-JP" b="1" dirty="0"/>
              <a:t>rates have declined across countries </a:t>
            </a:r>
            <a:r>
              <a:rPr lang="en-US" altLang="ja-JP" i="1" dirty="0"/>
              <a:t>Percentage of start-ups in all businesses 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8046120" y="393305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2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5</a:t>
            </a:r>
            <a:r>
              <a:rPr lang="ja-JP" altLang="en-US" dirty="0" smtClean="0"/>
              <a:t>期科学技術基本計画</a:t>
            </a:r>
            <a:r>
              <a:rPr lang="ja-JP" altLang="en-US" dirty="0"/>
              <a:t>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Society 5.0</a:t>
            </a:r>
            <a:r>
              <a:rPr lang="ja-JP" altLang="en-US" dirty="0" smtClean="0"/>
              <a:t>、そしてアクション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4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800" y="836712"/>
            <a:ext cx="8316664" cy="5472607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時を</a:t>
            </a:r>
            <a:r>
              <a:rPr lang="ja-JP" altLang="en-US" dirty="0" smtClean="0"/>
              <a:t>読む</a:t>
            </a:r>
            <a:endParaRPr lang="en-US" altLang="ja-JP" dirty="0"/>
          </a:p>
          <a:p>
            <a:pPr lvl="1"/>
            <a:r>
              <a:rPr lang="ja-JP" altLang="en-US" dirty="0"/>
              <a:t>大変革時代</a:t>
            </a:r>
          </a:p>
          <a:p>
            <a:pPr lvl="2"/>
            <a:r>
              <a:rPr lang="en-US" altLang="ja-JP" dirty="0" smtClean="0"/>
              <a:t>Connectivity, Openness, Inclusiveness</a:t>
            </a:r>
            <a:endParaRPr lang="en-US" altLang="ja-JP" dirty="0"/>
          </a:p>
          <a:p>
            <a:pPr lvl="2"/>
            <a:r>
              <a:rPr lang="ja-JP" altLang="en-US" dirty="0"/>
              <a:t>既存の枠を超えて</a:t>
            </a:r>
            <a:r>
              <a:rPr lang="en-US" altLang="ja-JP" dirty="0"/>
              <a:t>➡ Co-production, </a:t>
            </a:r>
            <a:r>
              <a:rPr lang="en-US" altLang="ja-JP" dirty="0" smtClean="0"/>
              <a:t>Co-creation, Co-…</a:t>
            </a:r>
            <a:endParaRPr lang="en-US" altLang="ja-JP" dirty="0"/>
          </a:p>
          <a:p>
            <a:pPr lvl="2"/>
            <a:r>
              <a:rPr lang="en-US" altLang="ja-JP" dirty="0" smtClean="0"/>
              <a:t>Data-driven innovation, Social innovation, Platform economy, </a:t>
            </a:r>
            <a:r>
              <a:rPr lang="en-US" altLang="ja-JP" dirty="0"/>
              <a:t>Shared </a:t>
            </a:r>
            <a:r>
              <a:rPr lang="en-US" altLang="ja-JP" dirty="0" smtClean="0"/>
              <a:t>economy, …</a:t>
            </a:r>
          </a:p>
          <a:p>
            <a:pPr marL="914400" lvl="2" indent="0">
              <a:buNone/>
            </a:pPr>
            <a:r>
              <a:rPr lang="en-US" altLang="ja-JP" dirty="0" smtClean="0"/>
              <a:t>➡ Unpredictable, Unforeseeable, Transformational, Disruptive</a:t>
            </a:r>
          </a:p>
          <a:p>
            <a:pPr lvl="2"/>
            <a:r>
              <a:rPr lang="ja-JP" altLang="en-US" dirty="0" smtClean="0"/>
              <a:t>グローバルな土俵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800000"/>
                </a:solidFill>
              </a:rPr>
              <a:t>Preparedness</a:t>
            </a:r>
            <a:r>
              <a:rPr lang="ja-JP" altLang="en-US" dirty="0"/>
              <a:t>がカギ</a:t>
            </a:r>
          </a:p>
          <a:p>
            <a:r>
              <a:rPr lang="ja-JP" altLang="en-US" dirty="0" smtClean="0"/>
              <a:t>科学技術イノベーションのカギ？</a:t>
            </a:r>
            <a:endParaRPr lang="ja-JP" altLang="en-US" dirty="0"/>
          </a:p>
          <a:p>
            <a:pPr lvl="1"/>
            <a:r>
              <a:rPr lang="en-US" altLang="ja-JP" dirty="0" smtClean="0">
                <a:solidFill>
                  <a:srgbClr val="800000"/>
                </a:solidFill>
              </a:rPr>
              <a:t>Fundamentals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800000"/>
                </a:solidFill>
              </a:rPr>
              <a:t>社会実験</a:t>
            </a:r>
            <a:r>
              <a:rPr lang="ja-JP" altLang="en-US" dirty="0" smtClean="0"/>
              <a:t>＋</a:t>
            </a:r>
            <a:r>
              <a:rPr lang="ja-JP" altLang="en-US" dirty="0" smtClean="0">
                <a:solidFill>
                  <a:srgbClr val="800000"/>
                </a:solidFill>
              </a:rPr>
              <a:t>学習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800000"/>
                </a:solidFill>
              </a:rPr>
              <a:t>創造性</a:t>
            </a:r>
            <a:endParaRPr lang="ja-JP" altLang="en-US" dirty="0"/>
          </a:p>
          <a:p>
            <a:pPr lvl="1"/>
            <a:r>
              <a:rPr lang="ja-JP" altLang="en-US" dirty="0"/>
              <a:t>異に対する</a:t>
            </a:r>
            <a:r>
              <a:rPr lang="ja-JP" altLang="en-US" dirty="0">
                <a:solidFill>
                  <a:srgbClr val="800000"/>
                </a:solidFill>
              </a:rPr>
              <a:t>社会的受容</a:t>
            </a:r>
          </a:p>
          <a:p>
            <a:pPr lvl="1"/>
            <a:r>
              <a:rPr lang="ja-JP" altLang="en-US" dirty="0" smtClean="0"/>
              <a:t>既存の枠を超えた</a:t>
            </a:r>
            <a:r>
              <a:rPr lang="ja-JP" altLang="en-US" dirty="0" smtClean="0">
                <a:solidFill>
                  <a:srgbClr val="800000"/>
                </a:solidFill>
              </a:rPr>
              <a:t>協創</a:t>
            </a:r>
            <a:endParaRPr lang="en-US" altLang="ja-JP" dirty="0">
              <a:solidFill>
                <a:srgbClr val="80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2016/07/08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</a:t>
            </a:r>
            <a:r>
              <a:rPr lang="en-US" altLang="ja-JP" dirty="0" smtClean="0"/>
              <a:t>5</a:t>
            </a:r>
            <a:r>
              <a:rPr lang="ja-JP" altLang="en-US" dirty="0" smtClean="0"/>
              <a:t>期科学技術基本計画（</a:t>
            </a:r>
            <a:r>
              <a:rPr lang="en-US" altLang="ja-JP" dirty="0" smtClean="0"/>
              <a:t>2016-20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800" y="836712"/>
            <a:ext cx="8388672" cy="5292303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３本柱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大変革</a:t>
            </a:r>
            <a:r>
              <a:rPr lang="ja-JP" altLang="en-US" dirty="0"/>
              <a:t>時代を先取り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➡</a:t>
            </a:r>
            <a:r>
              <a:rPr lang="ja-JP" altLang="en-US" b="1" dirty="0" smtClean="0">
                <a:solidFill>
                  <a:srgbClr val="C00000"/>
                </a:solidFill>
              </a:rPr>
              <a:t>未来</a:t>
            </a:r>
            <a:r>
              <a:rPr lang="ja-JP" altLang="en-US" b="1" dirty="0">
                <a:solidFill>
                  <a:srgbClr val="C00000"/>
                </a:solidFill>
              </a:rPr>
              <a:t>の産業創造・社会変革に向けた</a:t>
            </a:r>
            <a:r>
              <a:rPr lang="ja-JP" altLang="en-US" b="1" dirty="0" smtClean="0">
                <a:solidFill>
                  <a:srgbClr val="C00000"/>
                </a:solidFill>
              </a:rPr>
              <a:t>取組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pPr lvl="2"/>
            <a:r>
              <a:rPr lang="ja-JP" altLang="en-US" dirty="0"/>
              <a:t>様々なステークホルダー、特に次世代をリードする若手が提案＆</a:t>
            </a:r>
            <a:r>
              <a:rPr lang="ja-JP" altLang="en-US" dirty="0" smtClean="0"/>
              <a:t>挑戦</a:t>
            </a:r>
            <a:endParaRPr lang="ja-JP" altLang="en-US" dirty="0"/>
          </a:p>
          <a:p>
            <a:pPr lvl="1"/>
            <a:r>
              <a:rPr lang="ja-JP" altLang="en-US" dirty="0" smtClean="0"/>
              <a:t>経済</a:t>
            </a:r>
            <a:r>
              <a:rPr lang="ja-JP" altLang="en-US" dirty="0"/>
              <a:t>・社会的な課題の解決に向けて先手を</a:t>
            </a:r>
            <a:r>
              <a:rPr lang="ja-JP" altLang="en-US" dirty="0" smtClean="0"/>
              <a:t>打つ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➡</a:t>
            </a:r>
            <a:r>
              <a:rPr lang="ja-JP" altLang="en-US" dirty="0" smtClean="0"/>
              <a:t>経済</a:t>
            </a:r>
            <a:r>
              <a:rPr lang="ja-JP" altLang="en-US" dirty="0"/>
              <a:t>・社会的な課題への</a:t>
            </a:r>
            <a:r>
              <a:rPr lang="ja-JP" altLang="en-US" dirty="0" smtClean="0"/>
              <a:t>対応</a:t>
            </a:r>
            <a:endParaRPr lang="en-US" altLang="ja-JP" dirty="0"/>
          </a:p>
          <a:p>
            <a:pPr lvl="1"/>
            <a:r>
              <a:rPr lang="ja-JP" altLang="en-US" dirty="0" smtClean="0"/>
              <a:t>不確実</a:t>
            </a:r>
            <a:r>
              <a:rPr lang="ja-JP" altLang="en-US" dirty="0"/>
              <a:t>な変化に対応し、挑戦を可能とするポテンシャルを徹底的に強化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➡</a:t>
            </a:r>
            <a:r>
              <a:rPr lang="ja-JP" altLang="en-US" dirty="0" smtClean="0"/>
              <a:t>基盤的</a:t>
            </a:r>
            <a:r>
              <a:rPr lang="ja-JP" altLang="en-US" dirty="0"/>
              <a:t>な力の育成・</a:t>
            </a:r>
            <a:r>
              <a:rPr lang="ja-JP" altLang="en-US" dirty="0" smtClean="0"/>
              <a:t>強化</a:t>
            </a:r>
            <a:endParaRPr lang="en-US" altLang="ja-JP" dirty="0" smtClean="0"/>
          </a:p>
          <a:p>
            <a:pPr lvl="2"/>
            <a:r>
              <a:rPr lang="ja-JP" altLang="en-US" dirty="0"/>
              <a:t>深い知識・洞察力・リ ーダーシップに基づき行動する人</a:t>
            </a:r>
            <a:endParaRPr lang="en-US" altLang="ja-JP" dirty="0"/>
          </a:p>
          <a:p>
            <a:pPr lvl="2"/>
            <a:r>
              <a:rPr lang="ja-JP" altLang="en-US" dirty="0"/>
              <a:t>多様で卓越した知の資産を創出</a:t>
            </a:r>
            <a:r>
              <a:rPr lang="ja-JP" altLang="en-US" dirty="0" smtClean="0"/>
              <a:t>し続ける</a:t>
            </a:r>
            <a:endParaRPr lang="en-US" altLang="ja-JP" dirty="0" smtClean="0"/>
          </a:p>
          <a:p>
            <a:r>
              <a:rPr lang="ja-JP" altLang="en-US" dirty="0" smtClean="0"/>
              <a:t>仕掛け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よりオープンでダイナミックなイノベーション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より</a:t>
            </a:r>
            <a:r>
              <a:rPr lang="en-US" altLang="ja-JP" dirty="0" smtClean="0"/>
              <a:t>Inclusive</a:t>
            </a:r>
            <a:r>
              <a:rPr lang="ja-JP" altLang="en-US" dirty="0" smtClean="0"/>
              <a:t>なイノベーション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1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未来</a:t>
            </a:r>
            <a:r>
              <a:rPr lang="ja-JP" altLang="en-US" dirty="0"/>
              <a:t>の産業創造と社会変革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1800" y="908721"/>
            <a:ext cx="8145463" cy="525658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ゲーム・チェンジを起こす</a:t>
            </a:r>
            <a:endParaRPr kumimoji="1" lang="en-US" altLang="ja-JP" dirty="0" smtClean="0"/>
          </a:p>
          <a:p>
            <a:pPr marL="400050" lvl="1" indent="0">
              <a:buNone/>
            </a:pPr>
            <a:r>
              <a:rPr kumimoji="1" lang="ja-JP" altLang="en-US" dirty="0" smtClean="0"/>
              <a:t>➡議論の場、アイデア発掘</a:t>
            </a:r>
            <a:endParaRPr kumimoji="1" lang="en-US" altLang="ja-JP" dirty="0" smtClean="0"/>
          </a:p>
          <a:p>
            <a:r>
              <a:rPr lang="ja-JP" altLang="en-US" dirty="0" smtClean="0"/>
              <a:t>アプローチの転換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System </a:t>
            </a:r>
            <a:r>
              <a:rPr lang="en-US" altLang="ja-JP" dirty="0"/>
              <a:t>of S</a:t>
            </a:r>
            <a:r>
              <a:rPr lang="en-US" altLang="ja-JP" dirty="0" smtClean="0"/>
              <a:t>ystems</a:t>
            </a:r>
            <a:r>
              <a:rPr lang="ja-JP" altLang="en-US" dirty="0" smtClean="0"/>
              <a:t>の発想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(Global) Value 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hains</a:t>
            </a:r>
            <a:r>
              <a:rPr kumimoji="1" lang="ja-JP" altLang="en-US" dirty="0" smtClean="0"/>
              <a:t>の発想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➡</a:t>
            </a:r>
            <a:r>
              <a:rPr lang="ja-JP" altLang="en-US" dirty="0"/>
              <a:t>具体的なプロジェクトの推進</a:t>
            </a:r>
            <a:endParaRPr kumimoji="1" lang="en-US" altLang="ja-JP" dirty="0" smtClean="0"/>
          </a:p>
          <a:p>
            <a:r>
              <a:rPr lang="ja-JP" altLang="en-US" dirty="0" smtClean="0"/>
              <a:t>共通基盤的な技術への投資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➡</a:t>
            </a:r>
            <a:r>
              <a:rPr lang="en-US" altLang="ja-JP" dirty="0" smtClean="0"/>
              <a:t>Enabling technologies</a:t>
            </a:r>
            <a:r>
              <a:rPr lang="ja-JP" altLang="en-US" dirty="0" smtClean="0">
                <a:solidFill>
                  <a:srgbClr val="800000"/>
                </a:solidFill>
              </a:rPr>
              <a:t>（</a:t>
            </a:r>
            <a:r>
              <a:rPr lang="en-US" altLang="ja-JP" dirty="0" err="1" smtClean="0">
                <a:solidFill>
                  <a:srgbClr val="800000"/>
                </a:solidFill>
              </a:rPr>
              <a:t>IoT</a:t>
            </a:r>
            <a:r>
              <a:rPr lang="en-US" altLang="ja-JP" dirty="0" smtClean="0">
                <a:solidFill>
                  <a:srgbClr val="800000"/>
                </a:solidFill>
              </a:rPr>
              <a:t>, AI, Big Data</a:t>
            </a:r>
            <a:r>
              <a:rPr lang="en-US" altLang="ja-JP" dirty="0" smtClean="0"/>
              <a:t>, 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514350" indent="-457200"/>
            <a:endParaRPr lang="en-US" altLang="ja-JP" dirty="0"/>
          </a:p>
          <a:p>
            <a:pPr marL="514350" indent="-457200"/>
            <a:r>
              <a:rPr lang="en-US" altLang="ja-JP" b="1" dirty="0" smtClean="0">
                <a:solidFill>
                  <a:srgbClr val="800000"/>
                </a:solidFill>
              </a:rPr>
              <a:t>Society 5.0</a:t>
            </a:r>
            <a:endParaRPr lang="en-US" altLang="ja-JP" b="1" dirty="0">
              <a:solidFill>
                <a:srgbClr val="80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2195736" y="5013176"/>
            <a:ext cx="576064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46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日本の成長戦略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 bwMode="auto">
          <a:xfrm>
            <a:off x="6372200" y="1700808"/>
            <a:ext cx="2088232" cy="576064"/>
          </a:xfrm>
          <a:prstGeom prst="wedgeRoundRectCallout">
            <a:avLst>
              <a:gd name="adj1" fmla="val -43338"/>
              <a:gd name="adj2" fmla="val -65156"/>
              <a:gd name="adj3" fmla="val 16667"/>
            </a:avLst>
          </a:prstGeom>
          <a:solidFill>
            <a:srgbClr val="99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HGPｺﾞｼｯｸM" pitchFamily="50" charset="-128"/>
              </a:rPr>
              <a:t>Society 5.0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5004048" y="5157192"/>
            <a:ext cx="3672408" cy="648072"/>
          </a:xfrm>
          <a:prstGeom prst="wedgeRoundRectCallout">
            <a:avLst>
              <a:gd name="adj1" fmla="val -37822"/>
              <a:gd name="adj2" fmla="val -819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HGPｺﾞｼｯｸM" pitchFamily="50" charset="-128"/>
              </a:rPr>
              <a:t>６００兆円経済への道筋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1256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</a:rPr>
              <a:t>科学技術イノベーション</a:t>
            </a:r>
            <a:r>
              <a:rPr lang="ja-JP" altLang="en-US" dirty="0" smtClean="0"/>
              <a:t>総合戦略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総合科学技術・イノベーション会議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日本</a:t>
            </a:r>
            <a:r>
              <a:rPr lang="ja-JP" altLang="en-US" dirty="0"/>
              <a:t>再興戦略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月）</a:t>
            </a:r>
            <a:endParaRPr lang="en-US" altLang="ja-JP" dirty="0"/>
          </a:p>
          <a:p>
            <a:pPr lvl="1"/>
            <a:r>
              <a:rPr lang="ja-JP" altLang="en-US" dirty="0"/>
              <a:t>産業競争力会議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経済財政運営と改革の基本方針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（</a:t>
            </a:r>
            <a:r>
              <a:rPr lang="ja-JP" altLang="en-US" dirty="0"/>
              <a:t>骨太</a:t>
            </a:r>
            <a:r>
              <a:rPr lang="ja-JP" altLang="en-US" dirty="0" smtClean="0"/>
              <a:t>方針）（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経済財政諮問会議</a:t>
            </a:r>
            <a:endParaRPr kumimoji="1" lang="en-US" altLang="ja-JP" dirty="0" smtClean="0"/>
          </a:p>
        </p:txBody>
      </p:sp>
      <p:sp>
        <p:nvSpPr>
          <p:cNvPr id="9" name="下矢印 8"/>
          <p:cNvSpPr/>
          <p:nvPr/>
        </p:nvSpPr>
        <p:spPr bwMode="auto">
          <a:xfrm>
            <a:off x="2267744" y="3874168"/>
            <a:ext cx="216024" cy="43204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12" name="下矢印 11"/>
          <p:cNvSpPr/>
          <p:nvPr/>
        </p:nvSpPr>
        <p:spPr bwMode="auto">
          <a:xfrm>
            <a:off x="5387644" y="2132856"/>
            <a:ext cx="212467" cy="217336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 bwMode="auto">
          <a:xfrm>
            <a:off x="3851920" y="3356992"/>
            <a:ext cx="3384376" cy="576064"/>
          </a:xfrm>
          <a:prstGeom prst="wedgeRoundRectCallout">
            <a:avLst>
              <a:gd name="adj1" fmla="val -56610"/>
              <a:gd name="adj2" fmla="val -3807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b="1" dirty="0" smtClean="0">
                <a:latin typeface="Arial" charset="0"/>
                <a:ea typeface="HGPｺﾞｼｯｸM" pitchFamily="50" charset="-128"/>
              </a:rPr>
              <a:t>第４次産業革命の実現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36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Society 5.0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7" name="図 6" descr="Society5.0経緯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96336" cy="56489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32240" y="90872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狩猟</a:t>
            </a:r>
            <a:r>
              <a:rPr lang="ja-JP" altLang="en-US" sz="2000" b="1" dirty="0" smtClean="0"/>
              <a:t>採集</a:t>
            </a:r>
            <a:r>
              <a:rPr lang="en-US" altLang="ja-JP" sz="2000" dirty="0" smtClean="0">
                <a:solidFill>
                  <a:srgbClr val="008000"/>
                </a:solidFill>
              </a:rPr>
              <a:t/>
            </a:r>
            <a:br>
              <a:rPr lang="en-US" altLang="ja-JP" sz="2000" dirty="0" smtClean="0">
                <a:solidFill>
                  <a:srgbClr val="008000"/>
                </a:solidFill>
              </a:rPr>
            </a:br>
            <a:r>
              <a:rPr lang="ja-JP" altLang="en-US" sz="2000" dirty="0">
                <a:solidFill>
                  <a:srgbClr val="008000"/>
                </a:solidFill>
              </a:rPr>
              <a:t>　</a:t>
            </a:r>
            <a:r>
              <a:rPr lang="ja-JP" altLang="en-US" sz="2000" b="1" dirty="0" smtClean="0">
                <a:solidFill>
                  <a:srgbClr val="008000"/>
                </a:solidFill>
              </a:rPr>
              <a:t>自然との共生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2280" y="371703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0000"/>
                </a:solidFill>
              </a:rPr>
              <a:t>農耕</a:t>
            </a:r>
            <a:endParaRPr lang="en-US" altLang="ja-JP" sz="2000" b="1" dirty="0" smtClean="0">
              <a:solidFill>
                <a:srgbClr val="000000"/>
              </a:solidFill>
            </a:endParaRPr>
          </a:p>
          <a:p>
            <a:r>
              <a:rPr lang="ja-JP" altLang="en-US" sz="2000" dirty="0" smtClean="0">
                <a:solidFill>
                  <a:srgbClr val="FF8000"/>
                </a:solidFill>
              </a:rPr>
              <a:t>　</a:t>
            </a:r>
            <a:r>
              <a:rPr lang="ja-JP" altLang="en-US" sz="2000" b="1" dirty="0" smtClean="0">
                <a:solidFill>
                  <a:srgbClr val="FF8000"/>
                </a:solidFill>
              </a:rPr>
              <a:t>組織化</a:t>
            </a:r>
            <a:r>
              <a:rPr lang="en-US" altLang="ja-JP" sz="2000" b="1" dirty="0" smtClean="0">
                <a:solidFill>
                  <a:srgbClr val="FF8000"/>
                </a:solidFill>
              </a:rPr>
              <a:t>➡</a:t>
            </a:r>
            <a:r>
              <a:rPr lang="ja-JP" altLang="en-US" sz="2000" b="1" dirty="0" smtClean="0">
                <a:solidFill>
                  <a:srgbClr val="FF8000"/>
                </a:solidFill>
              </a:rPr>
              <a:t>国家</a:t>
            </a:r>
            <a:endParaRPr lang="ja-JP" altLang="ja-JP" sz="2000" b="1" dirty="0">
              <a:solidFill>
                <a:srgbClr val="FF8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16624" y="6021288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0000"/>
                </a:solidFill>
              </a:rPr>
              <a:t>工業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/>
            </a:r>
            <a:br>
              <a:rPr kumimoji="1" lang="en-US" altLang="ja-JP" sz="2000" dirty="0" smtClean="0">
                <a:solidFill>
                  <a:srgbClr val="0000FF"/>
                </a:solidFill>
              </a:rPr>
            </a:br>
            <a:r>
              <a:rPr kumimoji="1" lang="ja-JP" altLang="en-US" sz="2000" dirty="0" smtClean="0">
                <a:solidFill>
                  <a:srgbClr val="0000FF"/>
                </a:solidFill>
              </a:rPr>
              <a:t>　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動力をマスター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➡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大量生産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594928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0000"/>
                </a:solidFill>
              </a:rPr>
              <a:t>情報</a:t>
            </a:r>
            <a:r>
              <a:rPr lang="en-US" altLang="ja-JP" sz="2000" dirty="0" smtClean="0">
                <a:solidFill>
                  <a:srgbClr val="660066"/>
                </a:solidFill>
              </a:rPr>
              <a:t/>
            </a:r>
            <a:br>
              <a:rPr lang="en-US" altLang="ja-JP" sz="2000" dirty="0" smtClean="0">
                <a:solidFill>
                  <a:srgbClr val="660066"/>
                </a:solidFill>
              </a:rPr>
            </a:br>
            <a:r>
              <a:rPr lang="ja-JP" altLang="en-US" sz="2000" dirty="0" smtClean="0">
                <a:solidFill>
                  <a:srgbClr val="660066"/>
                </a:solidFill>
              </a:rPr>
              <a:t>　</a:t>
            </a:r>
            <a:r>
              <a:rPr lang="ja-JP" altLang="en-US" sz="2000" b="1" dirty="0" smtClean="0">
                <a:solidFill>
                  <a:srgbClr val="660066"/>
                </a:solidFill>
              </a:rPr>
              <a:t>無形資産</a:t>
            </a:r>
            <a:r>
              <a:rPr lang="en-US" altLang="ja-JP" sz="2000" b="1" dirty="0" smtClean="0">
                <a:solidFill>
                  <a:srgbClr val="660066"/>
                </a:solidFill>
              </a:rPr>
              <a:t>×</a:t>
            </a:r>
            <a:r>
              <a:rPr lang="ja-JP" altLang="en-US" sz="2000" b="1" dirty="0" smtClean="0">
                <a:solidFill>
                  <a:srgbClr val="660066"/>
                </a:solidFill>
              </a:rPr>
              <a:t>ネットワーク</a:t>
            </a:r>
            <a:r>
              <a:rPr lang="en-US" altLang="ja-JP" sz="2000" b="1" dirty="0" smtClean="0">
                <a:solidFill>
                  <a:srgbClr val="660066"/>
                </a:solidFill>
              </a:rPr>
              <a:t>➡</a:t>
            </a:r>
            <a:r>
              <a:rPr lang="ja-JP" altLang="en-US" sz="2000" b="1" dirty="0" smtClean="0">
                <a:solidFill>
                  <a:srgbClr val="660066"/>
                </a:solidFill>
              </a:rPr>
              <a:t>付加価値</a:t>
            </a:r>
            <a:endParaRPr kumimoji="1" lang="ja-JP" altLang="en-US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6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歴史から学ぶ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284216" cy="4905375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ja-JP" altLang="en-US" sz="3200" dirty="0">
                <a:solidFill>
                  <a:srgbClr val="000000"/>
                </a:solidFill>
              </a:rPr>
              <a:t>狩猟採集</a:t>
            </a:r>
            <a:r>
              <a:rPr lang="ja-JP" altLang="en-US" sz="3200" dirty="0" smtClean="0">
                <a:solidFill>
                  <a:srgbClr val="000000"/>
                </a:solidFill>
              </a:rPr>
              <a:t>社会</a:t>
            </a:r>
            <a:endParaRPr lang="en-US" altLang="ja-JP" sz="32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008000"/>
                </a:solidFill>
              </a:rPr>
              <a:t>➡ Sustainability</a:t>
            </a:r>
            <a:r>
              <a:rPr lang="en-US" altLang="ja-JP" sz="2800" dirty="0" smtClean="0">
                <a:solidFill>
                  <a:srgbClr val="008000"/>
                </a:solidFill>
              </a:rPr>
              <a:t> </a:t>
            </a:r>
            <a:endParaRPr lang="ja-JP" altLang="ja-JP" sz="2800" dirty="0">
              <a:solidFill>
                <a:srgbClr val="008000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000000"/>
                </a:solidFill>
              </a:rPr>
              <a:t>農耕社会</a:t>
            </a:r>
            <a:endParaRPr lang="en-US" altLang="ja-JP" sz="3200" dirty="0" smtClean="0">
              <a:solidFill>
                <a:srgbClr val="7F7F7F"/>
              </a:solidFill>
            </a:endParaRP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FF8000"/>
                </a:solidFill>
              </a:rPr>
              <a:t>➡ Inclusiveness</a:t>
            </a:r>
            <a:endParaRPr lang="ja-JP" altLang="ja-JP" sz="2800" b="1" dirty="0" smtClean="0">
              <a:solidFill>
                <a:srgbClr val="FF8000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000000"/>
                </a:solidFill>
              </a:rPr>
              <a:t>工業社会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0000FF"/>
                </a:solidFill>
              </a:rPr>
              <a:t>➡ Efficiency</a:t>
            </a:r>
            <a:endParaRPr lang="ja-JP" altLang="ja-JP" sz="2800" b="1" dirty="0">
              <a:solidFill>
                <a:srgbClr val="0000FF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ja-JP" altLang="en-US" sz="3200" dirty="0" smtClean="0">
                <a:solidFill>
                  <a:srgbClr val="000000"/>
                </a:solidFill>
              </a:rPr>
              <a:t>情報社会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ja-JP" sz="2800" b="1" dirty="0" smtClean="0">
                <a:solidFill>
                  <a:srgbClr val="800080"/>
                </a:solidFill>
              </a:rPr>
              <a:t>➡ Power of intellect</a:t>
            </a:r>
            <a:endParaRPr lang="en-US" altLang="ja-JP" sz="2800" b="1" dirty="0">
              <a:solidFill>
                <a:srgbClr val="80008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3200" dirty="0"/>
              <a:t>Society </a:t>
            </a:r>
            <a:r>
              <a:rPr lang="en-US" altLang="ja-JP" sz="3200" dirty="0" smtClean="0"/>
              <a:t>5.0</a:t>
            </a:r>
          </a:p>
          <a:p>
            <a:pPr lvl="1"/>
            <a:r>
              <a:rPr lang="en-US" altLang="ja-JP" sz="2800" dirty="0"/>
              <a:t>STI</a:t>
            </a:r>
            <a:r>
              <a:rPr lang="ja-JP" altLang="en-US" sz="2800" dirty="0"/>
              <a:t>をフルに活用</a:t>
            </a:r>
          </a:p>
          <a:p>
            <a:pPr lvl="1"/>
            <a:r>
              <a:rPr lang="ja-JP" altLang="en-US" sz="2800" dirty="0" smtClean="0"/>
              <a:t>人</a:t>
            </a:r>
            <a:r>
              <a:rPr lang="ja-JP" altLang="en-US" sz="2800" dirty="0"/>
              <a:t>が中核</a:t>
            </a:r>
          </a:p>
          <a:p>
            <a:pPr lvl="1"/>
            <a:r>
              <a:rPr lang="ja-JP" altLang="en-US" sz="2800" dirty="0" smtClean="0"/>
              <a:t>全員参加型</a:t>
            </a:r>
            <a:endParaRPr lang="ja-JP" altLang="en-US" sz="2800" dirty="0"/>
          </a:p>
          <a:p>
            <a:pPr lvl="1"/>
            <a:r>
              <a:rPr lang="ja-JP" altLang="en-US" sz="2800" dirty="0" smtClean="0"/>
              <a:t>価値観の共有</a:t>
            </a:r>
            <a:endParaRPr lang="en-US" altLang="ja-JP" sz="2800" dirty="0" smtClean="0"/>
          </a:p>
          <a:p>
            <a:pPr lvl="2"/>
            <a:r>
              <a:rPr lang="en-US" altLang="ja-JP" sz="2400" b="1" dirty="0" smtClean="0">
                <a:solidFill>
                  <a:srgbClr val="008000"/>
                </a:solidFill>
              </a:rPr>
              <a:t>Sustainability</a:t>
            </a:r>
          </a:p>
          <a:p>
            <a:pPr lvl="2"/>
            <a:r>
              <a:rPr lang="en-US" altLang="ja-JP" sz="2400" b="1" dirty="0" smtClean="0">
                <a:solidFill>
                  <a:srgbClr val="FF8000"/>
                </a:solidFill>
              </a:rPr>
              <a:t>Inclusiveness</a:t>
            </a:r>
          </a:p>
          <a:p>
            <a:pPr lvl="2"/>
            <a:r>
              <a:rPr lang="en-US" altLang="ja-JP" sz="2400" b="1" dirty="0" smtClean="0">
                <a:solidFill>
                  <a:srgbClr val="0000FF"/>
                </a:solidFill>
              </a:rPr>
              <a:t>Efficiency</a:t>
            </a:r>
          </a:p>
          <a:p>
            <a:pPr lvl="2"/>
            <a:r>
              <a:rPr lang="en-US" altLang="ja-JP" sz="2400" b="1" dirty="0" smtClean="0">
                <a:solidFill>
                  <a:srgbClr val="800080"/>
                </a:solidFill>
              </a:rPr>
              <a:t>Power of intellect</a:t>
            </a:r>
            <a:endParaRPr lang="en-US" altLang="ja-JP" sz="24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すなわち・・・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31800" y="1089025"/>
            <a:ext cx="8172648" cy="4905375"/>
          </a:xfrm>
        </p:spPr>
        <p:txBody>
          <a:bodyPr/>
          <a:lstStyle/>
          <a:p>
            <a:r>
              <a:rPr kumimoji="1" lang="ja-JP" altLang="en-US" dirty="0" smtClean="0"/>
              <a:t>「超スマート社会」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必要なもの・サービス を、必要な人に、必要な時に、必要なだけ提供し、社会の様々なニーズにきめ細やかに 対応でき、あらゆる人が質の高いサービスを受けられ、年齢、性別、地域、言語といっ た</a:t>
            </a:r>
            <a:r>
              <a:rPr lang="ja-JP" altLang="en-US" b="1" dirty="0">
                <a:solidFill>
                  <a:srgbClr val="C00000"/>
                </a:solidFill>
              </a:rPr>
              <a:t>様々な制約を乗り越え、活き活きと快適に暮らす</a:t>
            </a:r>
            <a:r>
              <a:rPr lang="ja-JP" altLang="en-US" dirty="0"/>
              <a:t>ことのできる</a:t>
            </a:r>
            <a:r>
              <a:rPr lang="ja-JP" altLang="en-US" dirty="0" smtClean="0"/>
              <a:t>社会</a:t>
            </a:r>
            <a:endParaRPr lang="en-US" altLang="ja-JP" dirty="0" smtClean="0"/>
          </a:p>
          <a:p>
            <a:pPr lvl="2"/>
            <a:r>
              <a:rPr lang="ja-JP" altLang="en-US" dirty="0"/>
              <a:t>人とロボット・</a:t>
            </a:r>
            <a:r>
              <a:rPr lang="en-US" altLang="ja-JP" dirty="0"/>
              <a:t>AI</a:t>
            </a:r>
            <a:r>
              <a:rPr lang="ja-JP" altLang="en-US" dirty="0"/>
              <a:t>との共生 </a:t>
            </a:r>
          </a:p>
          <a:p>
            <a:pPr lvl="2"/>
            <a:r>
              <a:rPr lang="ja-JP" altLang="en-US" dirty="0"/>
              <a:t>オーダーメイド・サービスの実現 </a:t>
            </a:r>
          </a:p>
          <a:p>
            <a:pPr lvl="2"/>
            <a:r>
              <a:rPr lang="ja-JP" altLang="en-US" dirty="0"/>
              <a:t>サービス格差の解消 </a:t>
            </a:r>
          </a:p>
          <a:p>
            <a:pPr lvl="2"/>
            <a:r>
              <a:rPr lang="ja-JP" altLang="en-US" dirty="0"/>
              <a:t>ゲームチェンジ機会の</a:t>
            </a:r>
            <a:r>
              <a:rPr lang="ja-JP" altLang="en-US" dirty="0" smtClean="0"/>
              <a:t>増加</a:t>
            </a:r>
            <a:endParaRPr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DCAD8-A3ED-4C1D-9D4A-A40C23827C6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7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基盤技術の強化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サイバー空間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サイバーセキュリティ</a:t>
            </a:r>
            <a:r>
              <a:rPr lang="ja-JP" altLang="en-US" dirty="0"/>
              <a:t>技術</a:t>
            </a:r>
          </a:p>
          <a:p>
            <a:pPr lvl="1"/>
            <a:r>
              <a:rPr lang="ja-JP" altLang="en-US" dirty="0" smtClean="0"/>
              <a:t>ソフトウェア</a:t>
            </a:r>
            <a:r>
              <a:rPr lang="ja-JP" altLang="en-US" dirty="0"/>
              <a:t>基盤技術</a:t>
            </a:r>
          </a:p>
          <a:p>
            <a:pPr lvl="1"/>
            <a:r>
              <a:rPr lang="ja-JP" altLang="en-US" dirty="0" smtClean="0"/>
              <a:t>ビッグデータ解析技術</a:t>
            </a:r>
            <a:endParaRPr lang="ja-JP" altLang="en-US" dirty="0"/>
          </a:p>
          <a:p>
            <a:pPr lvl="1"/>
            <a:r>
              <a:rPr lang="en-US" altLang="ja-JP" dirty="0" smtClean="0"/>
              <a:t>AI</a:t>
            </a:r>
            <a:r>
              <a:rPr lang="ja-JP" altLang="en-US" dirty="0"/>
              <a:t>技術</a:t>
            </a:r>
          </a:p>
          <a:p>
            <a:pPr lvl="1"/>
            <a:r>
              <a:rPr lang="ja-JP" altLang="en-US" dirty="0" smtClean="0"/>
              <a:t>大規模</a:t>
            </a:r>
            <a:r>
              <a:rPr lang="ja-JP" altLang="en-US" dirty="0"/>
              <a:t>データの高速処理を低消費電力で実現するためのデバイス技術</a:t>
            </a:r>
          </a:p>
          <a:p>
            <a:pPr lvl="1"/>
            <a:r>
              <a:rPr lang="ja-JP" altLang="en-US" dirty="0" smtClean="0"/>
              <a:t>ネットワーク技術</a:t>
            </a:r>
            <a:endParaRPr lang="en-US" altLang="ja-JP" dirty="0" smtClean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579938" y="1089025"/>
            <a:ext cx="4168526" cy="4905375"/>
          </a:xfrm>
        </p:spPr>
        <p:txBody>
          <a:bodyPr>
            <a:normAutofit/>
          </a:bodyPr>
          <a:lstStyle/>
          <a:p>
            <a:r>
              <a:rPr lang="ja-JP" altLang="en-US" dirty="0"/>
              <a:t>実空間</a:t>
            </a:r>
            <a:endParaRPr lang="en-US" altLang="ja-JP" dirty="0"/>
          </a:p>
          <a:p>
            <a:pPr lvl="1"/>
            <a:r>
              <a:rPr lang="ja-JP" altLang="en-US" dirty="0"/>
              <a:t>ロボティクス</a:t>
            </a:r>
            <a:r>
              <a:rPr lang="ja-JP" altLang="en-US" dirty="0" smtClean="0"/>
              <a:t>技術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アクチュエータ</a:t>
            </a:r>
            <a:r>
              <a:rPr lang="ja-JP" altLang="en-US" dirty="0"/>
              <a:t>技術</a:t>
            </a:r>
          </a:p>
          <a:p>
            <a:pPr lvl="1"/>
            <a:r>
              <a:rPr lang="ja-JP" altLang="en-US" dirty="0" smtClean="0"/>
              <a:t>センサー技術</a:t>
            </a:r>
            <a:r>
              <a:rPr lang="en-US" altLang="ja-JP" dirty="0" smtClean="0"/>
              <a:t>&amp;</a:t>
            </a:r>
            <a:r>
              <a:rPr lang="ja-JP" altLang="en-US" dirty="0" smtClean="0"/>
              <a:t>光</a:t>
            </a:r>
            <a:r>
              <a:rPr lang="ja-JP" altLang="en-US" dirty="0"/>
              <a:t>・量子技術</a:t>
            </a:r>
          </a:p>
          <a:p>
            <a:pPr lvl="1"/>
            <a:r>
              <a:rPr lang="ja-JP" altLang="en-US" dirty="0" smtClean="0"/>
              <a:t>バイオテクノロジー</a:t>
            </a:r>
            <a:r>
              <a:rPr lang="en-US" altLang="ja-JP" dirty="0" smtClean="0"/>
              <a:t>(</a:t>
            </a:r>
            <a:r>
              <a:rPr lang="ja-JP" altLang="en-US" dirty="0"/>
              <a:t>バ</a:t>
            </a:r>
            <a:r>
              <a:rPr lang="ja-JP" altLang="en-US" dirty="0" smtClean="0"/>
              <a:t>イオインターフェース等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 smtClean="0"/>
              <a:t>拡張</a:t>
            </a:r>
            <a:r>
              <a:rPr lang="ja-JP" altLang="en-US" dirty="0"/>
              <a:t>現実</a:t>
            </a:r>
            <a:r>
              <a:rPr lang="en-US" altLang="ja-JP" dirty="0"/>
              <a:t>(AR)</a:t>
            </a:r>
            <a:r>
              <a:rPr lang="ja-JP" altLang="en-US" dirty="0"/>
              <a:t>や感性工学を活用したヒューマンインターフェース</a:t>
            </a:r>
          </a:p>
          <a:p>
            <a:pPr lvl="1"/>
            <a:r>
              <a:rPr lang="ja-JP" altLang="en-US" dirty="0" smtClean="0"/>
              <a:t>素材</a:t>
            </a:r>
            <a:r>
              <a:rPr lang="ja-JP" altLang="en-US" dirty="0"/>
              <a:t>・ナノテクノロジ</a:t>
            </a:r>
            <a:r>
              <a:rPr lang="ja-JP" altLang="en-US" dirty="0" smtClean="0"/>
              <a:t>ー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DCAD8-A3ED-4C1D-9D4A-A40C23827C6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Society 5.0</a:t>
            </a:r>
            <a:r>
              <a:rPr lang="ja-JP" altLang="en-US" dirty="0"/>
              <a:t>」</a:t>
            </a:r>
            <a:r>
              <a:rPr lang="ja-JP" altLang="en-US" dirty="0" smtClean="0"/>
              <a:t>プラットフォーム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154" name="グループ化 153"/>
          <p:cNvGrpSpPr/>
          <p:nvPr/>
        </p:nvGrpSpPr>
        <p:grpSpPr>
          <a:xfrm>
            <a:off x="521113" y="1196752"/>
            <a:ext cx="8340847" cy="4768954"/>
            <a:chOff x="1187624" y="2348880"/>
            <a:chExt cx="6878663" cy="3932937"/>
          </a:xfrm>
        </p:grpSpPr>
        <p:sp>
          <p:nvSpPr>
            <p:cNvPr id="81" name="円/楕円 80"/>
            <p:cNvSpPr/>
            <p:nvPr/>
          </p:nvSpPr>
          <p:spPr bwMode="auto">
            <a:xfrm>
              <a:off x="2032607" y="4963367"/>
              <a:ext cx="5129667" cy="1004017"/>
            </a:xfrm>
            <a:prstGeom prst="ellipse">
              <a:avLst/>
            </a:prstGeom>
            <a:solidFill>
              <a:srgbClr val="F79646">
                <a:lumMod val="20000"/>
                <a:lumOff val="80000"/>
              </a:srgbClr>
            </a:solidFill>
            <a:ln w="9525">
              <a:solidFill>
                <a:srgbClr val="FAC79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2032607" y="5437250"/>
              <a:ext cx="5129667" cy="719486"/>
            </a:xfrm>
            <a:custGeom>
              <a:avLst/>
              <a:gdLst/>
              <a:ahLst/>
              <a:cxnLst>
                <a:cxn ang="0">
                  <a:pos x="892" y="53"/>
                </a:cxn>
                <a:cxn ang="0">
                  <a:pos x="888" y="62"/>
                </a:cxn>
                <a:cxn ang="0">
                  <a:pos x="887" y="65"/>
                </a:cxn>
                <a:cxn ang="0">
                  <a:pos x="883" y="73"/>
                </a:cxn>
                <a:cxn ang="0">
                  <a:pos x="882" y="75"/>
                </a:cxn>
                <a:cxn ang="0">
                  <a:pos x="878" y="83"/>
                </a:cxn>
                <a:cxn ang="0">
                  <a:pos x="876" y="85"/>
                </a:cxn>
                <a:cxn ang="0">
                  <a:pos x="871" y="93"/>
                </a:cxn>
                <a:cxn ang="0">
                  <a:pos x="869" y="96"/>
                </a:cxn>
                <a:cxn ang="0">
                  <a:pos x="451" y="259"/>
                </a:cxn>
                <a:cxn ang="0">
                  <a:pos x="33" y="96"/>
                </a:cxn>
                <a:cxn ang="0">
                  <a:pos x="31" y="93"/>
                </a:cxn>
                <a:cxn ang="0">
                  <a:pos x="26" y="85"/>
                </a:cxn>
                <a:cxn ang="0">
                  <a:pos x="24" y="83"/>
                </a:cxn>
                <a:cxn ang="0">
                  <a:pos x="20" y="75"/>
                </a:cxn>
                <a:cxn ang="0">
                  <a:pos x="19" y="73"/>
                </a:cxn>
                <a:cxn ang="0">
                  <a:pos x="15" y="65"/>
                </a:cxn>
                <a:cxn ang="0">
                  <a:pos x="13" y="62"/>
                </a:cxn>
                <a:cxn ang="0">
                  <a:pos x="10" y="53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451" y="363"/>
                </a:cxn>
                <a:cxn ang="0">
                  <a:pos x="901" y="104"/>
                </a:cxn>
                <a:cxn ang="0">
                  <a:pos x="901" y="0"/>
                </a:cxn>
                <a:cxn ang="0">
                  <a:pos x="892" y="53"/>
                </a:cxn>
              </a:cxnLst>
              <a:rect l="0" t="0" r="r" b="b"/>
              <a:pathLst>
                <a:path w="901" h="363">
                  <a:moveTo>
                    <a:pt x="892" y="53"/>
                  </a:moveTo>
                  <a:cubicBezTo>
                    <a:pt x="891" y="56"/>
                    <a:pt x="890" y="59"/>
                    <a:pt x="888" y="62"/>
                  </a:cubicBezTo>
                  <a:cubicBezTo>
                    <a:pt x="888" y="63"/>
                    <a:pt x="888" y="64"/>
                    <a:pt x="887" y="65"/>
                  </a:cubicBezTo>
                  <a:cubicBezTo>
                    <a:pt x="886" y="67"/>
                    <a:pt x="885" y="70"/>
                    <a:pt x="883" y="73"/>
                  </a:cubicBezTo>
                  <a:cubicBezTo>
                    <a:pt x="883" y="74"/>
                    <a:pt x="882" y="75"/>
                    <a:pt x="882" y="75"/>
                  </a:cubicBezTo>
                  <a:cubicBezTo>
                    <a:pt x="881" y="78"/>
                    <a:pt x="879" y="80"/>
                    <a:pt x="878" y="83"/>
                  </a:cubicBezTo>
                  <a:cubicBezTo>
                    <a:pt x="877" y="83"/>
                    <a:pt x="877" y="84"/>
                    <a:pt x="876" y="85"/>
                  </a:cubicBezTo>
                  <a:cubicBezTo>
                    <a:pt x="875" y="88"/>
                    <a:pt x="873" y="91"/>
                    <a:pt x="871" y="93"/>
                  </a:cubicBezTo>
                  <a:cubicBezTo>
                    <a:pt x="870" y="94"/>
                    <a:pt x="870" y="95"/>
                    <a:pt x="869" y="96"/>
                  </a:cubicBezTo>
                  <a:cubicBezTo>
                    <a:pt x="802" y="191"/>
                    <a:pt x="640" y="259"/>
                    <a:pt x="451" y="259"/>
                  </a:cubicBezTo>
                  <a:cubicBezTo>
                    <a:pt x="262" y="259"/>
                    <a:pt x="99" y="191"/>
                    <a:pt x="33" y="96"/>
                  </a:cubicBezTo>
                  <a:cubicBezTo>
                    <a:pt x="32" y="95"/>
                    <a:pt x="31" y="94"/>
                    <a:pt x="31" y="93"/>
                  </a:cubicBezTo>
                  <a:cubicBezTo>
                    <a:pt x="29" y="91"/>
                    <a:pt x="27" y="88"/>
                    <a:pt x="26" y="85"/>
                  </a:cubicBezTo>
                  <a:cubicBezTo>
                    <a:pt x="25" y="84"/>
                    <a:pt x="25" y="83"/>
                    <a:pt x="24" y="83"/>
                  </a:cubicBezTo>
                  <a:cubicBezTo>
                    <a:pt x="23" y="80"/>
                    <a:pt x="21" y="78"/>
                    <a:pt x="20" y="75"/>
                  </a:cubicBezTo>
                  <a:cubicBezTo>
                    <a:pt x="20" y="75"/>
                    <a:pt x="19" y="74"/>
                    <a:pt x="19" y="73"/>
                  </a:cubicBezTo>
                  <a:cubicBezTo>
                    <a:pt x="17" y="70"/>
                    <a:pt x="16" y="67"/>
                    <a:pt x="15" y="65"/>
                  </a:cubicBezTo>
                  <a:cubicBezTo>
                    <a:pt x="14" y="64"/>
                    <a:pt x="14" y="63"/>
                    <a:pt x="13" y="62"/>
                  </a:cubicBezTo>
                  <a:cubicBezTo>
                    <a:pt x="12" y="59"/>
                    <a:pt x="11" y="56"/>
                    <a:pt x="10" y="53"/>
                  </a:cubicBezTo>
                  <a:cubicBezTo>
                    <a:pt x="4" y="36"/>
                    <a:pt x="0" y="18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47"/>
                    <a:pt x="202" y="363"/>
                    <a:pt x="451" y="363"/>
                  </a:cubicBezTo>
                  <a:cubicBezTo>
                    <a:pt x="700" y="363"/>
                    <a:pt x="901" y="247"/>
                    <a:pt x="901" y="104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18"/>
                    <a:pt x="898" y="36"/>
                    <a:pt x="892" y="53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rgbClr val="F79646">
                    <a:lumMod val="60000"/>
                    <a:lumOff val="40000"/>
                    <a:shade val="30000"/>
                    <a:satMod val="115000"/>
                  </a:srgbClr>
                </a:gs>
                <a:gs pos="82000">
                  <a:srgbClr val="F7964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F79646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1990170" y="5461809"/>
              <a:ext cx="1548315" cy="2284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○サイバーセキュリティ</a:t>
              </a:r>
            </a:p>
          </p:txBody>
        </p:sp>
        <p:sp>
          <p:nvSpPr>
            <p:cNvPr id="84" name="テキスト ボックス 66"/>
            <p:cNvSpPr txBox="1">
              <a:spLocks noChangeArrowheads="1"/>
            </p:cNvSpPr>
            <p:nvPr/>
          </p:nvSpPr>
          <p:spPr bwMode="auto">
            <a:xfrm>
              <a:off x="3725248" y="5912485"/>
              <a:ext cx="18004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共通的基盤機能</a:t>
              </a:r>
              <a:endPara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3603165" y="5461809"/>
              <a:ext cx="2182870" cy="2284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○データを利活用する推進体制構築</a:t>
              </a: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388353" y="5610323"/>
              <a:ext cx="3959624" cy="22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○リンクドオープンデータシステム　○データフォーマットの統一</a:t>
              </a: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5861928" y="5461809"/>
              <a:ext cx="1294492" cy="22844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○知財・国際標準化</a:t>
              </a: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517576" y="5767482"/>
              <a:ext cx="1929048" cy="228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5271B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○制度・規制改革　○人材育成</a:t>
              </a:r>
            </a:p>
          </p:txBody>
        </p:sp>
        <p:sp>
          <p:nvSpPr>
            <p:cNvPr id="89" name="円/楕円 88"/>
            <p:cNvSpPr/>
            <p:nvPr/>
          </p:nvSpPr>
          <p:spPr bwMode="auto">
            <a:xfrm>
              <a:off x="2025628" y="4273339"/>
              <a:ext cx="5129667" cy="983430"/>
            </a:xfrm>
            <a:prstGeom prst="ellipse">
              <a:avLst/>
            </a:prstGeom>
            <a:solidFill>
              <a:srgbClr val="A4CEB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2033830" y="4754009"/>
              <a:ext cx="5121465" cy="690931"/>
            </a:xfrm>
            <a:custGeom>
              <a:avLst/>
              <a:gdLst/>
              <a:ahLst/>
              <a:cxnLst>
                <a:cxn ang="0">
                  <a:pos x="892" y="53"/>
                </a:cxn>
                <a:cxn ang="0">
                  <a:pos x="888" y="62"/>
                </a:cxn>
                <a:cxn ang="0">
                  <a:pos x="887" y="65"/>
                </a:cxn>
                <a:cxn ang="0">
                  <a:pos x="883" y="73"/>
                </a:cxn>
                <a:cxn ang="0">
                  <a:pos x="882" y="75"/>
                </a:cxn>
                <a:cxn ang="0">
                  <a:pos x="878" y="83"/>
                </a:cxn>
                <a:cxn ang="0">
                  <a:pos x="876" y="85"/>
                </a:cxn>
                <a:cxn ang="0">
                  <a:pos x="871" y="93"/>
                </a:cxn>
                <a:cxn ang="0">
                  <a:pos x="869" y="96"/>
                </a:cxn>
                <a:cxn ang="0">
                  <a:pos x="451" y="259"/>
                </a:cxn>
                <a:cxn ang="0">
                  <a:pos x="33" y="96"/>
                </a:cxn>
                <a:cxn ang="0">
                  <a:pos x="31" y="93"/>
                </a:cxn>
                <a:cxn ang="0">
                  <a:pos x="26" y="85"/>
                </a:cxn>
                <a:cxn ang="0">
                  <a:pos x="24" y="83"/>
                </a:cxn>
                <a:cxn ang="0">
                  <a:pos x="20" y="75"/>
                </a:cxn>
                <a:cxn ang="0">
                  <a:pos x="19" y="73"/>
                </a:cxn>
                <a:cxn ang="0">
                  <a:pos x="15" y="65"/>
                </a:cxn>
                <a:cxn ang="0">
                  <a:pos x="13" y="62"/>
                </a:cxn>
                <a:cxn ang="0">
                  <a:pos x="10" y="53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451" y="363"/>
                </a:cxn>
                <a:cxn ang="0">
                  <a:pos x="901" y="104"/>
                </a:cxn>
                <a:cxn ang="0">
                  <a:pos x="901" y="0"/>
                </a:cxn>
                <a:cxn ang="0">
                  <a:pos x="892" y="53"/>
                </a:cxn>
              </a:cxnLst>
              <a:rect l="0" t="0" r="r" b="b"/>
              <a:pathLst>
                <a:path w="901" h="363">
                  <a:moveTo>
                    <a:pt x="892" y="53"/>
                  </a:moveTo>
                  <a:cubicBezTo>
                    <a:pt x="891" y="56"/>
                    <a:pt x="890" y="59"/>
                    <a:pt x="888" y="62"/>
                  </a:cubicBezTo>
                  <a:cubicBezTo>
                    <a:pt x="888" y="63"/>
                    <a:pt x="888" y="64"/>
                    <a:pt x="887" y="65"/>
                  </a:cubicBezTo>
                  <a:cubicBezTo>
                    <a:pt x="886" y="67"/>
                    <a:pt x="885" y="70"/>
                    <a:pt x="883" y="73"/>
                  </a:cubicBezTo>
                  <a:cubicBezTo>
                    <a:pt x="883" y="74"/>
                    <a:pt x="882" y="75"/>
                    <a:pt x="882" y="75"/>
                  </a:cubicBezTo>
                  <a:cubicBezTo>
                    <a:pt x="881" y="78"/>
                    <a:pt x="879" y="80"/>
                    <a:pt x="878" y="83"/>
                  </a:cubicBezTo>
                  <a:cubicBezTo>
                    <a:pt x="877" y="83"/>
                    <a:pt x="877" y="84"/>
                    <a:pt x="876" y="85"/>
                  </a:cubicBezTo>
                  <a:cubicBezTo>
                    <a:pt x="875" y="88"/>
                    <a:pt x="873" y="91"/>
                    <a:pt x="871" y="93"/>
                  </a:cubicBezTo>
                  <a:cubicBezTo>
                    <a:pt x="870" y="94"/>
                    <a:pt x="870" y="95"/>
                    <a:pt x="869" y="96"/>
                  </a:cubicBezTo>
                  <a:cubicBezTo>
                    <a:pt x="802" y="191"/>
                    <a:pt x="640" y="259"/>
                    <a:pt x="451" y="259"/>
                  </a:cubicBezTo>
                  <a:cubicBezTo>
                    <a:pt x="262" y="259"/>
                    <a:pt x="99" y="191"/>
                    <a:pt x="33" y="96"/>
                  </a:cubicBezTo>
                  <a:cubicBezTo>
                    <a:pt x="32" y="95"/>
                    <a:pt x="31" y="94"/>
                    <a:pt x="31" y="93"/>
                  </a:cubicBezTo>
                  <a:cubicBezTo>
                    <a:pt x="29" y="91"/>
                    <a:pt x="27" y="88"/>
                    <a:pt x="26" y="85"/>
                  </a:cubicBezTo>
                  <a:cubicBezTo>
                    <a:pt x="25" y="84"/>
                    <a:pt x="25" y="83"/>
                    <a:pt x="24" y="83"/>
                  </a:cubicBezTo>
                  <a:cubicBezTo>
                    <a:pt x="23" y="80"/>
                    <a:pt x="21" y="78"/>
                    <a:pt x="20" y="75"/>
                  </a:cubicBezTo>
                  <a:cubicBezTo>
                    <a:pt x="20" y="75"/>
                    <a:pt x="19" y="74"/>
                    <a:pt x="19" y="73"/>
                  </a:cubicBezTo>
                  <a:cubicBezTo>
                    <a:pt x="17" y="70"/>
                    <a:pt x="16" y="67"/>
                    <a:pt x="15" y="65"/>
                  </a:cubicBezTo>
                  <a:cubicBezTo>
                    <a:pt x="14" y="64"/>
                    <a:pt x="14" y="63"/>
                    <a:pt x="13" y="62"/>
                  </a:cubicBezTo>
                  <a:cubicBezTo>
                    <a:pt x="12" y="59"/>
                    <a:pt x="11" y="56"/>
                    <a:pt x="10" y="53"/>
                  </a:cubicBezTo>
                  <a:cubicBezTo>
                    <a:pt x="4" y="36"/>
                    <a:pt x="0" y="18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47"/>
                    <a:pt x="202" y="363"/>
                    <a:pt x="451" y="363"/>
                  </a:cubicBezTo>
                  <a:cubicBezTo>
                    <a:pt x="700" y="363"/>
                    <a:pt x="901" y="247"/>
                    <a:pt x="901" y="104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18"/>
                    <a:pt x="898" y="36"/>
                    <a:pt x="892" y="53"/>
                  </a:cubicBezTo>
                  <a:close/>
                </a:path>
              </a:pathLst>
            </a:custGeom>
            <a:gradFill rotWithShape="0">
              <a:gsLst>
                <a:gs pos="0">
                  <a:srgbClr val="5DA987"/>
                </a:gs>
                <a:gs pos="100000">
                  <a:srgbClr val="265646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3513034" y="3475935"/>
              <a:ext cx="2176987" cy="1532351"/>
              <a:chOff x="3708284" y="2540488"/>
              <a:chExt cx="2666307" cy="1876776"/>
            </a:xfrm>
          </p:grpSpPr>
          <p:sp>
            <p:nvSpPr>
              <p:cNvPr id="92" name="Freeform 40"/>
              <p:cNvSpPr>
                <a:spLocks/>
              </p:cNvSpPr>
              <p:nvPr/>
            </p:nvSpPr>
            <p:spPr bwMode="auto">
              <a:xfrm>
                <a:off x="3716837" y="3324420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40"/>
              <p:cNvSpPr>
                <a:spLocks/>
              </p:cNvSpPr>
              <p:nvPr/>
            </p:nvSpPr>
            <p:spPr bwMode="auto">
              <a:xfrm>
                <a:off x="3716837" y="3645771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40"/>
              <p:cNvSpPr>
                <a:spLocks/>
              </p:cNvSpPr>
              <p:nvPr/>
            </p:nvSpPr>
            <p:spPr bwMode="auto">
              <a:xfrm>
                <a:off x="3716837" y="3433255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40"/>
              <p:cNvSpPr>
                <a:spLocks/>
              </p:cNvSpPr>
              <p:nvPr/>
            </p:nvSpPr>
            <p:spPr bwMode="auto">
              <a:xfrm>
                <a:off x="3716837" y="3716930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40"/>
              <p:cNvSpPr>
                <a:spLocks/>
              </p:cNvSpPr>
              <p:nvPr/>
            </p:nvSpPr>
            <p:spPr bwMode="auto">
              <a:xfrm>
                <a:off x="3716837" y="3913206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40"/>
              <p:cNvSpPr>
                <a:spLocks/>
              </p:cNvSpPr>
              <p:nvPr/>
            </p:nvSpPr>
            <p:spPr bwMode="auto">
              <a:xfrm>
                <a:off x="3716837" y="3128225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40"/>
              <p:cNvSpPr>
                <a:spLocks/>
              </p:cNvSpPr>
              <p:nvPr/>
            </p:nvSpPr>
            <p:spPr bwMode="auto">
              <a:xfrm>
                <a:off x="3716837" y="2909679"/>
                <a:ext cx="2649215" cy="504058"/>
              </a:xfrm>
              <a:custGeom>
                <a:avLst/>
                <a:gdLst/>
                <a:ahLst/>
                <a:cxnLst>
                  <a:cxn ang="0">
                    <a:pos x="169" y="98"/>
                  </a:cxn>
                  <a:cxn ang="0">
                    <a:pos x="0" y="0"/>
                  </a:cxn>
                  <a:cxn ang="0">
                    <a:pos x="0" y="104"/>
                  </a:cxn>
                  <a:cxn ang="0">
                    <a:pos x="169" y="201"/>
                  </a:cxn>
                  <a:cxn ang="0">
                    <a:pos x="338" y="104"/>
                  </a:cxn>
                  <a:cxn ang="0">
                    <a:pos x="338" y="0"/>
                  </a:cxn>
                  <a:cxn ang="0">
                    <a:pos x="169" y="98"/>
                  </a:cxn>
                </a:cxnLst>
                <a:rect l="0" t="0" r="r" b="b"/>
                <a:pathLst>
                  <a:path w="338" h="201">
                    <a:moveTo>
                      <a:pt x="169" y="98"/>
                    </a:moveTo>
                    <a:cubicBezTo>
                      <a:pt x="75" y="98"/>
                      <a:pt x="0" y="54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58"/>
                      <a:pt x="75" y="201"/>
                      <a:pt x="169" y="201"/>
                    </a:cubicBezTo>
                    <a:cubicBezTo>
                      <a:pt x="263" y="201"/>
                      <a:pt x="338" y="158"/>
                      <a:pt x="338" y="10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8" y="54"/>
                      <a:pt x="263" y="98"/>
                      <a:pt x="169" y="9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46"/>
              <p:cNvSpPr>
                <a:spLocks/>
              </p:cNvSpPr>
              <p:nvPr/>
            </p:nvSpPr>
            <p:spPr bwMode="auto">
              <a:xfrm>
                <a:off x="3708284" y="2540488"/>
                <a:ext cx="2666307" cy="251611"/>
              </a:xfrm>
              <a:custGeom>
                <a:avLst/>
                <a:gdLst/>
                <a:ahLst/>
                <a:cxnLst>
                  <a:cxn ang="0">
                    <a:pos x="169" y="19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169" y="84"/>
                  </a:cxn>
                  <a:cxn ang="0">
                    <a:pos x="338" y="34"/>
                  </a:cxn>
                  <a:cxn ang="0">
                    <a:pos x="338" y="0"/>
                  </a:cxn>
                  <a:cxn ang="0">
                    <a:pos x="169" y="19"/>
                  </a:cxn>
                </a:cxnLst>
                <a:rect l="0" t="0" r="r" b="b"/>
                <a:pathLst>
                  <a:path w="338" h="84">
                    <a:moveTo>
                      <a:pt x="169" y="19"/>
                    </a:moveTo>
                    <a:cubicBezTo>
                      <a:pt x="109" y="19"/>
                      <a:pt x="52" y="12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8" y="64"/>
                      <a:pt x="99" y="84"/>
                      <a:pt x="169" y="84"/>
                    </a:cubicBezTo>
                    <a:cubicBezTo>
                      <a:pt x="239" y="84"/>
                      <a:pt x="300" y="64"/>
                      <a:pt x="338" y="34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286" y="12"/>
                      <a:pt x="229" y="19"/>
                      <a:pt x="169" y="1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373C2"/>
                  </a:gs>
                  <a:gs pos="63000">
                    <a:srgbClr val="231F55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0" name="テキスト ボックス 99"/>
            <p:cNvSpPr txBox="1"/>
            <p:nvPr/>
          </p:nvSpPr>
          <p:spPr>
            <a:xfrm>
              <a:off x="3463312" y="4081668"/>
              <a:ext cx="2293350" cy="43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基盤技術</a:t>
              </a:r>
              <a:endParaRPr lang="en-US" altLang="ja-JP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人工知能、ビッグデータ処理技術等</a:t>
              </a:r>
              <a:endParaRPr lang="ja-JP" altLang="en-US" sz="12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101" name="グループ化 100"/>
            <p:cNvGrpSpPr/>
            <p:nvPr/>
          </p:nvGrpSpPr>
          <p:grpSpPr>
            <a:xfrm>
              <a:off x="5785772" y="4231780"/>
              <a:ext cx="1558961" cy="631818"/>
              <a:chOff x="6412669" y="3370635"/>
              <a:chExt cx="2175494" cy="881688"/>
            </a:xfrm>
          </p:grpSpPr>
          <p:sp>
            <p:nvSpPr>
              <p:cNvPr id="102" name="円/楕円 101"/>
              <p:cNvSpPr/>
              <p:nvPr/>
            </p:nvSpPr>
            <p:spPr bwMode="auto">
              <a:xfrm>
                <a:off x="7020672" y="3370635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6412669" y="3693825"/>
                <a:ext cx="2175494" cy="354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映像情報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104" name="グループ化 103"/>
            <p:cNvGrpSpPr/>
            <p:nvPr/>
          </p:nvGrpSpPr>
          <p:grpSpPr>
            <a:xfrm>
              <a:off x="3842048" y="4615061"/>
              <a:ext cx="1558961" cy="631818"/>
              <a:chOff x="3908842" y="3924146"/>
              <a:chExt cx="2175494" cy="881688"/>
            </a:xfrm>
          </p:grpSpPr>
          <p:sp>
            <p:nvSpPr>
              <p:cNvPr id="105" name="円/楕円 104"/>
              <p:cNvSpPr/>
              <p:nvPr/>
            </p:nvSpPr>
            <p:spPr bwMode="auto">
              <a:xfrm>
                <a:off x="4536674" y="3924146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3908842" y="4185225"/>
                <a:ext cx="2175494" cy="602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異業種間</a:t>
                </a:r>
                <a:endParaRPr lang="en-US" altLang="ja-JP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データ流通促進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107" name="グループ化 106"/>
            <p:cNvGrpSpPr/>
            <p:nvPr/>
          </p:nvGrpSpPr>
          <p:grpSpPr>
            <a:xfrm>
              <a:off x="2764138" y="4544767"/>
              <a:ext cx="1558961" cy="631818"/>
              <a:chOff x="2401290" y="3780858"/>
              <a:chExt cx="2175494" cy="881688"/>
            </a:xfrm>
          </p:grpSpPr>
          <p:sp>
            <p:nvSpPr>
              <p:cNvPr id="108" name="円/楕円 107"/>
              <p:cNvSpPr/>
              <p:nvPr/>
            </p:nvSpPr>
            <p:spPr bwMode="auto">
              <a:xfrm>
                <a:off x="3026852" y="3780858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>
              <a:xfrm>
                <a:off x="2401290" y="4012858"/>
                <a:ext cx="2175494" cy="60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ヒト・モノ・車</a:t>
                </a:r>
                <a:endParaRPr lang="en-US" altLang="ja-JP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位置</a:t>
                </a:r>
                <a:r>
                  <a:rPr lang="ja-JP" altLang="en-US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</a:t>
                </a:r>
              </a:p>
            </p:txBody>
          </p:sp>
        </p:grpSp>
        <p:sp>
          <p:nvSpPr>
            <p:cNvPr id="110" name="テキスト ボックス 66"/>
            <p:cNvSpPr txBox="1">
              <a:spLocks noChangeArrowheads="1"/>
            </p:cNvSpPr>
            <p:nvPr/>
          </p:nvSpPr>
          <p:spPr bwMode="auto">
            <a:xfrm>
              <a:off x="3937134" y="5190808"/>
              <a:ext cx="1385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データベース</a:t>
              </a:r>
            </a:p>
          </p:txBody>
        </p:sp>
        <p:sp>
          <p:nvSpPr>
            <p:cNvPr id="111" name="円/楕円 110"/>
            <p:cNvSpPr/>
            <p:nvPr/>
          </p:nvSpPr>
          <p:spPr bwMode="auto">
            <a:xfrm>
              <a:off x="2821122" y="3934720"/>
              <a:ext cx="575165" cy="526632"/>
            </a:xfrm>
            <a:prstGeom prst="ellipse">
              <a:avLst/>
            </a:prstGeom>
            <a:gradFill flip="none" rotWithShape="1">
              <a:gsLst>
                <a:gs pos="100000">
                  <a:srgbClr val="A8CBCB"/>
                </a:gs>
                <a:gs pos="61000">
                  <a:srgbClr val="006666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b="1" dirty="0" smtClean="0">
                <a:solidFill>
                  <a:prstClr val="white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12" name="円/楕円 111"/>
            <p:cNvSpPr/>
            <p:nvPr/>
          </p:nvSpPr>
          <p:spPr bwMode="auto">
            <a:xfrm>
              <a:off x="5785772" y="3937889"/>
              <a:ext cx="575165" cy="526632"/>
            </a:xfrm>
            <a:prstGeom prst="ellipse">
              <a:avLst/>
            </a:prstGeom>
            <a:gradFill flip="none" rotWithShape="1">
              <a:gsLst>
                <a:gs pos="100000">
                  <a:srgbClr val="A8CBCB"/>
                </a:gs>
                <a:gs pos="61000">
                  <a:srgbClr val="006666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b="1" dirty="0" smtClean="0">
                <a:solidFill>
                  <a:prstClr val="white"/>
                </a:solidFill>
                <a:latin typeface="ＭＳ Ｐゴシック" panose="020B0600070205080204" pitchFamily="50" charset="-128"/>
              </a:endParaRPr>
            </a:p>
          </p:txBody>
        </p:sp>
        <p:grpSp>
          <p:nvGrpSpPr>
            <p:cNvPr id="113" name="グループ化 112"/>
            <p:cNvGrpSpPr/>
            <p:nvPr/>
          </p:nvGrpSpPr>
          <p:grpSpPr>
            <a:xfrm>
              <a:off x="5326119" y="4521307"/>
              <a:ext cx="1162763" cy="631818"/>
              <a:chOff x="5716664" y="3780858"/>
              <a:chExt cx="1622608" cy="881688"/>
            </a:xfrm>
          </p:grpSpPr>
          <p:sp>
            <p:nvSpPr>
              <p:cNvPr id="114" name="円/楕円 113"/>
              <p:cNvSpPr/>
              <p:nvPr/>
            </p:nvSpPr>
            <p:spPr bwMode="auto">
              <a:xfrm>
                <a:off x="6046498" y="3780858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>
              <a:xfrm>
                <a:off x="5716664" y="3945690"/>
                <a:ext cx="1622608" cy="60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３次元</a:t>
                </a:r>
                <a:endParaRPr lang="en-US" altLang="ja-JP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地図情報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>
              <a:off x="1955575" y="4289435"/>
              <a:ext cx="1258376" cy="635105"/>
              <a:chOff x="1520658" y="3370635"/>
              <a:chExt cx="1756034" cy="886275"/>
            </a:xfrm>
          </p:grpSpPr>
          <p:sp>
            <p:nvSpPr>
              <p:cNvPr id="117" name="円/楕円 116"/>
              <p:cNvSpPr/>
              <p:nvPr/>
            </p:nvSpPr>
            <p:spPr bwMode="auto">
              <a:xfrm>
                <a:off x="1934759" y="3370635"/>
                <a:ext cx="962941" cy="88168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8CBCB"/>
                  </a:gs>
                  <a:gs pos="61000">
                    <a:srgbClr val="006666"/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1524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1200" b="1" dirty="0" smtClean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18" name="正方形/長方形 117"/>
              <p:cNvSpPr/>
              <p:nvPr/>
            </p:nvSpPr>
            <p:spPr>
              <a:xfrm>
                <a:off x="1520658" y="3654765"/>
                <a:ext cx="1756034" cy="60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地球環境</a:t>
                </a:r>
                <a:endParaRPr lang="en-US" altLang="ja-JP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情報</a:t>
                </a:r>
                <a:endParaRPr lang="ja-JP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3080448" y="3205348"/>
              <a:ext cx="3077065" cy="327326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120"/>
                </a:cxn>
                <a:cxn ang="0">
                  <a:pos x="20" y="172"/>
                </a:cxn>
                <a:cxn ang="0">
                  <a:pos x="209" y="104"/>
                </a:cxn>
                <a:cxn ang="0">
                  <a:pos x="398" y="172"/>
                </a:cxn>
                <a:cxn ang="0">
                  <a:pos x="418" y="120"/>
                </a:cxn>
                <a:cxn ang="0">
                  <a:pos x="209" y="0"/>
                </a:cxn>
              </a:cxnLst>
              <a:rect l="0" t="0" r="r" b="b"/>
              <a:pathLst>
                <a:path w="418" h="172">
                  <a:moveTo>
                    <a:pt x="209" y="0"/>
                  </a:moveTo>
                  <a:cubicBezTo>
                    <a:pt x="93" y="0"/>
                    <a:pt x="0" y="54"/>
                    <a:pt x="0" y="120"/>
                  </a:cubicBezTo>
                  <a:cubicBezTo>
                    <a:pt x="0" y="139"/>
                    <a:pt x="7" y="156"/>
                    <a:pt x="20" y="172"/>
                  </a:cubicBezTo>
                  <a:cubicBezTo>
                    <a:pt x="54" y="132"/>
                    <a:pt x="126" y="104"/>
                    <a:pt x="209" y="104"/>
                  </a:cubicBezTo>
                  <a:cubicBezTo>
                    <a:pt x="292" y="104"/>
                    <a:pt x="364" y="132"/>
                    <a:pt x="398" y="172"/>
                  </a:cubicBezTo>
                  <a:cubicBezTo>
                    <a:pt x="411" y="156"/>
                    <a:pt x="418" y="139"/>
                    <a:pt x="418" y="120"/>
                  </a:cubicBezTo>
                  <a:cubicBezTo>
                    <a:pt x="418" y="54"/>
                    <a:pt x="324" y="0"/>
                    <a:pt x="2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7"/>
            <p:cNvSpPr>
              <a:spLocks noEditPoints="1"/>
            </p:cNvSpPr>
            <p:nvPr/>
          </p:nvSpPr>
          <p:spPr bwMode="auto">
            <a:xfrm>
              <a:off x="1412832" y="2942519"/>
              <a:ext cx="6447185" cy="984396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0" y="258"/>
                </a:cxn>
                <a:cxn ang="0">
                  <a:pos x="451" y="517"/>
                </a:cxn>
                <a:cxn ang="0">
                  <a:pos x="901" y="258"/>
                </a:cxn>
                <a:cxn ang="0">
                  <a:pos x="451" y="0"/>
                </a:cxn>
                <a:cxn ang="0">
                  <a:pos x="451" y="378"/>
                </a:cxn>
                <a:cxn ang="0">
                  <a:pos x="242" y="258"/>
                </a:cxn>
                <a:cxn ang="0">
                  <a:pos x="451" y="138"/>
                </a:cxn>
                <a:cxn ang="0">
                  <a:pos x="660" y="258"/>
                </a:cxn>
                <a:cxn ang="0">
                  <a:pos x="451" y="378"/>
                </a:cxn>
              </a:cxnLst>
              <a:rect l="0" t="0" r="r" b="b"/>
              <a:pathLst>
                <a:path w="901" h="517">
                  <a:moveTo>
                    <a:pt x="451" y="0"/>
                  </a:moveTo>
                  <a:cubicBezTo>
                    <a:pt x="202" y="0"/>
                    <a:pt x="0" y="115"/>
                    <a:pt x="0" y="258"/>
                  </a:cubicBezTo>
                  <a:cubicBezTo>
                    <a:pt x="0" y="401"/>
                    <a:pt x="202" y="517"/>
                    <a:pt x="451" y="517"/>
                  </a:cubicBezTo>
                  <a:cubicBezTo>
                    <a:pt x="700" y="517"/>
                    <a:pt x="901" y="401"/>
                    <a:pt x="901" y="258"/>
                  </a:cubicBezTo>
                  <a:cubicBezTo>
                    <a:pt x="901" y="115"/>
                    <a:pt x="700" y="0"/>
                    <a:pt x="451" y="0"/>
                  </a:cubicBezTo>
                  <a:close/>
                  <a:moveTo>
                    <a:pt x="451" y="378"/>
                  </a:moveTo>
                  <a:cubicBezTo>
                    <a:pt x="335" y="378"/>
                    <a:pt x="242" y="324"/>
                    <a:pt x="242" y="258"/>
                  </a:cubicBezTo>
                  <a:cubicBezTo>
                    <a:pt x="242" y="192"/>
                    <a:pt x="335" y="138"/>
                    <a:pt x="451" y="138"/>
                  </a:cubicBezTo>
                  <a:cubicBezTo>
                    <a:pt x="566" y="138"/>
                    <a:pt x="660" y="192"/>
                    <a:pt x="660" y="258"/>
                  </a:cubicBezTo>
                  <a:cubicBezTo>
                    <a:pt x="660" y="324"/>
                    <a:pt x="566" y="378"/>
                    <a:pt x="451" y="378"/>
                  </a:cubicBezTo>
                  <a:close/>
                </a:path>
              </a:pathLst>
            </a:custGeom>
            <a:solidFill>
              <a:srgbClr val="EEECE1">
                <a:lumMod val="9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3520018" y="3234928"/>
              <a:ext cx="2170003" cy="425509"/>
            </a:xfrm>
            <a:custGeom>
              <a:avLst/>
              <a:gdLst/>
              <a:ahLst/>
              <a:cxnLst>
                <a:cxn ang="0">
                  <a:pos x="169" y="98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169" y="201"/>
                </a:cxn>
                <a:cxn ang="0">
                  <a:pos x="338" y="104"/>
                </a:cxn>
                <a:cxn ang="0">
                  <a:pos x="338" y="0"/>
                </a:cxn>
                <a:cxn ang="0">
                  <a:pos x="169" y="98"/>
                </a:cxn>
              </a:cxnLst>
              <a:rect l="0" t="0" r="r" b="b"/>
              <a:pathLst>
                <a:path w="338" h="201">
                  <a:moveTo>
                    <a:pt x="169" y="98"/>
                  </a:moveTo>
                  <a:cubicBezTo>
                    <a:pt x="75" y="98"/>
                    <a:pt x="0" y="5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58"/>
                    <a:pt x="75" y="201"/>
                    <a:pt x="169" y="201"/>
                  </a:cubicBezTo>
                  <a:cubicBezTo>
                    <a:pt x="263" y="201"/>
                    <a:pt x="338" y="158"/>
                    <a:pt x="338" y="104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8" y="54"/>
                    <a:pt x="263" y="98"/>
                    <a:pt x="169" y="98"/>
                  </a:cubicBezTo>
                  <a:close/>
                </a:path>
              </a:pathLst>
            </a:custGeom>
            <a:gradFill rotWithShape="0">
              <a:gsLst>
                <a:gs pos="0">
                  <a:srgbClr val="5373C2"/>
                </a:gs>
                <a:gs pos="63000">
                  <a:srgbClr val="231F55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円/楕円 121"/>
            <p:cNvSpPr/>
            <p:nvPr/>
          </p:nvSpPr>
          <p:spPr bwMode="gray">
            <a:xfrm>
              <a:off x="2032606" y="3055611"/>
              <a:ext cx="5233108" cy="744798"/>
            </a:xfrm>
            <a:prstGeom prst="ellipse">
              <a:avLst/>
            </a:prstGeom>
            <a:noFill/>
            <a:ln w="38100">
              <a:solidFill>
                <a:sysClr val="window" lastClr="FFFFFF"/>
              </a:solidFill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フリーフォーム 122"/>
            <p:cNvSpPr/>
            <p:nvPr/>
          </p:nvSpPr>
          <p:spPr bwMode="gray">
            <a:xfrm rot="20190983">
              <a:off x="2905812" y="3039974"/>
              <a:ext cx="322949" cy="136086"/>
            </a:xfrm>
            <a:custGeom>
              <a:avLst/>
              <a:gdLst>
                <a:gd name="connsiteX0" fmla="*/ 0 w 508000"/>
                <a:gd name="connsiteY0" fmla="*/ 0 h 261258"/>
                <a:gd name="connsiteX1" fmla="*/ 239486 w 508000"/>
                <a:gd name="connsiteY1" fmla="*/ 261258 h 261258"/>
                <a:gd name="connsiteX2" fmla="*/ 508000 w 508000"/>
                <a:gd name="connsiteY2" fmla="*/ 94343 h 261258"/>
                <a:gd name="connsiteX3" fmla="*/ 0 w 508000"/>
                <a:gd name="connsiteY3" fmla="*/ 0 h 261258"/>
                <a:gd name="connsiteX0" fmla="*/ 0 w 327025"/>
                <a:gd name="connsiteY0" fmla="*/ 0 h 251733"/>
                <a:gd name="connsiteX1" fmla="*/ 58511 w 327025"/>
                <a:gd name="connsiteY1" fmla="*/ 251733 h 251733"/>
                <a:gd name="connsiteX2" fmla="*/ 327025 w 327025"/>
                <a:gd name="connsiteY2" fmla="*/ 84818 h 251733"/>
                <a:gd name="connsiteX3" fmla="*/ 0 w 327025"/>
                <a:gd name="connsiteY3" fmla="*/ 0 h 251733"/>
                <a:gd name="connsiteX0" fmla="*/ 17689 w 344714"/>
                <a:gd name="connsiteY0" fmla="*/ 0 h 232683"/>
                <a:gd name="connsiteX1" fmla="*/ 0 w 344714"/>
                <a:gd name="connsiteY1" fmla="*/ 232683 h 232683"/>
                <a:gd name="connsiteX2" fmla="*/ 344714 w 344714"/>
                <a:gd name="connsiteY2" fmla="*/ 84818 h 232683"/>
                <a:gd name="connsiteX3" fmla="*/ 17689 w 344714"/>
                <a:gd name="connsiteY3" fmla="*/ 0 h 232683"/>
                <a:gd name="connsiteX0" fmla="*/ 17689 w 439964"/>
                <a:gd name="connsiteY0" fmla="*/ 0 h 232683"/>
                <a:gd name="connsiteX1" fmla="*/ 0 w 439964"/>
                <a:gd name="connsiteY1" fmla="*/ 232683 h 232683"/>
                <a:gd name="connsiteX2" fmla="*/ 439964 w 439964"/>
                <a:gd name="connsiteY2" fmla="*/ 103868 h 232683"/>
                <a:gd name="connsiteX3" fmla="*/ 17689 w 439964"/>
                <a:gd name="connsiteY3" fmla="*/ 0 h 232683"/>
                <a:gd name="connsiteX0" fmla="*/ 189139 w 439964"/>
                <a:gd name="connsiteY0" fmla="*/ 0 h 242208"/>
                <a:gd name="connsiteX1" fmla="*/ 0 w 439964"/>
                <a:gd name="connsiteY1" fmla="*/ 242208 h 242208"/>
                <a:gd name="connsiteX2" fmla="*/ 439964 w 439964"/>
                <a:gd name="connsiteY2" fmla="*/ 113393 h 242208"/>
                <a:gd name="connsiteX3" fmla="*/ 189139 w 439964"/>
                <a:gd name="connsiteY3" fmla="*/ 0 h 242208"/>
                <a:gd name="connsiteX0" fmla="*/ 189139 w 439964"/>
                <a:gd name="connsiteY0" fmla="*/ 0 h 166008"/>
                <a:gd name="connsiteX1" fmla="*/ 0 w 439964"/>
                <a:gd name="connsiteY1" fmla="*/ 166008 h 166008"/>
                <a:gd name="connsiteX2" fmla="*/ 439964 w 439964"/>
                <a:gd name="connsiteY2" fmla="*/ 113393 h 166008"/>
                <a:gd name="connsiteX3" fmla="*/ 189139 w 439964"/>
                <a:gd name="connsiteY3" fmla="*/ 0 h 166008"/>
                <a:gd name="connsiteX0" fmla="*/ 189139 w 487589"/>
                <a:gd name="connsiteY0" fmla="*/ 0 h 166008"/>
                <a:gd name="connsiteX1" fmla="*/ 0 w 487589"/>
                <a:gd name="connsiteY1" fmla="*/ 166008 h 166008"/>
                <a:gd name="connsiteX2" fmla="*/ 487589 w 487589"/>
                <a:gd name="connsiteY2" fmla="*/ 141968 h 166008"/>
                <a:gd name="connsiteX3" fmla="*/ 189139 w 487589"/>
                <a:gd name="connsiteY3" fmla="*/ 0 h 166008"/>
                <a:gd name="connsiteX0" fmla="*/ 189139 w 487589"/>
                <a:gd name="connsiteY0" fmla="*/ 0 h 194583"/>
                <a:gd name="connsiteX1" fmla="*/ 0 w 487589"/>
                <a:gd name="connsiteY1" fmla="*/ 194583 h 194583"/>
                <a:gd name="connsiteX2" fmla="*/ 487589 w 487589"/>
                <a:gd name="connsiteY2" fmla="*/ 141968 h 194583"/>
                <a:gd name="connsiteX3" fmla="*/ 189139 w 487589"/>
                <a:gd name="connsiteY3" fmla="*/ 0 h 19458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22918 h 175533"/>
                <a:gd name="connsiteX3" fmla="*/ 170089 w 487589"/>
                <a:gd name="connsiteY3" fmla="*/ 0 h 175533"/>
                <a:gd name="connsiteX0" fmla="*/ 170089 w 470333"/>
                <a:gd name="connsiteY0" fmla="*/ 0 h 187321"/>
                <a:gd name="connsiteX1" fmla="*/ 0 w 470333"/>
                <a:gd name="connsiteY1" fmla="*/ 175533 h 187321"/>
                <a:gd name="connsiteX2" fmla="*/ 470333 w 470333"/>
                <a:gd name="connsiteY2" fmla="*/ 187321 h 187321"/>
                <a:gd name="connsiteX3" fmla="*/ 170089 w 470333"/>
                <a:gd name="connsiteY3" fmla="*/ 0 h 187321"/>
                <a:gd name="connsiteX0" fmla="*/ 144292 w 444536"/>
                <a:gd name="connsiteY0" fmla="*/ 0 h 187321"/>
                <a:gd name="connsiteX1" fmla="*/ 0 w 444536"/>
                <a:gd name="connsiteY1" fmla="*/ 152863 h 187321"/>
                <a:gd name="connsiteX2" fmla="*/ 444536 w 444536"/>
                <a:gd name="connsiteY2" fmla="*/ 187321 h 187321"/>
                <a:gd name="connsiteX3" fmla="*/ 144292 w 444536"/>
                <a:gd name="connsiteY3" fmla="*/ 0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36" h="187321">
                  <a:moveTo>
                    <a:pt x="144292" y="0"/>
                  </a:moveTo>
                  <a:lnTo>
                    <a:pt x="0" y="152863"/>
                  </a:lnTo>
                  <a:lnTo>
                    <a:pt x="444536" y="187321"/>
                  </a:lnTo>
                  <a:lnTo>
                    <a:pt x="144292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フリーフォーム 123"/>
            <p:cNvSpPr/>
            <p:nvPr/>
          </p:nvSpPr>
          <p:spPr bwMode="gray">
            <a:xfrm rot="10800000">
              <a:off x="6150306" y="3650980"/>
              <a:ext cx="375974" cy="99843"/>
            </a:xfrm>
            <a:custGeom>
              <a:avLst/>
              <a:gdLst>
                <a:gd name="connsiteX0" fmla="*/ 0 w 508000"/>
                <a:gd name="connsiteY0" fmla="*/ 0 h 261258"/>
                <a:gd name="connsiteX1" fmla="*/ 239486 w 508000"/>
                <a:gd name="connsiteY1" fmla="*/ 261258 h 261258"/>
                <a:gd name="connsiteX2" fmla="*/ 508000 w 508000"/>
                <a:gd name="connsiteY2" fmla="*/ 94343 h 261258"/>
                <a:gd name="connsiteX3" fmla="*/ 0 w 508000"/>
                <a:gd name="connsiteY3" fmla="*/ 0 h 261258"/>
                <a:gd name="connsiteX0" fmla="*/ 0 w 327025"/>
                <a:gd name="connsiteY0" fmla="*/ 0 h 251733"/>
                <a:gd name="connsiteX1" fmla="*/ 58511 w 327025"/>
                <a:gd name="connsiteY1" fmla="*/ 251733 h 251733"/>
                <a:gd name="connsiteX2" fmla="*/ 327025 w 327025"/>
                <a:gd name="connsiteY2" fmla="*/ 84818 h 251733"/>
                <a:gd name="connsiteX3" fmla="*/ 0 w 327025"/>
                <a:gd name="connsiteY3" fmla="*/ 0 h 251733"/>
                <a:gd name="connsiteX0" fmla="*/ 17689 w 344714"/>
                <a:gd name="connsiteY0" fmla="*/ 0 h 232683"/>
                <a:gd name="connsiteX1" fmla="*/ 0 w 344714"/>
                <a:gd name="connsiteY1" fmla="*/ 232683 h 232683"/>
                <a:gd name="connsiteX2" fmla="*/ 344714 w 344714"/>
                <a:gd name="connsiteY2" fmla="*/ 84818 h 232683"/>
                <a:gd name="connsiteX3" fmla="*/ 17689 w 344714"/>
                <a:gd name="connsiteY3" fmla="*/ 0 h 232683"/>
                <a:gd name="connsiteX0" fmla="*/ 17689 w 439964"/>
                <a:gd name="connsiteY0" fmla="*/ 0 h 232683"/>
                <a:gd name="connsiteX1" fmla="*/ 0 w 439964"/>
                <a:gd name="connsiteY1" fmla="*/ 232683 h 232683"/>
                <a:gd name="connsiteX2" fmla="*/ 439964 w 439964"/>
                <a:gd name="connsiteY2" fmla="*/ 103868 h 232683"/>
                <a:gd name="connsiteX3" fmla="*/ 17689 w 439964"/>
                <a:gd name="connsiteY3" fmla="*/ 0 h 232683"/>
                <a:gd name="connsiteX0" fmla="*/ 189139 w 439964"/>
                <a:gd name="connsiteY0" fmla="*/ 0 h 242208"/>
                <a:gd name="connsiteX1" fmla="*/ 0 w 439964"/>
                <a:gd name="connsiteY1" fmla="*/ 242208 h 242208"/>
                <a:gd name="connsiteX2" fmla="*/ 439964 w 439964"/>
                <a:gd name="connsiteY2" fmla="*/ 113393 h 242208"/>
                <a:gd name="connsiteX3" fmla="*/ 189139 w 439964"/>
                <a:gd name="connsiteY3" fmla="*/ 0 h 242208"/>
                <a:gd name="connsiteX0" fmla="*/ 189139 w 439964"/>
                <a:gd name="connsiteY0" fmla="*/ 0 h 166008"/>
                <a:gd name="connsiteX1" fmla="*/ 0 w 439964"/>
                <a:gd name="connsiteY1" fmla="*/ 166008 h 166008"/>
                <a:gd name="connsiteX2" fmla="*/ 439964 w 439964"/>
                <a:gd name="connsiteY2" fmla="*/ 113393 h 166008"/>
                <a:gd name="connsiteX3" fmla="*/ 189139 w 439964"/>
                <a:gd name="connsiteY3" fmla="*/ 0 h 166008"/>
                <a:gd name="connsiteX0" fmla="*/ 189139 w 487589"/>
                <a:gd name="connsiteY0" fmla="*/ 0 h 166008"/>
                <a:gd name="connsiteX1" fmla="*/ 0 w 487589"/>
                <a:gd name="connsiteY1" fmla="*/ 166008 h 166008"/>
                <a:gd name="connsiteX2" fmla="*/ 487589 w 487589"/>
                <a:gd name="connsiteY2" fmla="*/ 141968 h 166008"/>
                <a:gd name="connsiteX3" fmla="*/ 189139 w 487589"/>
                <a:gd name="connsiteY3" fmla="*/ 0 h 166008"/>
                <a:gd name="connsiteX0" fmla="*/ 189139 w 487589"/>
                <a:gd name="connsiteY0" fmla="*/ 0 h 194583"/>
                <a:gd name="connsiteX1" fmla="*/ 0 w 487589"/>
                <a:gd name="connsiteY1" fmla="*/ 194583 h 194583"/>
                <a:gd name="connsiteX2" fmla="*/ 487589 w 487589"/>
                <a:gd name="connsiteY2" fmla="*/ 141968 h 194583"/>
                <a:gd name="connsiteX3" fmla="*/ 189139 w 487589"/>
                <a:gd name="connsiteY3" fmla="*/ 0 h 19458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22918 h 175533"/>
                <a:gd name="connsiteX3" fmla="*/ 170089 w 487589"/>
                <a:gd name="connsiteY3" fmla="*/ 0 h 17553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51493 h 175533"/>
                <a:gd name="connsiteX3" fmla="*/ 170089 w 487589"/>
                <a:gd name="connsiteY3" fmla="*/ 0 h 175533"/>
                <a:gd name="connsiteX0" fmla="*/ 0 w 803275"/>
                <a:gd name="connsiteY0" fmla="*/ 0 h 70758"/>
                <a:gd name="connsiteX1" fmla="*/ 315686 w 803275"/>
                <a:gd name="connsiteY1" fmla="*/ 70758 h 70758"/>
                <a:gd name="connsiteX2" fmla="*/ 803275 w 803275"/>
                <a:gd name="connsiteY2" fmla="*/ 46718 h 70758"/>
                <a:gd name="connsiteX3" fmla="*/ 0 w 803275"/>
                <a:gd name="connsiteY3" fmla="*/ 0 h 70758"/>
                <a:gd name="connsiteX0" fmla="*/ 0 w 460375"/>
                <a:gd name="connsiteY0" fmla="*/ 58057 h 128815"/>
                <a:gd name="connsiteX1" fmla="*/ 315686 w 460375"/>
                <a:gd name="connsiteY1" fmla="*/ 128815 h 128815"/>
                <a:gd name="connsiteX2" fmla="*/ 460375 w 460375"/>
                <a:gd name="connsiteY2" fmla="*/ 0 h 128815"/>
                <a:gd name="connsiteX3" fmla="*/ 0 w 460375"/>
                <a:gd name="connsiteY3" fmla="*/ 58057 h 128815"/>
                <a:gd name="connsiteX0" fmla="*/ 0 w 574675"/>
                <a:gd name="connsiteY0" fmla="*/ 58057 h 128815"/>
                <a:gd name="connsiteX1" fmla="*/ 315686 w 574675"/>
                <a:gd name="connsiteY1" fmla="*/ 128815 h 128815"/>
                <a:gd name="connsiteX2" fmla="*/ 574675 w 574675"/>
                <a:gd name="connsiteY2" fmla="*/ 0 h 128815"/>
                <a:gd name="connsiteX3" fmla="*/ 0 w 574675"/>
                <a:gd name="connsiteY3" fmla="*/ 58057 h 128815"/>
                <a:gd name="connsiteX0" fmla="*/ 0 w 574675"/>
                <a:gd name="connsiteY0" fmla="*/ 58057 h 128815"/>
                <a:gd name="connsiteX1" fmla="*/ 515711 w 574675"/>
                <a:gd name="connsiteY1" fmla="*/ 128815 h 128815"/>
                <a:gd name="connsiteX2" fmla="*/ 574675 w 574675"/>
                <a:gd name="connsiteY2" fmla="*/ 0 h 128815"/>
                <a:gd name="connsiteX3" fmla="*/ 0 w 574675"/>
                <a:gd name="connsiteY3" fmla="*/ 58057 h 128815"/>
                <a:gd name="connsiteX0" fmla="*/ 0 w 403225"/>
                <a:gd name="connsiteY0" fmla="*/ 907 h 128815"/>
                <a:gd name="connsiteX1" fmla="*/ 344261 w 403225"/>
                <a:gd name="connsiteY1" fmla="*/ 128815 h 128815"/>
                <a:gd name="connsiteX2" fmla="*/ 403225 w 403225"/>
                <a:gd name="connsiteY2" fmla="*/ 0 h 128815"/>
                <a:gd name="connsiteX3" fmla="*/ 0 w 403225"/>
                <a:gd name="connsiteY3" fmla="*/ 907 h 128815"/>
                <a:gd name="connsiteX0" fmla="*/ 0 w 517525"/>
                <a:gd name="connsiteY0" fmla="*/ 39007 h 166915"/>
                <a:gd name="connsiteX1" fmla="*/ 344261 w 517525"/>
                <a:gd name="connsiteY1" fmla="*/ 166915 h 166915"/>
                <a:gd name="connsiteX2" fmla="*/ 517525 w 517525"/>
                <a:gd name="connsiteY2" fmla="*/ 0 h 166915"/>
                <a:gd name="connsiteX3" fmla="*/ 0 w 517525"/>
                <a:gd name="connsiteY3" fmla="*/ 39007 h 166915"/>
                <a:gd name="connsiteX0" fmla="*/ 0 w 517525"/>
                <a:gd name="connsiteY0" fmla="*/ 39007 h 166915"/>
                <a:gd name="connsiteX1" fmla="*/ 296636 w 517525"/>
                <a:gd name="connsiteY1" fmla="*/ 166915 h 166915"/>
                <a:gd name="connsiteX2" fmla="*/ 517525 w 517525"/>
                <a:gd name="connsiteY2" fmla="*/ 0 h 166915"/>
                <a:gd name="connsiteX3" fmla="*/ 0 w 517525"/>
                <a:gd name="connsiteY3" fmla="*/ 39007 h 166915"/>
                <a:gd name="connsiteX0" fmla="*/ 0 w 508000"/>
                <a:gd name="connsiteY0" fmla="*/ 907 h 166915"/>
                <a:gd name="connsiteX1" fmla="*/ 287111 w 508000"/>
                <a:gd name="connsiteY1" fmla="*/ 166915 h 166915"/>
                <a:gd name="connsiteX2" fmla="*/ 508000 w 508000"/>
                <a:gd name="connsiteY2" fmla="*/ 0 h 166915"/>
                <a:gd name="connsiteX3" fmla="*/ 0 w 508000"/>
                <a:gd name="connsiteY3" fmla="*/ 907 h 166915"/>
                <a:gd name="connsiteX0" fmla="*/ 0 w 546100"/>
                <a:gd name="connsiteY0" fmla="*/ 0 h 213633"/>
                <a:gd name="connsiteX1" fmla="*/ 325211 w 546100"/>
                <a:gd name="connsiteY1" fmla="*/ 213633 h 213633"/>
                <a:gd name="connsiteX2" fmla="*/ 546100 w 546100"/>
                <a:gd name="connsiteY2" fmla="*/ 46718 h 213633"/>
                <a:gd name="connsiteX3" fmla="*/ 0 w 546100"/>
                <a:gd name="connsiteY3" fmla="*/ 0 h 213633"/>
                <a:gd name="connsiteX0" fmla="*/ 0 w 546100"/>
                <a:gd name="connsiteY0" fmla="*/ 0 h 194583"/>
                <a:gd name="connsiteX1" fmla="*/ 258536 w 546100"/>
                <a:gd name="connsiteY1" fmla="*/ 194583 h 194583"/>
                <a:gd name="connsiteX2" fmla="*/ 546100 w 546100"/>
                <a:gd name="connsiteY2" fmla="*/ 46718 h 194583"/>
                <a:gd name="connsiteX3" fmla="*/ 0 w 546100"/>
                <a:gd name="connsiteY3" fmla="*/ 0 h 194583"/>
                <a:gd name="connsiteX0" fmla="*/ 0 w 517525"/>
                <a:gd name="connsiteY0" fmla="*/ 0 h 156483"/>
                <a:gd name="connsiteX1" fmla="*/ 229961 w 517525"/>
                <a:gd name="connsiteY1" fmla="*/ 156483 h 156483"/>
                <a:gd name="connsiteX2" fmla="*/ 517525 w 517525"/>
                <a:gd name="connsiteY2" fmla="*/ 8618 h 156483"/>
                <a:gd name="connsiteX3" fmla="*/ 0 w 517525"/>
                <a:gd name="connsiteY3" fmla="*/ 0 h 156483"/>
                <a:gd name="connsiteX0" fmla="*/ 0 w 517525"/>
                <a:gd name="connsiteY0" fmla="*/ 0 h 137433"/>
                <a:gd name="connsiteX1" fmla="*/ 201386 w 517525"/>
                <a:gd name="connsiteY1" fmla="*/ 137433 h 137433"/>
                <a:gd name="connsiteX2" fmla="*/ 517525 w 517525"/>
                <a:gd name="connsiteY2" fmla="*/ 8618 h 137433"/>
                <a:gd name="connsiteX3" fmla="*/ 0 w 517525"/>
                <a:gd name="connsiteY3" fmla="*/ 0 h 13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525" h="137433">
                  <a:moveTo>
                    <a:pt x="0" y="0"/>
                  </a:moveTo>
                  <a:lnTo>
                    <a:pt x="201386" y="137433"/>
                  </a:lnTo>
                  <a:lnTo>
                    <a:pt x="517525" y="8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1412831" y="3433508"/>
              <a:ext cx="6447185" cy="690931"/>
            </a:xfrm>
            <a:custGeom>
              <a:avLst/>
              <a:gdLst/>
              <a:ahLst/>
              <a:cxnLst>
                <a:cxn ang="0">
                  <a:pos x="892" y="53"/>
                </a:cxn>
                <a:cxn ang="0">
                  <a:pos x="888" y="62"/>
                </a:cxn>
                <a:cxn ang="0">
                  <a:pos x="887" y="65"/>
                </a:cxn>
                <a:cxn ang="0">
                  <a:pos x="883" y="73"/>
                </a:cxn>
                <a:cxn ang="0">
                  <a:pos x="882" y="75"/>
                </a:cxn>
                <a:cxn ang="0">
                  <a:pos x="878" y="83"/>
                </a:cxn>
                <a:cxn ang="0">
                  <a:pos x="876" y="85"/>
                </a:cxn>
                <a:cxn ang="0">
                  <a:pos x="871" y="93"/>
                </a:cxn>
                <a:cxn ang="0">
                  <a:pos x="869" y="96"/>
                </a:cxn>
                <a:cxn ang="0">
                  <a:pos x="451" y="259"/>
                </a:cxn>
                <a:cxn ang="0">
                  <a:pos x="33" y="96"/>
                </a:cxn>
                <a:cxn ang="0">
                  <a:pos x="31" y="93"/>
                </a:cxn>
                <a:cxn ang="0">
                  <a:pos x="26" y="85"/>
                </a:cxn>
                <a:cxn ang="0">
                  <a:pos x="24" y="83"/>
                </a:cxn>
                <a:cxn ang="0">
                  <a:pos x="20" y="75"/>
                </a:cxn>
                <a:cxn ang="0">
                  <a:pos x="19" y="73"/>
                </a:cxn>
                <a:cxn ang="0">
                  <a:pos x="15" y="65"/>
                </a:cxn>
                <a:cxn ang="0">
                  <a:pos x="13" y="62"/>
                </a:cxn>
                <a:cxn ang="0">
                  <a:pos x="10" y="53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451" y="363"/>
                </a:cxn>
                <a:cxn ang="0">
                  <a:pos x="901" y="104"/>
                </a:cxn>
                <a:cxn ang="0">
                  <a:pos x="901" y="0"/>
                </a:cxn>
                <a:cxn ang="0">
                  <a:pos x="892" y="53"/>
                </a:cxn>
              </a:cxnLst>
              <a:rect l="0" t="0" r="r" b="b"/>
              <a:pathLst>
                <a:path w="901" h="363">
                  <a:moveTo>
                    <a:pt x="892" y="53"/>
                  </a:moveTo>
                  <a:cubicBezTo>
                    <a:pt x="891" y="56"/>
                    <a:pt x="890" y="59"/>
                    <a:pt x="888" y="62"/>
                  </a:cubicBezTo>
                  <a:cubicBezTo>
                    <a:pt x="888" y="63"/>
                    <a:pt x="888" y="64"/>
                    <a:pt x="887" y="65"/>
                  </a:cubicBezTo>
                  <a:cubicBezTo>
                    <a:pt x="886" y="67"/>
                    <a:pt x="885" y="70"/>
                    <a:pt x="883" y="73"/>
                  </a:cubicBezTo>
                  <a:cubicBezTo>
                    <a:pt x="883" y="74"/>
                    <a:pt x="882" y="75"/>
                    <a:pt x="882" y="75"/>
                  </a:cubicBezTo>
                  <a:cubicBezTo>
                    <a:pt x="881" y="78"/>
                    <a:pt x="879" y="80"/>
                    <a:pt x="878" y="83"/>
                  </a:cubicBezTo>
                  <a:cubicBezTo>
                    <a:pt x="877" y="83"/>
                    <a:pt x="877" y="84"/>
                    <a:pt x="876" y="85"/>
                  </a:cubicBezTo>
                  <a:cubicBezTo>
                    <a:pt x="875" y="88"/>
                    <a:pt x="873" y="91"/>
                    <a:pt x="871" y="93"/>
                  </a:cubicBezTo>
                  <a:cubicBezTo>
                    <a:pt x="870" y="94"/>
                    <a:pt x="870" y="95"/>
                    <a:pt x="869" y="96"/>
                  </a:cubicBezTo>
                  <a:cubicBezTo>
                    <a:pt x="802" y="191"/>
                    <a:pt x="640" y="259"/>
                    <a:pt x="451" y="259"/>
                  </a:cubicBezTo>
                  <a:cubicBezTo>
                    <a:pt x="262" y="259"/>
                    <a:pt x="99" y="191"/>
                    <a:pt x="33" y="96"/>
                  </a:cubicBezTo>
                  <a:cubicBezTo>
                    <a:pt x="32" y="95"/>
                    <a:pt x="31" y="94"/>
                    <a:pt x="31" y="93"/>
                  </a:cubicBezTo>
                  <a:cubicBezTo>
                    <a:pt x="29" y="91"/>
                    <a:pt x="27" y="88"/>
                    <a:pt x="26" y="85"/>
                  </a:cubicBezTo>
                  <a:cubicBezTo>
                    <a:pt x="25" y="84"/>
                    <a:pt x="25" y="83"/>
                    <a:pt x="24" y="83"/>
                  </a:cubicBezTo>
                  <a:cubicBezTo>
                    <a:pt x="23" y="80"/>
                    <a:pt x="21" y="78"/>
                    <a:pt x="20" y="75"/>
                  </a:cubicBezTo>
                  <a:cubicBezTo>
                    <a:pt x="20" y="75"/>
                    <a:pt x="19" y="74"/>
                    <a:pt x="19" y="73"/>
                  </a:cubicBezTo>
                  <a:cubicBezTo>
                    <a:pt x="17" y="70"/>
                    <a:pt x="16" y="67"/>
                    <a:pt x="15" y="65"/>
                  </a:cubicBezTo>
                  <a:cubicBezTo>
                    <a:pt x="14" y="64"/>
                    <a:pt x="14" y="63"/>
                    <a:pt x="13" y="62"/>
                  </a:cubicBezTo>
                  <a:cubicBezTo>
                    <a:pt x="12" y="59"/>
                    <a:pt x="11" y="56"/>
                    <a:pt x="10" y="53"/>
                  </a:cubicBezTo>
                  <a:cubicBezTo>
                    <a:pt x="4" y="36"/>
                    <a:pt x="0" y="18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47"/>
                    <a:pt x="202" y="363"/>
                    <a:pt x="451" y="363"/>
                  </a:cubicBezTo>
                  <a:cubicBezTo>
                    <a:pt x="700" y="363"/>
                    <a:pt x="901" y="247"/>
                    <a:pt x="901" y="104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1" y="18"/>
                    <a:pt x="898" y="36"/>
                    <a:pt x="892" y="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ECE1">
                    <a:lumMod val="75000"/>
                    <a:shade val="30000"/>
                    <a:satMod val="115000"/>
                  </a:srgbClr>
                </a:gs>
                <a:gs pos="50000">
                  <a:srgbClr val="EEECE1">
                    <a:lumMod val="75000"/>
                    <a:shade val="67500"/>
                    <a:satMod val="115000"/>
                  </a:srgbClr>
                </a:gs>
                <a:gs pos="100000">
                  <a:srgbClr val="EEECE1">
                    <a:lumMod val="75000"/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3527479" y="3096352"/>
              <a:ext cx="2162543" cy="354629"/>
            </a:xfrm>
            <a:prstGeom prst="ellipse">
              <a:avLst/>
            </a:prstGeom>
            <a:solidFill>
              <a:srgbClr val="82A5D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7" name="円/楕円 126"/>
            <p:cNvSpPr/>
            <p:nvPr/>
          </p:nvSpPr>
          <p:spPr bwMode="auto">
            <a:xfrm>
              <a:off x="4207817" y="3228921"/>
              <a:ext cx="766998" cy="70227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28" name="円/楕円 127"/>
            <p:cNvSpPr/>
            <p:nvPr/>
          </p:nvSpPr>
          <p:spPr bwMode="auto">
            <a:xfrm>
              <a:off x="4209939" y="2348880"/>
              <a:ext cx="723773" cy="662701"/>
            </a:xfrm>
            <a:prstGeom prst="ellipse">
              <a:avLst/>
            </a:prstGeom>
            <a:gradFill flip="none" rotWithShape="1">
              <a:gsLst>
                <a:gs pos="0">
                  <a:srgbClr val="3FFF3F"/>
                </a:gs>
                <a:gs pos="100000">
                  <a:srgbClr val="CCFF99"/>
                </a:gs>
              </a:gsLst>
              <a:lin ang="13500000" scaled="1"/>
              <a:tileRect/>
            </a:gradFill>
            <a:ln w="9525">
              <a:solidFill>
                <a:srgbClr val="92D050"/>
              </a:solidFill>
              <a:prstDash val="sysDash"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0066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新たな</a:t>
              </a:r>
              <a:endParaRPr lang="en-US" altLang="ja-JP" sz="1400" b="1" dirty="0" smtClean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>
                  <a:solidFill>
                    <a:srgbClr val="0066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サービス</a:t>
              </a:r>
              <a:endParaRPr lang="ja-JP" altLang="en-US" sz="1400" b="1" dirty="0" smtClean="0">
                <a:solidFill>
                  <a:srgbClr val="00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3846998" y="3407547"/>
              <a:ext cx="1558961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エネルギー</a:t>
              </a:r>
              <a:endParaRPr lang="en-US" altLang="ja-JP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バリュー</a:t>
              </a:r>
              <a:r>
                <a:rPr lang="ja-JP" altLang="en-US" sz="14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チェーン</a:t>
              </a:r>
            </a:p>
          </p:txBody>
        </p:sp>
        <p:sp>
          <p:nvSpPr>
            <p:cNvPr id="130" name="円/楕円 129"/>
            <p:cNvSpPr/>
            <p:nvPr/>
          </p:nvSpPr>
          <p:spPr bwMode="auto">
            <a:xfrm>
              <a:off x="3165931" y="3176433"/>
              <a:ext cx="766998" cy="70227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2899584" y="3323062"/>
              <a:ext cx="1294042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高度道路</a:t>
              </a:r>
              <a:endParaRPr lang="en-US" altLang="ja-JP" sz="1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交通システム</a:t>
              </a:r>
              <a:endPara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2" name="円/楕円 131"/>
            <p:cNvSpPr/>
            <p:nvPr/>
          </p:nvSpPr>
          <p:spPr bwMode="auto">
            <a:xfrm>
              <a:off x="5313408" y="3188243"/>
              <a:ext cx="766998" cy="70227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5131069" y="3336259"/>
              <a:ext cx="1149076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1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ものづく</a:t>
              </a:r>
              <a:r>
                <a:rPr lang="ja-JP" altLang="en-US" sz="1400" b="1" dirty="0">
                  <a:solidFill>
                    <a:srgbClr val="EEECE1">
                      <a:lumMod val="1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り</a:t>
              </a:r>
              <a:endParaRPr lang="en-US" altLang="ja-JP" sz="1400" b="1" dirty="0" smtClean="0">
                <a:solidFill>
                  <a:srgbClr val="EEECE1">
                    <a:lumMod val="1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10000"/>
                    </a:srgb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システム</a:t>
              </a:r>
              <a:endParaRPr lang="ja-JP" altLang="en-US" sz="1400" b="1" dirty="0">
                <a:solidFill>
                  <a:srgbClr val="EEECE1">
                    <a:lumMod val="1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4" name="円/楕円 133"/>
            <p:cNvSpPr/>
            <p:nvPr/>
          </p:nvSpPr>
          <p:spPr bwMode="auto">
            <a:xfrm>
              <a:off x="1437498" y="2751024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1187624" y="2818629"/>
              <a:ext cx="1148398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スマート</a:t>
              </a:r>
              <a:endParaRPr lang="en-US" altLang="ja-JP" sz="1400" b="1" dirty="0" smtClean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生産システム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6" name="円/楕円 135"/>
            <p:cNvSpPr/>
            <p:nvPr/>
          </p:nvSpPr>
          <p:spPr bwMode="auto">
            <a:xfrm>
              <a:off x="2296896" y="2501342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1839837" y="2524367"/>
              <a:ext cx="1558961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スマート・フード</a:t>
              </a:r>
              <a:endParaRPr lang="en-US" altLang="ja-JP" sz="1400" b="1" dirty="0" smtClean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チェーンシステム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8" name="円/楕円 137"/>
            <p:cNvSpPr/>
            <p:nvPr/>
          </p:nvSpPr>
          <p:spPr bwMode="auto">
            <a:xfrm>
              <a:off x="3272932" y="2398816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830143" y="2440548"/>
              <a:ext cx="1558961" cy="60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統合型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材料</a:t>
              </a: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開発</a:t>
              </a:r>
              <a:endParaRPr lang="en-US" altLang="ja-JP" sz="1400" b="1" dirty="0" smtClean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システム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0" name="円/楕円 139"/>
            <p:cNvSpPr/>
            <p:nvPr/>
          </p:nvSpPr>
          <p:spPr bwMode="auto">
            <a:xfrm>
              <a:off x="5236167" y="2418352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5073515" y="2507131"/>
              <a:ext cx="1049739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おもてなし</a:t>
              </a:r>
              <a:endParaRPr lang="en-US" altLang="ja-JP" sz="1400" b="1" dirty="0" smtClean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システム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2" name="円/楕円 141"/>
            <p:cNvSpPr/>
            <p:nvPr/>
          </p:nvSpPr>
          <p:spPr bwMode="auto">
            <a:xfrm>
              <a:off x="6196543" y="2501752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5785772" y="2571516"/>
              <a:ext cx="1558961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地域</a:t>
              </a: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包括</a:t>
              </a:r>
              <a:endParaRPr lang="en-US" altLang="ja-JP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ケアシステム</a:t>
              </a:r>
            </a:p>
          </p:txBody>
        </p:sp>
        <p:sp>
          <p:nvSpPr>
            <p:cNvPr id="144" name="円/楕円 143"/>
            <p:cNvSpPr/>
            <p:nvPr/>
          </p:nvSpPr>
          <p:spPr bwMode="auto">
            <a:xfrm>
              <a:off x="7094907" y="2732227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5" name="円/楕円 144"/>
            <p:cNvSpPr/>
            <p:nvPr/>
          </p:nvSpPr>
          <p:spPr bwMode="auto">
            <a:xfrm>
              <a:off x="6456365" y="3040225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6040716" y="3174099"/>
              <a:ext cx="1558961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インフラ</a:t>
              </a:r>
              <a:endParaRPr lang="en-US" altLang="ja-JP" sz="1400" b="1" dirty="0" smtClean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維持管理システム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6854083" y="2850002"/>
              <a:ext cx="12122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防災・減災</a:t>
              </a:r>
              <a:endParaRPr lang="en-US" altLang="ja-JP" sz="1200" b="1" dirty="0" smtClean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システム</a:t>
              </a:r>
              <a:endParaRPr lang="ja-JP" altLang="en-US" sz="12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8" name="円/楕円 147"/>
            <p:cNvSpPr/>
            <p:nvPr/>
          </p:nvSpPr>
          <p:spPr bwMode="auto">
            <a:xfrm>
              <a:off x="2168967" y="3064536"/>
              <a:ext cx="693054" cy="63457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rtlCol="0" anchor="ctr" anchorCtr="0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200" b="1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1761823" y="3207959"/>
              <a:ext cx="1558961" cy="43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地球環境情報</a:t>
              </a:r>
              <a:endParaRPr lang="en-US" altLang="ja-JP" sz="1400" b="1" dirty="0" smtClean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b="1" dirty="0" smtClean="0">
                  <a:solidFill>
                    <a:srgbClr val="EEECE1">
                      <a:lumMod val="25000"/>
                    </a:srgb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プラットフォーム</a:t>
              </a:r>
              <a:endParaRPr lang="ja-JP" altLang="en-US" sz="1400" b="1" dirty="0">
                <a:solidFill>
                  <a:srgbClr val="EEECE1">
                    <a:lumMod val="2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0" name="二等辺三角形 149"/>
            <p:cNvSpPr/>
            <p:nvPr/>
          </p:nvSpPr>
          <p:spPr>
            <a:xfrm rot="17160000">
              <a:off x="2801241" y="3571871"/>
              <a:ext cx="157978" cy="289857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1" name="フリーフォーム 150"/>
            <p:cNvSpPr/>
            <p:nvPr/>
          </p:nvSpPr>
          <p:spPr bwMode="gray">
            <a:xfrm rot="21060000">
              <a:off x="5906910" y="3036953"/>
              <a:ext cx="322949" cy="136086"/>
            </a:xfrm>
            <a:custGeom>
              <a:avLst/>
              <a:gdLst>
                <a:gd name="connsiteX0" fmla="*/ 0 w 508000"/>
                <a:gd name="connsiteY0" fmla="*/ 0 h 261258"/>
                <a:gd name="connsiteX1" fmla="*/ 239486 w 508000"/>
                <a:gd name="connsiteY1" fmla="*/ 261258 h 261258"/>
                <a:gd name="connsiteX2" fmla="*/ 508000 w 508000"/>
                <a:gd name="connsiteY2" fmla="*/ 94343 h 261258"/>
                <a:gd name="connsiteX3" fmla="*/ 0 w 508000"/>
                <a:gd name="connsiteY3" fmla="*/ 0 h 261258"/>
                <a:gd name="connsiteX0" fmla="*/ 0 w 327025"/>
                <a:gd name="connsiteY0" fmla="*/ 0 h 251733"/>
                <a:gd name="connsiteX1" fmla="*/ 58511 w 327025"/>
                <a:gd name="connsiteY1" fmla="*/ 251733 h 251733"/>
                <a:gd name="connsiteX2" fmla="*/ 327025 w 327025"/>
                <a:gd name="connsiteY2" fmla="*/ 84818 h 251733"/>
                <a:gd name="connsiteX3" fmla="*/ 0 w 327025"/>
                <a:gd name="connsiteY3" fmla="*/ 0 h 251733"/>
                <a:gd name="connsiteX0" fmla="*/ 17689 w 344714"/>
                <a:gd name="connsiteY0" fmla="*/ 0 h 232683"/>
                <a:gd name="connsiteX1" fmla="*/ 0 w 344714"/>
                <a:gd name="connsiteY1" fmla="*/ 232683 h 232683"/>
                <a:gd name="connsiteX2" fmla="*/ 344714 w 344714"/>
                <a:gd name="connsiteY2" fmla="*/ 84818 h 232683"/>
                <a:gd name="connsiteX3" fmla="*/ 17689 w 344714"/>
                <a:gd name="connsiteY3" fmla="*/ 0 h 232683"/>
                <a:gd name="connsiteX0" fmla="*/ 17689 w 439964"/>
                <a:gd name="connsiteY0" fmla="*/ 0 h 232683"/>
                <a:gd name="connsiteX1" fmla="*/ 0 w 439964"/>
                <a:gd name="connsiteY1" fmla="*/ 232683 h 232683"/>
                <a:gd name="connsiteX2" fmla="*/ 439964 w 439964"/>
                <a:gd name="connsiteY2" fmla="*/ 103868 h 232683"/>
                <a:gd name="connsiteX3" fmla="*/ 17689 w 439964"/>
                <a:gd name="connsiteY3" fmla="*/ 0 h 232683"/>
                <a:gd name="connsiteX0" fmla="*/ 189139 w 439964"/>
                <a:gd name="connsiteY0" fmla="*/ 0 h 242208"/>
                <a:gd name="connsiteX1" fmla="*/ 0 w 439964"/>
                <a:gd name="connsiteY1" fmla="*/ 242208 h 242208"/>
                <a:gd name="connsiteX2" fmla="*/ 439964 w 439964"/>
                <a:gd name="connsiteY2" fmla="*/ 113393 h 242208"/>
                <a:gd name="connsiteX3" fmla="*/ 189139 w 439964"/>
                <a:gd name="connsiteY3" fmla="*/ 0 h 242208"/>
                <a:gd name="connsiteX0" fmla="*/ 189139 w 439964"/>
                <a:gd name="connsiteY0" fmla="*/ 0 h 166008"/>
                <a:gd name="connsiteX1" fmla="*/ 0 w 439964"/>
                <a:gd name="connsiteY1" fmla="*/ 166008 h 166008"/>
                <a:gd name="connsiteX2" fmla="*/ 439964 w 439964"/>
                <a:gd name="connsiteY2" fmla="*/ 113393 h 166008"/>
                <a:gd name="connsiteX3" fmla="*/ 189139 w 439964"/>
                <a:gd name="connsiteY3" fmla="*/ 0 h 166008"/>
                <a:gd name="connsiteX0" fmla="*/ 189139 w 487589"/>
                <a:gd name="connsiteY0" fmla="*/ 0 h 166008"/>
                <a:gd name="connsiteX1" fmla="*/ 0 w 487589"/>
                <a:gd name="connsiteY1" fmla="*/ 166008 h 166008"/>
                <a:gd name="connsiteX2" fmla="*/ 487589 w 487589"/>
                <a:gd name="connsiteY2" fmla="*/ 141968 h 166008"/>
                <a:gd name="connsiteX3" fmla="*/ 189139 w 487589"/>
                <a:gd name="connsiteY3" fmla="*/ 0 h 166008"/>
                <a:gd name="connsiteX0" fmla="*/ 189139 w 487589"/>
                <a:gd name="connsiteY0" fmla="*/ 0 h 194583"/>
                <a:gd name="connsiteX1" fmla="*/ 0 w 487589"/>
                <a:gd name="connsiteY1" fmla="*/ 194583 h 194583"/>
                <a:gd name="connsiteX2" fmla="*/ 487589 w 487589"/>
                <a:gd name="connsiteY2" fmla="*/ 141968 h 194583"/>
                <a:gd name="connsiteX3" fmla="*/ 189139 w 487589"/>
                <a:gd name="connsiteY3" fmla="*/ 0 h 194583"/>
                <a:gd name="connsiteX0" fmla="*/ 170089 w 487589"/>
                <a:gd name="connsiteY0" fmla="*/ 0 h 175533"/>
                <a:gd name="connsiteX1" fmla="*/ 0 w 487589"/>
                <a:gd name="connsiteY1" fmla="*/ 175533 h 175533"/>
                <a:gd name="connsiteX2" fmla="*/ 487589 w 487589"/>
                <a:gd name="connsiteY2" fmla="*/ 122918 h 175533"/>
                <a:gd name="connsiteX3" fmla="*/ 170089 w 487589"/>
                <a:gd name="connsiteY3" fmla="*/ 0 h 175533"/>
                <a:gd name="connsiteX0" fmla="*/ 170089 w 470333"/>
                <a:gd name="connsiteY0" fmla="*/ 0 h 187321"/>
                <a:gd name="connsiteX1" fmla="*/ 0 w 470333"/>
                <a:gd name="connsiteY1" fmla="*/ 175533 h 187321"/>
                <a:gd name="connsiteX2" fmla="*/ 470333 w 470333"/>
                <a:gd name="connsiteY2" fmla="*/ 187321 h 187321"/>
                <a:gd name="connsiteX3" fmla="*/ 170089 w 470333"/>
                <a:gd name="connsiteY3" fmla="*/ 0 h 187321"/>
                <a:gd name="connsiteX0" fmla="*/ 144292 w 444536"/>
                <a:gd name="connsiteY0" fmla="*/ 0 h 187321"/>
                <a:gd name="connsiteX1" fmla="*/ 0 w 444536"/>
                <a:gd name="connsiteY1" fmla="*/ 152863 h 187321"/>
                <a:gd name="connsiteX2" fmla="*/ 444536 w 444536"/>
                <a:gd name="connsiteY2" fmla="*/ 187321 h 187321"/>
                <a:gd name="connsiteX3" fmla="*/ 144292 w 444536"/>
                <a:gd name="connsiteY3" fmla="*/ 0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36" h="187321">
                  <a:moveTo>
                    <a:pt x="144292" y="0"/>
                  </a:moveTo>
                  <a:lnTo>
                    <a:pt x="0" y="152863"/>
                  </a:lnTo>
                  <a:lnTo>
                    <a:pt x="444536" y="187321"/>
                  </a:lnTo>
                  <a:lnTo>
                    <a:pt x="144292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日付プレースホルダー 4"/>
          <p:cNvSpPr>
            <a:spLocks noGrp="1"/>
          </p:cNvSpPr>
          <p:nvPr>
            <p:ph type="dt" sz="half" idx="11"/>
          </p:nvPr>
        </p:nvSpPr>
        <p:spPr>
          <a:xfrm>
            <a:off x="6146800" y="62198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2016/06/27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2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科学技術イノベーション総合戦略</a:t>
            </a:r>
            <a:r>
              <a:rPr lang="ja-JP" altLang="en-US" dirty="0" smtClean="0"/>
              <a:t>２０１６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9268" y="927100"/>
            <a:ext cx="8145463" cy="5130800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未来の産業創造</a:t>
            </a:r>
            <a:r>
              <a:rPr lang="ja-JP" altLang="en-US" dirty="0" smtClean="0">
                <a:solidFill>
                  <a:srgbClr val="C00000"/>
                </a:solidFill>
              </a:rPr>
              <a:t>と社会変革</a:t>
            </a:r>
            <a:r>
              <a:rPr lang="ja-JP" altLang="en-US" dirty="0" smtClean="0"/>
              <a:t>に向けた新たな価値創出の取り組み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データベース構築</a:t>
            </a:r>
            <a:endParaRPr lang="en-US" altLang="ja-JP" dirty="0"/>
          </a:p>
          <a:p>
            <a:pPr lvl="1"/>
            <a:r>
              <a:rPr lang="ja-JP" altLang="en-US" dirty="0" smtClean="0"/>
              <a:t>データ利</a:t>
            </a:r>
            <a:r>
              <a:rPr lang="ja-JP" altLang="en-US" dirty="0"/>
              <a:t>活用の促進</a:t>
            </a:r>
            <a:endParaRPr lang="en-US" altLang="ja-JP" dirty="0"/>
          </a:p>
          <a:p>
            <a:pPr lvl="1"/>
            <a:r>
              <a:rPr lang="ja-JP" altLang="en-US" dirty="0"/>
              <a:t>知的財産戦略と国際標準化の推進 </a:t>
            </a:r>
          </a:p>
          <a:p>
            <a:pPr lvl="1"/>
            <a:r>
              <a:rPr lang="ja-JP" altLang="en-US" dirty="0"/>
              <a:t>規制・制度改革の推進と社会的受容の醸成 </a:t>
            </a:r>
          </a:p>
          <a:p>
            <a:pPr lvl="1"/>
            <a:r>
              <a:rPr lang="ja-JP" altLang="en-US" dirty="0"/>
              <a:t>能力開発・人材育成の推進 </a:t>
            </a:r>
            <a:endParaRPr lang="en-US" altLang="ja-JP" dirty="0" smtClean="0"/>
          </a:p>
          <a:p>
            <a:r>
              <a:rPr lang="ja-JP" altLang="en-US" dirty="0" smtClean="0"/>
              <a:t>科学技術イノベーションの</a:t>
            </a:r>
            <a:r>
              <a:rPr lang="ja-JP" altLang="en-US" dirty="0" smtClean="0">
                <a:solidFill>
                  <a:srgbClr val="C00000"/>
                </a:solidFill>
              </a:rPr>
              <a:t>基盤的な力</a:t>
            </a:r>
            <a:r>
              <a:rPr lang="ja-JP" altLang="en-US" dirty="0" smtClean="0"/>
              <a:t>の強化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人材力の強化</a:t>
            </a:r>
            <a:endParaRPr lang="en-US" altLang="ja-JP" dirty="0" smtClean="0"/>
          </a:p>
          <a:p>
            <a:pPr lvl="2"/>
            <a:r>
              <a:rPr lang="ja-JP" altLang="en-US" dirty="0" smtClean="0">
                <a:solidFill>
                  <a:srgbClr val="C00000"/>
                </a:solidFill>
              </a:rPr>
              <a:t>若手研究者</a:t>
            </a:r>
            <a:r>
              <a:rPr lang="ja-JP" altLang="en-US" dirty="0" smtClean="0"/>
              <a:t>の育成・活躍促進、</a:t>
            </a:r>
            <a:r>
              <a:rPr lang="ja-JP" altLang="en-US" dirty="0" smtClean="0">
                <a:solidFill>
                  <a:srgbClr val="C00000"/>
                </a:solidFill>
              </a:rPr>
              <a:t>女性</a:t>
            </a:r>
            <a:r>
              <a:rPr lang="ja-JP" altLang="en-US" dirty="0" smtClean="0"/>
              <a:t>の活躍促進、人材流動化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資金改革の強化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基盤的経費の改革、公募型資金の改革、</a:t>
            </a:r>
            <a:r>
              <a:rPr lang="ja-JP" altLang="en-US" dirty="0" smtClean="0">
                <a:solidFill>
                  <a:srgbClr val="C00000"/>
                </a:solidFill>
              </a:rPr>
              <a:t>国立大学改革と研究資金改革の一体的推進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r>
              <a:rPr lang="ja-JP" altLang="en-US" dirty="0" smtClean="0"/>
              <a:t>イノベーション創出に向けた人材、知、資金の</a:t>
            </a:r>
            <a:r>
              <a:rPr lang="ja-JP" altLang="en-US" dirty="0" smtClean="0">
                <a:solidFill>
                  <a:srgbClr val="C00000"/>
                </a:solidFill>
              </a:rPr>
              <a:t>好循環システム</a:t>
            </a:r>
            <a:r>
              <a:rPr lang="ja-JP" altLang="en-US" dirty="0" smtClean="0"/>
              <a:t>の構築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C00000"/>
                </a:solidFill>
              </a:rPr>
              <a:t>オープンイノベーション</a:t>
            </a:r>
            <a:r>
              <a:rPr lang="ja-JP" altLang="en-US" dirty="0" smtClean="0"/>
              <a:t>を推進する仕組みの強化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新規事業に挑戦する</a:t>
            </a:r>
            <a:r>
              <a:rPr lang="ja-JP" altLang="en-US" dirty="0" smtClean="0">
                <a:solidFill>
                  <a:srgbClr val="C00000"/>
                </a:solidFill>
              </a:rPr>
              <a:t>中小・ベンチャー企業</a:t>
            </a:r>
            <a:r>
              <a:rPr lang="ja-JP" altLang="en-US" dirty="0" smtClean="0"/>
              <a:t>の創出強化</a:t>
            </a:r>
            <a:endParaRPr lang="en-US" altLang="ja-JP" dirty="0" smtClean="0"/>
          </a:p>
          <a:p>
            <a:r>
              <a:rPr lang="ja-JP" altLang="en-US" dirty="0" smtClean="0"/>
              <a:t>科学技術イノベーションの</a:t>
            </a:r>
            <a:r>
              <a:rPr lang="ja-JP" altLang="en-US" dirty="0" smtClean="0">
                <a:solidFill>
                  <a:srgbClr val="C00000"/>
                </a:solidFill>
              </a:rPr>
              <a:t>推進機能の強化</a:t>
            </a:r>
            <a:endParaRPr lang="en-US" altLang="ja-JP" dirty="0">
              <a:solidFill>
                <a:srgbClr val="C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08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新たな仕掛け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23909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人工知能と人間社会に関する</a:t>
            </a:r>
            <a:r>
              <a:rPr lang="ja-JP" altLang="en-US" dirty="0" smtClean="0"/>
              <a:t>懇談会（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-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pPr lvl="2"/>
            <a:r>
              <a:rPr lang="ja-JP" altLang="en-US" dirty="0"/>
              <a:t> 内閣府特命担当大臣（科学技術政策）の</a:t>
            </a:r>
            <a:r>
              <a:rPr lang="ja-JP" altLang="en-US" dirty="0" smtClean="0"/>
              <a:t>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倫理</a:t>
            </a:r>
            <a:r>
              <a:rPr lang="ja-JP" altLang="en-US" dirty="0"/>
              <a:t>、法、制度、経済、社会的</a:t>
            </a:r>
            <a:r>
              <a:rPr lang="ja-JP" altLang="en-US" dirty="0" smtClean="0"/>
              <a:t>影響➡課題</a:t>
            </a:r>
            <a:r>
              <a:rPr lang="ja-JP" altLang="en-US" dirty="0"/>
              <a:t>や</a:t>
            </a:r>
            <a:r>
              <a:rPr lang="ja-JP" altLang="en-US" dirty="0" smtClean="0"/>
              <a:t>方向性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経済</a:t>
            </a:r>
            <a:r>
              <a:rPr lang="ja-JP" altLang="en-US" dirty="0"/>
              <a:t>社会・科学</a:t>
            </a:r>
            <a:r>
              <a:rPr lang="ja-JP" altLang="en-US"/>
              <a:t>技術</a:t>
            </a:r>
            <a:r>
              <a:rPr lang="ja-JP" altLang="en-US" smtClean="0"/>
              <a:t>イノ</a:t>
            </a:r>
            <a:r>
              <a:rPr lang="ja-JP" altLang="en-US" smtClean="0"/>
              <a:t>ベ</a:t>
            </a:r>
            <a:r>
              <a:rPr lang="ja-JP" altLang="en-US" smtClean="0"/>
              <a:t>ーション</a:t>
            </a:r>
            <a:r>
              <a:rPr lang="ja-JP" altLang="en-US" dirty="0"/>
              <a:t>活性化委員会（</a:t>
            </a:r>
            <a:r>
              <a:rPr lang="ja-JP" altLang="en-US" dirty="0" smtClean="0"/>
              <a:t>６月</a:t>
            </a:r>
            <a:r>
              <a:rPr lang="en-US" altLang="ja-JP" dirty="0" smtClean="0"/>
              <a:t>-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経済財政諮問会議と総合科学技術・イノベーション会議の下</a:t>
            </a:r>
            <a:endParaRPr lang="ja-JP" altLang="en-US" dirty="0"/>
          </a:p>
          <a:p>
            <a:pPr lvl="1"/>
            <a:r>
              <a:rPr lang="ja-JP" altLang="en-US" dirty="0" smtClean="0"/>
              <a:t>基盤的</a:t>
            </a:r>
            <a:r>
              <a:rPr lang="ja-JP" altLang="en-US" dirty="0"/>
              <a:t>な制度改革（人材育成・交流、人事や資金配分、経理等に係る制度等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pPr lvl="1"/>
            <a:r>
              <a:rPr lang="ja-JP" altLang="en-US" dirty="0"/>
              <a:t> </a:t>
            </a:r>
            <a:r>
              <a:rPr lang="en-US" altLang="ja-JP" dirty="0" smtClean="0"/>
              <a:t>STI</a:t>
            </a:r>
            <a:r>
              <a:rPr lang="ja-JP" altLang="en-US" dirty="0" smtClean="0"/>
              <a:t>政策</a:t>
            </a:r>
            <a:r>
              <a:rPr lang="ja-JP" altLang="en-US" dirty="0"/>
              <a:t>における</a:t>
            </a:r>
            <a:r>
              <a:rPr lang="ja-JP" altLang="en-US" dirty="0" smtClean="0"/>
              <a:t>「</a:t>
            </a:r>
            <a:r>
              <a:rPr lang="ja-JP" altLang="en-US" dirty="0"/>
              <a:t>見える化</a:t>
            </a:r>
            <a:r>
              <a:rPr lang="ja-JP" altLang="en-US" dirty="0" smtClean="0"/>
              <a:t>」</a:t>
            </a:r>
            <a:r>
              <a:rPr lang="ja-JP" altLang="en-US" dirty="0"/>
              <a:t>と</a:t>
            </a:r>
            <a:r>
              <a:rPr lang="ja-JP" altLang="en-US" dirty="0" smtClean="0"/>
              <a:t>エビデンス</a:t>
            </a:r>
            <a:endParaRPr lang="ja-JP" altLang="en-US" dirty="0"/>
          </a:p>
          <a:p>
            <a:pPr lvl="1"/>
            <a:r>
              <a:rPr lang="ja-JP" altLang="en-US" dirty="0" smtClean="0"/>
              <a:t>科学</a:t>
            </a:r>
            <a:r>
              <a:rPr lang="ja-JP" altLang="en-US" dirty="0"/>
              <a:t>技術・</a:t>
            </a:r>
            <a:r>
              <a:rPr lang="ja-JP" altLang="en-US" dirty="0" smtClean="0"/>
              <a:t>イノベーション➡経済</a:t>
            </a:r>
            <a:r>
              <a:rPr lang="ja-JP" altLang="en-US" dirty="0"/>
              <a:t>活性化策</a:t>
            </a:r>
            <a:r>
              <a:rPr lang="ja-JP" altLang="en-US" dirty="0" smtClean="0"/>
              <a:t>や歳出効率化等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日本</a:t>
            </a:r>
            <a:r>
              <a:rPr lang="ja-JP" altLang="en-US" dirty="0" smtClean="0"/>
              <a:t>の現状を読む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労働生産性の推移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546485"/>
              </p:ext>
            </p:extLst>
          </p:nvPr>
        </p:nvGraphicFramePr>
        <p:xfrm>
          <a:off x="611560" y="809687"/>
          <a:ext cx="7668840" cy="51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23528" y="602128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OECD </a:t>
            </a:r>
            <a:r>
              <a:rPr lang="en-US" altLang="ja-JP" sz="1600" i="1" dirty="0"/>
              <a:t>Compendium of Productivity Indicators </a:t>
            </a:r>
            <a:r>
              <a:rPr lang="en-US" altLang="ja-JP" sz="1600" i="1" dirty="0" smtClean="0"/>
              <a:t>2016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0791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経済成長率を要因分解すると・・・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A80A-D05B-424C-985C-638F844F6C5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259" y="600217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OECD </a:t>
            </a:r>
            <a:r>
              <a:rPr kumimoji="1" lang="en-US" altLang="ja-JP" i="1" dirty="0" smtClean="0"/>
              <a:t>Innovation Imperative </a:t>
            </a:r>
            <a:r>
              <a:rPr kumimoji="1" lang="en-US" altLang="ja-JP" dirty="0" smtClean="0"/>
              <a:t>(2016)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5" y="1628800"/>
            <a:ext cx="8763653" cy="439248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15616" y="1043444"/>
            <a:ext cx="67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Total economy, annual percentage point contribution, 1995-2013 </a:t>
            </a:r>
          </a:p>
        </p:txBody>
      </p:sp>
      <p:sp>
        <p:nvSpPr>
          <p:cNvPr id="6" name="下矢印 5"/>
          <p:cNvSpPr/>
          <p:nvPr/>
        </p:nvSpPr>
        <p:spPr bwMode="auto">
          <a:xfrm>
            <a:off x="1097360" y="3537012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33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制約条件となる労働人口の推移は・・・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119" y="60119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OECD </a:t>
            </a:r>
            <a:r>
              <a:rPr kumimoji="1" lang="en-US" altLang="ja-JP" i="1" dirty="0" smtClean="0"/>
              <a:t>Innovation Imperative </a:t>
            </a:r>
            <a:r>
              <a:rPr kumimoji="1" lang="en-US" altLang="ja-JP" dirty="0" smtClean="0"/>
              <a:t>(2016)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9" y="1257836"/>
            <a:ext cx="8209353" cy="47634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71600" y="8274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Working-age population (15-74) in relation to total </a:t>
            </a:r>
            <a:r>
              <a:rPr lang="en-US" altLang="ja-JP" dirty="0" smtClean="0"/>
              <a:t>population</a:t>
            </a:r>
            <a:r>
              <a:rPr lang="ja-JP" altLang="en-US" dirty="0"/>
              <a:t> </a:t>
            </a:r>
            <a:r>
              <a:rPr lang="en-US" altLang="ja-JP" dirty="0" smtClean="0"/>
              <a:t>1990-2060 </a:t>
            </a:r>
            <a:endParaRPr lang="en-US" altLang="ja-JP" dirty="0"/>
          </a:p>
        </p:txBody>
      </p:sp>
      <p:sp>
        <p:nvSpPr>
          <p:cNvPr id="9" name="下矢印 8"/>
          <p:cNvSpPr/>
          <p:nvPr/>
        </p:nvSpPr>
        <p:spPr bwMode="auto">
          <a:xfrm>
            <a:off x="8023182" y="4005064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5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ICT</a:t>
            </a:r>
            <a:r>
              <a:rPr lang="ja-JP" altLang="en-US" dirty="0" smtClean="0"/>
              <a:t>投資（</a:t>
            </a:r>
            <a:r>
              <a:rPr lang="ja-JP" altLang="en-US" dirty="0"/>
              <a:t>対</a:t>
            </a:r>
            <a:r>
              <a:rPr lang="en-US" altLang="ja-JP" dirty="0"/>
              <a:t>GDP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230139"/>
              </p:ext>
            </p:extLst>
          </p:nvPr>
        </p:nvGraphicFramePr>
        <p:xfrm>
          <a:off x="323528" y="514922"/>
          <a:ext cx="8118908" cy="540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23528" y="5949280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OECD </a:t>
            </a:r>
            <a:r>
              <a:rPr lang="en-US" altLang="ja-JP" sz="1600" i="1" dirty="0"/>
              <a:t>Compendium of Productivity Indicators </a:t>
            </a:r>
            <a:r>
              <a:rPr lang="en-US" altLang="ja-JP" sz="1600" i="1" dirty="0" smtClean="0"/>
              <a:t>2016</a:t>
            </a:r>
            <a:endParaRPr kumimoji="1" lang="ja-JP" altLang="en-US" sz="1600" i="1" dirty="0"/>
          </a:p>
        </p:txBody>
      </p:sp>
      <p:sp>
        <p:nvSpPr>
          <p:cNvPr id="7" name="下矢印 6"/>
          <p:cNvSpPr/>
          <p:nvPr/>
        </p:nvSpPr>
        <p:spPr bwMode="auto">
          <a:xfrm>
            <a:off x="6228184" y="2276872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42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ICT</a:t>
            </a:r>
            <a:r>
              <a:rPr lang="ja-JP" altLang="en-US" dirty="0" smtClean="0"/>
              <a:t>資本の労働生産性への寄与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807908"/>
              </p:ext>
            </p:extLst>
          </p:nvPr>
        </p:nvGraphicFramePr>
        <p:xfrm>
          <a:off x="375657" y="739066"/>
          <a:ext cx="7920880" cy="542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0" y="609329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OECD </a:t>
            </a:r>
            <a:r>
              <a:rPr lang="en-US" altLang="ja-JP" sz="1600" i="1" dirty="0"/>
              <a:t>Compendium of Productivity Indicators </a:t>
            </a:r>
            <a:r>
              <a:rPr lang="en-US" altLang="ja-JP" sz="1600" i="1" dirty="0" smtClean="0"/>
              <a:t>2016</a:t>
            </a:r>
            <a:endParaRPr kumimoji="1" lang="ja-JP" altLang="en-US" sz="1600" i="1" dirty="0"/>
          </a:p>
        </p:txBody>
      </p:sp>
      <p:sp>
        <p:nvSpPr>
          <p:cNvPr id="9" name="下矢印 8"/>
          <p:cNvSpPr/>
          <p:nvPr/>
        </p:nvSpPr>
        <p:spPr bwMode="auto">
          <a:xfrm>
            <a:off x="5724128" y="2672916"/>
            <a:ext cx="234280" cy="32403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7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/>
              <a:t>なぜ科学技術イノベーション（</a:t>
            </a:r>
            <a:r>
              <a:rPr lang="en-US" altLang="ja-JP" sz="3200" dirty="0"/>
              <a:t>STI</a:t>
            </a:r>
            <a:r>
              <a:rPr lang="ja-JP" altLang="en-US" sz="3200" dirty="0"/>
              <a:t>）に熱いまなざし？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39097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GDP600</a:t>
            </a:r>
            <a:r>
              <a:rPr lang="ja-JP" altLang="en-US" dirty="0"/>
              <a:t>兆円</a:t>
            </a:r>
            <a:r>
              <a:rPr lang="ja-JP" altLang="en-US" dirty="0" smtClean="0"/>
              <a:t>へ！」の背景には・・・</a:t>
            </a:r>
            <a:endParaRPr lang="en-US" altLang="ja-JP" sz="3000" dirty="0" smtClean="0"/>
          </a:p>
          <a:p>
            <a:pPr lvl="1"/>
            <a:r>
              <a:rPr lang="en-US" altLang="ja-JP" sz="2600" dirty="0" smtClean="0"/>
              <a:t>STI</a:t>
            </a:r>
            <a:r>
              <a:rPr lang="ja-JP" altLang="en-US" sz="2600" dirty="0" err="1" smtClean="0"/>
              <a:t>への</a:t>
            </a:r>
            <a:r>
              <a:rPr lang="ja-JP" altLang="en-US" sz="2600" dirty="0" smtClean="0"/>
              <a:t>投資 ➡ 経済成長</a:t>
            </a:r>
            <a:endParaRPr lang="en-US" altLang="ja-JP" sz="2600" dirty="0"/>
          </a:p>
          <a:p>
            <a:pPr lvl="1"/>
            <a:r>
              <a:rPr lang="ja-JP" altLang="en-US" sz="2600" dirty="0" smtClean="0"/>
              <a:t>と同時に・・・</a:t>
            </a:r>
            <a:endParaRPr lang="en-US" altLang="ja-JP" sz="2600" dirty="0" smtClean="0"/>
          </a:p>
          <a:p>
            <a:pPr lvl="2"/>
            <a:r>
              <a:rPr lang="ja-JP" altLang="en-US" sz="2200" dirty="0" smtClean="0"/>
              <a:t>社会的</a:t>
            </a:r>
            <a:r>
              <a:rPr lang="ja-JP" altLang="en-US" sz="2200" dirty="0"/>
              <a:t>＆地球規模課題へ</a:t>
            </a:r>
            <a:r>
              <a:rPr lang="ja-JP" altLang="en-US" sz="2200" dirty="0" smtClean="0"/>
              <a:t>の解</a:t>
            </a:r>
            <a:endParaRPr lang="en-US" altLang="ja-JP" sz="2200" dirty="0"/>
          </a:p>
          <a:p>
            <a:pPr lvl="2"/>
            <a:r>
              <a:rPr lang="ja-JP" altLang="en-US" sz="2200" dirty="0" smtClean="0"/>
              <a:t>そもそも産業競争力の源泉</a:t>
            </a:r>
            <a:endParaRPr lang="en-US" altLang="ja-JP" sz="2200" dirty="0" smtClean="0"/>
          </a:p>
          <a:p>
            <a:pPr lvl="2"/>
            <a:r>
              <a:rPr lang="ja-JP" altLang="en-US" sz="2200" dirty="0" smtClean="0"/>
              <a:t>地域発展のドライバー</a:t>
            </a:r>
            <a:endParaRPr lang="en-US" altLang="ja-JP" sz="2200" dirty="0" smtClean="0"/>
          </a:p>
          <a:p>
            <a:pPr lvl="2"/>
            <a:r>
              <a:rPr lang="ja-JP" altLang="en-US" sz="2200" dirty="0" smtClean="0"/>
              <a:t>・・</a:t>
            </a:r>
            <a:r>
              <a:rPr lang="ja-JP" altLang="en-US" sz="2200" dirty="0"/>
              <a:t>・</a:t>
            </a:r>
            <a:endParaRPr lang="en-US" altLang="ja-JP" sz="2200" dirty="0"/>
          </a:p>
          <a:p>
            <a:r>
              <a:rPr lang="en-US" altLang="ja-JP" dirty="0"/>
              <a:t>STI</a:t>
            </a:r>
            <a:r>
              <a:rPr lang="ja-JP" altLang="en-US" dirty="0" smtClean="0"/>
              <a:t>政策の主流化（公共政策特に</a:t>
            </a:r>
            <a:r>
              <a:rPr lang="ja-JP" altLang="en-US" dirty="0" smtClean="0">
                <a:solidFill>
                  <a:srgbClr val="C00000"/>
                </a:solidFill>
              </a:rPr>
              <a:t>経済政策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en-US" altLang="ja-JP" dirty="0" smtClean="0"/>
              <a:t>OECD, </a:t>
            </a:r>
            <a:r>
              <a:rPr lang="en-US" altLang="ja-JP" i="1" dirty="0" smtClean="0"/>
              <a:t>The </a:t>
            </a:r>
            <a:r>
              <a:rPr lang="en-US" altLang="ja-JP" i="1" dirty="0"/>
              <a:t>Innovation </a:t>
            </a:r>
            <a:r>
              <a:rPr lang="en-US" altLang="ja-JP" i="1" dirty="0" smtClean="0"/>
              <a:t>Imperative</a:t>
            </a:r>
            <a:r>
              <a:rPr lang="en-US" altLang="ja-JP" dirty="0" smtClean="0"/>
              <a:t> </a:t>
            </a:r>
            <a:r>
              <a:rPr lang="en-US" altLang="ja-JP" dirty="0"/>
              <a:t>(2015</a:t>
            </a:r>
            <a:r>
              <a:rPr lang="en-US" altLang="ja-JP" dirty="0" smtClean="0"/>
              <a:t>)</a:t>
            </a:r>
          </a:p>
          <a:p>
            <a:pPr marL="457200" lvl="1" indent="0">
              <a:buNone/>
            </a:pPr>
            <a:r>
              <a:rPr lang="ja-JP" altLang="en-US" dirty="0" smtClean="0"/>
              <a:t>➡チャレンジ！</a:t>
            </a:r>
            <a:endParaRPr lang="en-US" altLang="ja-JP" dirty="0" smtClean="0"/>
          </a:p>
          <a:p>
            <a:pPr marL="1200150" lvl="2" indent="-342900"/>
            <a:r>
              <a:rPr lang="ja-JP" altLang="en-US" dirty="0"/>
              <a:t>「科学技術政策」 </a:t>
            </a:r>
            <a:r>
              <a:rPr lang="en-US" altLang="ja-JP" dirty="0"/>
              <a:t>AND </a:t>
            </a:r>
            <a:r>
              <a:rPr lang="ja-JP" altLang="en-US" dirty="0"/>
              <a:t>「イノベーション政策</a:t>
            </a:r>
            <a:r>
              <a:rPr lang="ja-JP" altLang="en-US" dirty="0" smtClean="0"/>
              <a:t>」</a:t>
            </a:r>
            <a:r>
              <a:rPr lang="en-US" altLang="ja-JP" dirty="0" smtClean="0"/>
              <a:t>AND</a:t>
            </a:r>
            <a:r>
              <a:rPr lang="ja-JP" altLang="en-US" dirty="0" smtClean="0"/>
              <a:t>「経済政策」</a:t>
            </a:r>
            <a:endParaRPr lang="en-US" altLang="ja-JP" dirty="0"/>
          </a:p>
          <a:p>
            <a:pPr marL="1200150" lvl="2" indent="-342900"/>
            <a:r>
              <a:rPr lang="ja-JP" altLang="en-US" dirty="0" smtClean="0"/>
              <a:t>多様なステークホルダーの参画➡</a:t>
            </a:r>
            <a:r>
              <a:rPr lang="ja-JP" altLang="en-US" dirty="0"/>
              <a:t>政府</a:t>
            </a:r>
            <a:r>
              <a:rPr lang="ja-JP" altLang="en-US" dirty="0" smtClean="0"/>
              <a:t>の役どころ？</a:t>
            </a:r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06/07/2016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72C3-4F15-44AE-BACB-E530D13F969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右カーブ矢印 6"/>
          <p:cNvSpPr/>
          <p:nvPr/>
        </p:nvSpPr>
        <p:spPr bwMode="auto">
          <a:xfrm rot="10800000">
            <a:off x="4860032" y="1556792"/>
            <a:ext cx="936104" cy="1656183"/>
          </a:xfrm>
          <a:prstGeom prst="curvedRightArrow">
            <a:avLst/>
          </a:prstGeom>
          <a:solidFill>
            <a:srgbClr val="CCFF66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75982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ｺﾞｼｯｸM"/>
        <a:ea typeface="HGPｺﾞｼｯｸM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1345</Words>
  <Application>Microsoft Office PowerPoint</Application>
  <PresentationFormat>画面に合わせる (4:3)</PresentationFormat>
  <Paragraphs>296</Paragraphs>
  <Slides>26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HGPｺﾞｼｯｸM</vt:lpstr>
      <vt:lpstr>HGP創英角ｺﾞｼｯｸUB</vt:lpstr>
      <vt:lpstr>Meiryo UI</vt:lpstr>
      <vt:lpstr>ＭＳ Ｐゴシック</vt:lpstr>
      <vt:lpstr>メイリオ</vt:lpstr>
      <vt:lpstr>Arial</vt:lpstr>
      <vt:lpstr>Calibri</vt:lpstr>
      <vt:lpstr>標準デザイン</vt:lpstr>
      <vt:lpstr>GDP600兆円へ 科学技術イノベーション政策が 目指すはSociety 5.0!</vt:lpstr>
      <vt:lpstr>日本の成長戦略</vt:lpstr>
      <vt:lpstr>日本の現状を読む</vt:lpstr>
      <vt:lpstr>労働生産性の推移</vt:lpstr>
      <vt:lpstr>経済成長率を要因分解すると・・・</vt:lpstr>
      <vt:lpstr>制約条件となる労働人口の推移は・・・</vt:lpstr>
      <vt:lpstr>ICT投資（対GDP）</vt:lpstr>
      <vt:lpstr>ICT資本の労働生産性への寄与</vt:lpstr>
      <vt:lpstr>なぜ科学技術イノベーション（STI）に熱いまなざし？</vt:lpstr>
      <vt:lpstr>川上の研究開発費総額の推移</vt:lpstr>
      <vt:lpstr>中でも政府の研究開発費負担割合は・・・</vt:lpstr>
      <vt:lpstr>分野別使用研究費を見ると・・・ （非営利団体･公的機関、大学等、企業の全体）</vt:lpstr>
      <vt:lpstr>日本の伸びしろ（１）</vt:lpstr>
      <vt:lpstr>日本の伸びしろ（２）</vt:lpstr>
      <vt:lpstr>日本の伸びしろ（３）</vt:lpstr>
      <vt:lpstr>第5期科学技術基本計画と Society 5.0、そしてアクション</vt:lpstr>
      <vt:lpstr>今を考える</vt:lpstr>
      <vt:lpstr>第5期科学技術基本計画（2016-20）</vt:lpstr>
      <vt:lpstr>未来の産業創造と社会変革</vt:lpstr>
      <vt:lpstr>Society 5.0</vt:lpstr>
      <vt:lpstr>歴史から学ぶ</vt:lpstr>
      <vt:lpstr>すなわち・・・</vt:lpstr>
      <vt:lpstr>基盤技術の強化</vt:lpstr>
      <vt:lpstr>「Society 5.0」プラットフォーム</vt:lpstr>
      <vt:lpstr>科学技術イノベーション総合戦略２０１６</vt:lpstr>
      <vt:lpstr>新たな仕掛け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原山 優子（総合科学技術会議）</dc:creator>
  <cp:lastModifiedBy>Administrator</cp:lastModifiedBy>
  <cp:revision>331</cp:revision>
  <cp:lastPrinted>2016-01-05T09:21:16Z</cp:lastPrinted>
  <dcterms:created xsi:type="dcterms:W3CDTF">2013-04-23T09:51:54Z</dcterms:created>
  <dcterms:modified xsi:type="dcterms:W3CDTF">2016-07-06T09:33:54Z</dcterms:modified>
</cp:coreProperties>
</file>