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83" r:id="rId4"/>
    <p:sldId id="263" r:id="rId5"/>
    <p:sldId id="264" r:id="rId6"/>
    <p:sldId id="265" r:id="rId7"/>
    <p:sldId id="266" r:id="rId8"/>
    <p:sldId id="267" r:id="rId9"/>
    <p:sldId id="268" r:id="rId10"/>
    <p:sldId id="282" r:id="rId11"/>
    <p:sldId id="273" r:id="rId12"/>
    <p:sldId id="284" r:id="rId13"/>
    <p:sldId id="274" r:id="rId14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>
      <p:cViewPr varScale="1">
        <p:scale>
          <a:sx n="68" d="100"/>
          <a:sy n="68" d="100"/>
        </p:scale>
        <p:origin x="-145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FF1DCD4-F3BF-45FD-91CD-64648249AD34}" type="doc">
      <dgm:prSet loTypeId="urn:microsoft.com/office/officeart/2005/8/layout/venn1" loCatId="relationship" qsTypeId="urn:microsoft.com/office/officeart/2005/8/quickstyle/3d3" qsCatId="3D" csTypeId="urn:microsoft.com/office/officeart/2005/8/colors/colorful1" csCatId="colorful" phldr="1"/>
      <dgm:spPr/>
    </dgm:pt>
    <dgm:pt modelId="{4E967A4A-08F1-4B6B-88AE-E39AA2B93AC6}">
      <dgm:prSet phldrT="[テキスト]" custT="1"/>
      <dgm:spPr/>
      <dgm:t>
        <a:bodyPr/>
        <a:lstStyle/>
        <a:p>
          <a:r>
            <a:rPr kumimoji="1" lang="en-US" altLang="ja-JP" sz="2000" b="1" dirty="0" smtClean="0">
              <a:latin typeface="Calibri" panose="020F0502020204030204" pitchFamily="34" charset="0"/>
              <a:ea typeface="Arial Unicode MS" pitchFamily="50" charset="-128"/>
              <a:cs typeface="Arial Unicode MS" pitchFamily="50" charset="-128"/>
            </a:rPr>
            <a:t>National Government</a:t>
          </a:r>
          <a:endParaRPr kumimoji="1" lang="en-US" altLang="ja-JP" sz="2000" b="1" dirty="0" smtClean="0">
            <a:latin typeface="Calibri" panose="020F0502020204030204" pitchFamily="34" charset="0"/>
            <a:ea typeface="Arial Unicode MS" pitchFamily="50" charset="-128"/>
            <a:cs typeface="Arial Unicode MS" pitchFamily="50" charset="-128"/>
          </a:endParaRPr>
        </a:p>
        <a:p>
          <a:endParaRPr kumimoji="1" lang="ja-JP" altLang="en-US" sz="1800" dirty="0">
            <a:latin typeface="HGPｺﾞｼｯｸE" pitchFamily="50" charset="-128"/>
            <a:ea typeface="HGPｺﾞｼｯｸE" pitchFamily="50" charset="-128"/>
          </a:endParaRPr>
        </a:p>
      </dgm:t>
    </dgm:pt>
    <dgm:pt modelId="{6E91689D-4919-46E2-A2D6-D13D03C10120}" type="parTrans" cxnId="{7C4B4DA7-ED80-43BF-960C-24DC0E54DB24}">
      <dgm:prSet/>
      <dgm:spPr/>
      <dgm:t>
        <a:bodyPr/>
        <a:lstStyle/>
        <a:p>
          <a:endParaRPr kumimoji="1" lang="ja-JP" altLang="en-US"/>
        </a:p>
      </dgm:t>
    </dgm:pt>
    <dgm:pt modelId="{C65984C9-5336-4328-BCEE-35DF082E55A0}" type="sibTrans" cxnId="{7C4B4DA7-ED80-43BF-960C-24DC0E54DB24}">
      <dgm:prSet/>
      <dgm:spPr/>
      <dgm:t>
        <a:bodyPr/>
        <a:lstStyle/>
        <a:p>
          <a:endParaRPr kumimoji="1" lang="ja-JP" altLang="en-US"/>
        </a:p>
      </dgm:t>
    </dgm:pt>
    <dgm:pt modelId="{44B91FDC-7791-429C-B261-81FA4F107599}">
      <dgm:prSet phldrT="[テキスト]" custT="1"/>
      <dgm:spPr/>
      <dgm:t>
        <a:bodyPr/>
        <a:lstStyle/>
        <a:p>
          <a:pPr algn="ctr"/>
          <a:r>
            <a:rPr kumimoji="1" lang="en-US" altLang="ja-JP" sz="1800" b="1" dirty="0" smtClean="0">
              <a:latin typeface="Calibri" panose="020F0502020204030204" pitchFamily="34" charset="0"/>
              <a:ea typeface="Arial Unicode MS" pitchFamily="50" charset="-128"/>
              <a:cs typeface="Arial Unicode MS" pitchFamily="50" charset="-128"/>
            </a:rPr>
            <a:t>Private Operator </a:t>
          </a:r>
          <a:endParaRPr kumimoji="1" lang="ja-JP" altLang="en-US" sz="1800" b="1" dirty="0">
            <a:latin typeface="Calibri" panose="020F0502020204030204" pitchFamily="34" charset="0"/>
            <a:ea typeface="Arial Unicode MS" pitchFamily="50" charset="-128"/>
            <a:cs typeface="Arial Unicode MS" pitchFamily="50" charset="-128"/>
          </a:endParaRPr>
        </a:p>
      </dgm:t>
    </dgm:pt>
    <dgm:pt modelId="{1A6A2769-5561-4BF3-B061-BE7E9D6D6B77}" type="parTrans" cxnId="{E5F30162-C998-47FC-A67C-8D881B32671F}">
      <dgm:prSet/>
      <dgm:spPr/>
      <dgm:t>
        <a:bodyPr/>
        <a:lstStyle/>
        <a:p>
          <a:endParaRPr kumimoji="1" lang="ja-JP" altLang="en-US"/>
        </a:p>
      </dgm:t>
    </dgm:pt>
    <dgm:pt modelId="{25EB0C1D-984E-4B28-B3EF-1B220EC45BE8}" type="sibTrans" cxnId="{E5F30162-C998-47FC-A67C-8D881B32671F}">
      <dgm:prSet/>
      <dgm:spPr/>
      <dgm:t>
        <a:bodyPr/>
        <a:lstStyle/>
        <a:p>
          <a:endParaRPr kumimoji="1" lang="ja-JP" altLang="en-US"/>
        </a:p>
      </dgm:t>
    </dgm:pt>
    <dgm:pt modelId="{0E009303-2EED-4292-B9F5-4388521B3C25}">
      <dgm:prSet phldrT="[テキスト]" custT="1"/>
      <dgm:spPr/>
      <dgm:t>
        <a:bodyPr/>
        <a:lstStyle/>
        <a:p>
          <a:pPr algn="ctr"/>
          <a:r>
            <a:rPr kumimoji="1" lang="en-US" altLang="ja-JP" sz="1800" b="1" dirty="0" smtClean="0">
              <a:latin typeface="Calibri" panose="020F0502020204030204" pitchFamily="34" charset="0"/>
              <a:ea typeface="Arial Unicode MS" pitchFamily="50" charset="-128"/>
              <a:cs typeface="Arial Unicode MS" pitchFamily="50" charset="-128"/>
            </a:rPr>
            <a:t>Local Government</a:t>
          </a:r>
          <a:endParaRPr kumimoji="1" lang="ja-JP" altLang="en-US" sz="1800" b="1" dirty="0">
            <a:latin typeface="Calibri" panose="020F0502020204030204" pitchFamily="34" charset="0"/>
            <a:ea typeface="Arial Unicode MS" pitchFamily="50" charset="-128"/>
            <a:cs typeface="Arial Unicode MS" pitchFamily="50" charset="-128"/>
          </a:endParaRPr>
        </a:p>
      </dgm:t>
    </dgm:pt>
    <dgm:pt modelId="{17E96008-96CA-4E35-BEE2-A3874E931533}" type="parTrans" cxnId="{176B5C64-37CD-471A-9083-C3C1EE48F44D}">
      <dgm:prSet/>
      <dgm:spPr/>
      <dgm:t>
        <a:bodyPr/>
        <a:lstStyle/>
        <a:p>
          <a:endParaRPr kumimoji="1" lang="ja-JP" altLang="en-US"/>
        </a:p>
      </dgm:t>
    </dgm:pt>
    <dgm:pt modelId="{EC48E5EF-5A1C-4F7C-AC42-1BE2755BA3DE}" type="sibTrans" cxnId="{176B5C64-37CD-471A-9083-C3C1EE48F44D}">
      <dgm:prSet/>
      <dgm:spPr/>
      <dgm:t>
        <a:bodyPr/>
        <a:lstStyle/>
        <a:p>
          <a:endParaRPr kumimoji="1" lang="ja-JP" altLang="en-US"/>
        </a:p>
      </dgm:t>
    </dgm:pt>
    <dgm:pt modelId="{DE68B3E3-8B2E-44DE-91ED-85B4B95B5880}" type="pres">
      <dgm:prSet presAssocID="{9FF1DCD4-F3BF-45FD-91CD-64648249AD34}" presName="compositeShape" presStyleCnt="0">
        <dgm:presLayoutVars>
          <dgm:chMax val="7"/>
          <dgm:dir/>
          <dgm:resizeHandles val="exact"/>
        </dgm:presLayoutVars>
      </dgm:prSet>
      <dgm:spPr/>
    </dgm:pt>
    <dgm:pt modelId="{ED36E462-EECE-4101-BCA1-F3BC073CA017}" type="pres">
      <dgm:prSet presAssocID="{4E967A4A-08F1-4B6B-88AE-E39AA2B93AC6}" presName="circ1" presStyleLbl="vennNode1" presStyleIdx="0" presStyleCnt="3" custLinFactNeighborX="-6337" custLinFactNeighborY="-2083"/>
      <dgm:spPr/>
      <dgm:t>
        <a:bodyPr/>
        <a:lstStyle/>
        <a:p>
          <a:endParaRPr kumimoji="1" lang="ja-JP" altLang="en-US"/>
        </a:p>
      </dgm:t>
    </dgm:pt>
    <dgm:pt modelId="{560ED385-05D4-474C-954D-F59ABEF2B759}" type="pres">
      <dgm:prSet presAssocID="{4E967A4A-08F1-4B6B-88AE-E39AA2B93AC6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F3DF4D5-A26B-4810-AF30-10DD8E9A09D5}" type="pres">
      <dgm:prSet presAssocID="{44B91FDC-7791-429C-B261-81FA4F107599}" presName="circ2" presStyleLbl="vennNode1" presStyleIdx="1" presStyleCnt="3" custLinFactNeighborX="20861" custLinFactNeighborY="-2083"/>
      <dgm:spPr/>
      <dgm:t>
        <a:bodyPr/>
        <a:lstStyle/>
        <a:p>
          <a:endParaRPr kumimoji="1" lang="ja-JP" altLang="en-US"/>
        </a:p>
      </dgm:t>
    </dgm:pt>
    <dgm:pt modelId="{AC63F320-DF06-426E-942F-52C7303D6FAD}" type="pres">
      <dgm:prSet presAssocID="{44B91FDC-7791-429C-B261-81FA4F107599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F88E41A7-74BD-4F0E-A986-721B567C52DB}" type="pres">
      <dgm:prSet presAssocID="{0E009303-2EED-4292-B9F5-4388521B3C25}" presName="circ3" presStyleLbl="vennNode1" presStyleIdx="2" presStyleCnt="3" custScaleX="107786" custLinFactNeighborX="-28500" custLinFactNeighborY="1389"/>
      <dgm:spPr/>
      <dgm:t>
        <a:bodyPr/>
        <a:lstStyle/>
        <a:p>
          <a:endParaRPr kumimoji="1" lang="ja-JP" altLang="en-US"/>
        </a:p>
      </dgm:t>
    </dgm:pt>
    <dgm:pt modelId="{0C99EA1C-AC83-4795-B184-5E2335B29A9F}" type="pres">
      <dgm:prSet presAssocID="{0E009303-2EED-4292-B9F5-4388521B3C25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C6651473-C663-478F-A24E-0066E55B26E8}" type="presOf" srcId="{4E967A4A-08F1-4B6B-88AE-E39AA2B93AC6}" destId="{ED36E462-EECE-4101-BCA1-F3BC073CA017}" srcOrd="0" destOrd="0" presId="urn:microsoft.com/office/officeart/2005/8/layout/venn1"/>
    <dgm:cxn modelId="{4C3A3D7C-2750-47D3-BFD8-40C135C7BD29}" type="presOf" srcId="{9FF1DCD4-F3BF-45FD-91CD-64648249AD34}" destId="{DE68B3E3-8B2E-44DE-91ED-85B4B95B5880}" srcOrd="0" destOrd="0" presId="urn:microsoft.com/office/officeart/2005/8/layout/venn1"/>
    <dgm:cxn modelId="{13862060-03ED-405A-8176-3D40049DB89D}" type="presOf" srcId="{44B91FDC-7791-429C-B261-81FA4F107599}" destId="{6F3DF4D5-A26B-4810-AF30-10DD8E9A09D5}" srcOrd="0" destOrd="0" presId="urn:microsoft.com/office/officeart/2005/8/layout/venn1"/>
    <dgm:cxn modelId="{A66BD23B-0B2E-4667-BE1D-147E17B4163F}" type="presOf" srcId="{0E009303-2EED-4292-B9F5-4388521B3C25}" destId="{0C99EA1C-AC83-4795-B184-5E2335B29A9F}" srcOrd="1" destOrd="0" presId="urn:microsoft.com/office/officeart/2005/8/layout/venn1"/>
    <dgm:cxn modelId="{E5F30162-C998-47FC-A67C-8D881B32671F}" srcId="{9FF1DCD4-F3BF-45FD-91CD-64648249AD34}" destId="{44B91FDC-7791-429C-B261-81FA4F107599}" srcOrd="1" destOrd="0" parTransId="{1A6A2769-5561-4BF3-B061-BE7E9D6D6B77}" sibTransId="{25EB0C1D-984E-4B28-B3EF-1B220EC45BE8}"/>
    <dgm:cxn modelId="{7C4B4DA7-ED80-43BF-960C-24DC0E54DB24}" srcId="{9FF1DCD4-F3BF-45FD-91CD-64648249AD34}" destId="{4E967A4A-08F1-4B6B-88AE-E39AA2B93AC6}" srcOrd="0" destOrd="0" parTransId="{6E91689D-4919-46E2-A2D6-D13D03C10120}" sibTransId="{C65984C9-5336-4328-BCEE-35DF082E55A0}"/>
    <dgm:cxn modelId="{E393A15B-C332-479E-BEC4-B1FE96952236}" type="presOf" srcId="{44B91FDC-7791-429C-B261-81FA4F107599}" destId="{AC63F320-DF06-426E-942F-52C7303D6FAD}" srcOrd="1" destOrd="0" presId="urn:microsoft.com/office/officeart/2005/8/layout/venn1"/>
    <dgm:cxn modelId="{176B5C64-37CD-471A-9083-C3C1EE48F44D}" srcId="{9FF1DCD4-F3BF-45FD-91CD-64648249AD34}" destId="{0E009303-2EED-4292-B9F5-4388521B3C25}" srcOrd="2" destOrd="0" parTransId="{17E96008-96CA-4E35-BEE2-A3874E931533}" sibTransId="{EC48E5EF-5A1C-4F7C-AC42-1BE2755BA3DE}"/>
    <dgm:cxn modelId="{5A0EE210-5126-4CFE-98E2-9125F500EFA8}" type="presOf" srcId="{0E009303-2EED-4292-B9F5-4388521B3C25}" destId="{F88E41A7-74BD-4F0E-A986-721B567C52DB}" srcOrd="0" destOrd="0" presId="urn:microsoft.com/office/officeart/2005/8/layout/venn1"/>
    <dgm:cxn modelId="{78CD06A0-910A-4EB6-86CF-4B5DE676528B}" type="presOf" srcId="{4E967A4A-08F1-4B6B-88AE-E39AA2B93AC6}" destId="{560ED385-05D4-474C-954D-F59ABEF2B759}" srcOrd="1" destOrd="0" presId="urn:microsoft.com/office/officeart/2005/8/layout/venn1"/>
    <dgm:cxn modelId="{AD143998-B949-45F4-BD17-19150EE352D7}" type="presParOf" srcId="{DE68B3E3-8B2E-44DE-91ED-85B4B95B5880}" destId="{ED36E462-EECE-4101-BCA1-F3BC073CA017}" srcOrd="0" destOrd="0" presId="urn:microsoft.com/office/officeart/2005/8/layout/venn1"/>
    <dgm:cxn modelId="{8B0923FE-696B-4DF8-B809-13E6E31849AF}" type="presParOf" srcId="{DE68B3E3-8B2E-44DE-91ED-85B4B95B5880}" destId="{560ED385-05D4-474C-954D-F59ABEF2B759}" srcOrd="1" destOrd="0" presId="urn:microsoft.com/office/officeart/2005/8/layout/venn1"/>
    <dgm:cxn modelId="{5791206C-CC2B-455E-802E-7040195B4E7A}" type="presParOf" srcId="{DE68B3E3-8B2E-44DE-91ED-85B4B95B5880}" destId="{6F3DF4D5-A26B-4810-AF30-10DD8E9A09D5}" srcOrd="2" destOrd="0" presId="urn:microsoft.com/office/officeart/2005/8/layout/venn1"/>
    <dgm:cxn modelId="{D7CDF527-491B-40D7-9879-3560051E65E6}" type="presParOf" srcId="{DE68B3E3-8B2E-44DE-91ED-85B4B95B5880}" destId="{AC63F320-DF06-426E-942F-52C7303D6FAD}" srcOrd="3" destOrd="0" presId="urn:microsoft.com/office/officeart/2005/8/layout/venn1"/>
    <dgm:cxn modelId="{32F5324C-8626-4B15-96BB-152D4728EFF9}" type="presParOf" srcId="{DE68B3E3-8B2E-44DE-91ED-85B4B95B5880}" destId="{F88E41A7-74BD-4F0E-A986-721B567C52DB}" srcOrd="4" destOrd="0" presId="urn:microsoft.com/office/officeart/2005/8/layout/venn1"/>
    <dgm:cxn modelId="{5EE3B93F-6E42-43F9-9A25-F70EBDF79102}" type="presParOf" srcId="{DE68B3E3-8B2E-44DE-91ED-85B4B95B5880}" destId="{0C99EA1C-AC83-4795-B184-5E2335B29A9F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36E462-EECE-4101-BCA1-F3BC073CA017}">
      <dsp:nvSpPr>
        <dsp:cNvPr id="0" name=""/>
        <dsp:cNvSpPr/>
      </dsp:nvSpPr>
      <dsp:spPr>
        <a:xfrm>
          <a:off x="2148427" y="55215"/>
          <a:ext cx="2007580" cy="2007580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2000" b="1" kern="1200" dirty="0" smtClean="0">
              <a:latin typeface="Calibri" panose="020F0502020204030204" pitchFamily="34" charset="0"/>
              <a:ea typeface="Arial Unicode MS" pitchFamily="50" charset="-128"/>
              <a:cs typeface="Arial Unicode MS" pitchFamily="50" charset="-128"/>
            </a:rPr>
            <a:t>National Government</a:t>
          </a:r>
          <a:endParaRPr kumimoji="1" lang="en-US" altLang="ja-JP" sz="2000" b="1" kern="1200" dirty="0" smtClean="0">
            <a:latin typeface="Calibri" panose="020F0502020204030204" pitchFamily="34" charset="0"/>
            <a:ea typeface="Arial Unicode MS" pitchFamily="50" charset="-128"/>
            <a:cs typeface="Arial Unicode MS" pitchFamily="50" charset="-128"/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1" lang="ja-JP" altLang="en-US" sz="1800" kern="1200" dirty="0">
            <a:latin typeface="HGPｺﾞｼｯｸE" pitchFamily="50" charset="-128"/>
            <a:ea typeface="HGPｺﾞｼｯｸE" pitchFamily="50" charset="-128"/>
          </a:endParaRPr>
        </a:p>
      </dsp:txBody>
      <dsp:txXfrm>
        <a:off x="2416104" y="406541"/>
        <a:ext cx="1472225" cy="903411"/>
      </dsp:txXfrm>
    </dsp:sp>
    <dsp:sp modelId="{6F3DF4D5-A26B-4810-AF30-10DD8E9A09D5}">
      <dsp:nvSpPr>
        <dsp:cNvPr id="0" name=""/>
        <dsp:cNvSpPr/>
      </dsp:nvSpPr>
      <dsp:spPr>
        <a:xfrm>
          <a:off x="3418850" y="1309952"/>
          <a:ext cx="2007580" cy="2007580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1800" b="1" kern="1200" dirty="0" smtClean="0">
              <a:latin typeface="Calibri" panose="020F0502020204030204" pitchFamily="34" charset="0"/>
              <a:ea typeface="Arial Unicode MS" pitchFamily="50" charset="-128"/>
              <a:cs typeface="Arial Unicode MS" pitchFamily="50" charset="-128"/>
            </a:rPr>
            <a:t>Private Operator </a:t>
          </a:r>
          <a:endParaRPr kumimoji="1" lang="ja-JP" altLang="en-US" sz="1800" b="1" kern="1200" dirty="0">
            <a:latin typeface="Calibri" panose="020F0502020204030204" pitchFamily="34" charset="0"/>
            <a:ea typeface="Arial Unicode MS" pitchFamily="50" charset="-128"/>
            <a:cs typeface="Arial Unicode MS" pitchFamily="50" charset="-128"/>
          </a:endParaRPr>
        </a:p>
      </dsp:txBody>
      <dsp:txXfrm>
        <a:off x="4032835" y="1828577"/>
        <a:ext cx="1204548" cy="1104169"/>
      </dsp:txXfrm>
    </dsp:sp>
    <dsp:sp modelId="{F88E41A7-74BD-4F0E-A986-721B567C52DB}">
      <dsp:nvSpPr>
        <dsp:cNvPr id="0" name=""/>
        <dsp:cNvSpPr/>
      </dsp:nvSpPr>
      <dsp:spPr>
        <a:xfrm>
          <a:off x="900930" y="1379655"/>
          <a:ext cx="2163890" cy="2007580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1800" b="1" kern="1200" dirty="0" smtClean="0">
              <a:latin typeface="Calibri" panose="020F0502020204030204" pitchFamily="34" charset="0"/>
              <a:ea typeface="Arial Unicode MS" pitchFamily="50" charset="-128"/>
              <a:cs typeface="Arial Unicode MS" pitchFamily="50" charset="-128"/>
            </a:rPr>
            <a:t>Local Government</a:t>
          </a:r>
          <a:endParaRPr kumimoji="1" lang="ja-JP" altLang="en-US" sz="1800" b="1" kern="1200" dirty="0">
            <a:latin typeface="Calibri" panose="020F0502020204030204" pitchFamily="34" charset="0"/>
            <a:ea typeface="Arial Unicode MS" pitchFamily="50" charset="-128"/>
            <a:cs typeface="Arial Unicode MS" pitchFamily="50" charset="-128"/>
          </a:endParaRPr>
        </a:p>
      </dsp:txBody>
      <dsp:txXfrm>
        <a:off x="1104696" y="1898280"/>
        <a:ext cx="1298334" cy="11041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2"/>
            <a:ext cx="2918831" cy="495029"/>
          </a:xfrm>
          <a:prstGeom prst="rect">
            <a:avLst/>
          </a:prstGeom>
        </p:spPr>
        <p:txBody>
          <a:bodyPr vert="horz" lIns="91423" tIns="45714" rIns="91423" bIns="4571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2"/>
            <a:ext cx="2918831" cy="495029"/>
          </a:xfrm>
          <a:prstGeom prst="rect">
            <a:avLst/>
          </a:prstGeom>
        </p:spPr>
        <p:txBody>
          <a:bodyPr vert="horz" lIns="91423" tIns="45714" rIns="91423" bIns="45714" rtlCol="0"/>
          <a:lstStyle>
            <a:lvl1pPr algn="r">
              <a:defRPr sz="1200"/>
            </a:lvl1pPr>
          </a:lstStyle>
          <a:p>
            <a:fld id="{14DEA55E-3C3F-429F-9C97-B9EF78C250D0}" type="datetimeFigureOut">
              <a:rPr lang="en-US" smtClean="0"/>
              <a:t>8/19/2014</a:t>
            </a:fld>
            <a:endParaRPr 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3" y="9371286"/>
            <a:ext cx="2918831" cy="495028"/>
          </a:xfrm>
          <a:prstGeom prst="rect">
            <a:avLst/>
          </a:prstGeom>
        </p:spPr>
        <p:txBody>
          <a:bodyPr vert="horz" lIns="91423" tIns="45714" rIns="91423" bIns="4571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23" tIns="45714" rIns="91423" bIns="45714" rtlCol="0" anchor="b"/>
          <a:lstStyle>
            <a:lvl1pPr algn="r">
              <a:defRPr sz="1200"/>
            </a:lvl1pPr>
          </a:lstStyle>
          <a:p>
            <a:fld id="{CBBF15A9-C8BB-4FC9-A577-0D2615095A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9859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19413" cy="495300"/>
          </a:xfrm>
          <a:prstGeom prst="rect">
            <a:avLst/>
          </a:prstGeom>
        </p:spPr>
        <p:txBody>
          <a:bodyPr vert="horz" lIns="91423" tIns="45714" rIns="91423" bIns="4571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1"/>
            <a:ext cx="2919412" cy="495300"/>
          </a:xfrm>
          <a:prstGeom prst="rect">
            <a:avLst/>
          </a:prstGeom>
        </p:spPr>
        <p:txBody>
          <a:bodyPr vert="horz" lIns="91423" tIns="45714" rIns="91423" bIns="45714" rtlCol="0"/>
          <a:lstStyle>
            <a:lvl1pPr algn="r">
              <a:defRPr sz="1200"/>
            </a:lvl1pPr>
          </a:lstStyle>
          <a:p>
            <a:fld id="{F1CCE0A9-AF9A-42E5-AC1C-79B6CC9BECC9}" type="datetimeFigureOut">
              <a:rPr lang="en-US" smtClean="0"/>
              <a:t>8/19/2014</a:t>
            </a:fld>
            <a:endParaRPr 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1233488"/>
            <a:ext cx="44370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3" tIns="45714" rIns="91423" bIns="45714" rtlCol="0" anchor="ctr"/>
          <a:lstStyle/>
          <a:p>
            <a:endParaRPr 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3" y="4748215"/>
            <a:ext cx="5389563" cy="3884612"/>
          </a:xfrm>
          <a:prstGeom prst="rect">
            <a:avLst/>
          </a:prstGeom>
        </p:spPr>
        <p:txBody>
          <a:bodyPr vert="horz" lIns="91423" tIns="45714" rIns="91423" bIns="45714" rtlCol="0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9371013"/>
            <a:ext cx="2919413" cy="495300"/>
          </a:xfrm>
          <a:prstGeom prst="rect">
            <a:avLst/>
          </a:prstGeom>
        </p:spPr>
        <p:txBody>
          <a:bodyPr vert="horz" lIns="91423" tIns="45714" rIns="91423" bIns="4571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23" tIns="45714" rIns="91423" bIns="45714" rtlCol="0" anchor="b"/>
          <a:lstStyle>
            <a:lvl1pPr algn="r">
              <a:defRPr sz="1200"/>
            </a:lvl1pPr>
          </a:lstStyle>
          <a:p>
            <a:fld id="{B6634252-1ED2-4ACC-AE79-B49BC20767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3537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 dirty="0" smtClean="0"/>
          </a:p>
        </p:txBody>
      </p:sp>
      <p:sp>
        <p:nvSpPr>
          <p:cNvPr id="29700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1pPr>
            <a:lvl2pPr marL="742826" indent="-285704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2pPr>
            <a:lvl3pPr marL="1142808" indent="-228562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3pPr>
            <a:lvl4pPr marL="1599932" indent="-228562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4pPr>
            <a:lvl5pPr marL="2057057" indent="-228562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5pPr>
            <a:lvl6pPr marL="2514181" indent="-228562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6pPr>
            <a:lvl7pPr marL="2971305" indent="-228562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7pPr>
            <a:lvl8pPr marL="3428427" indent="-228562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8pPr>
            <a:lvl9pPr marL="3885551" indent="-228562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EC98067-E12A-4200-8902-326F7D8D9396}" type="slidenum">
              <a:rPr lang="ja-JP" altLang="en-US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ja-JP" alt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81405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 dirty="0" smtClean="0"/>
          </a:p>
        </p:txBody>
      </p:sp>
      <p:sp>
        <p:nvSpPr>
          <p:cNvPr id="30724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1pPr>
            <a:lvl2pPr marL="742826" indent="-285704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2pPr>
            <a:lvl3pPr marL="1142808" indent="-228562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3pPr>
            <a:lvl4pPr marL="1599932" indent="-228562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4pPr>
            <a:lvl5pPr marL="2057057" indent="-228562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5pPr>
            <a:lvl6pPr marL="2514181" indent="-228562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6pPr>
            <a:lvl7pPr marL="2971305" indent="-228562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7pPr>
            <a:lvl8pPr marL="3428427" indent="-228562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8pPr>
            <a:lvl9pPr marL="3885551" indent="-228562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7548BC5-3789-4408-B020-43D5478ED50A}" type="slidenum">
              <a:rPr lang="ja-JP" altLang="en-US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ja-JP" alt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10444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 dirty="0" smtClean="0"/>
          </a:p>
        </p:txBody>
      </p:sp>
      <p:sp>
        <p:nvSpPr>
          <p:cNvPr id="31748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1pPr>
            <a:lvl2pPr marL="742826" indent="-285704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2pPr>
            <a:lvl3pPr marL="1142808" indent="-228562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3pPr>
            <a:lvl4pPr marL="1599932" indent="-228562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4pPr>
            <a:lvl5pPr marL="2057057" indent="-228562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5pPr>
            <a:lvl6pPr marL="2514181" indent="-228562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6pPr>
            <a:lvl7pPr marL="2971305" indent="-228562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7pPr>
            <a:lvl8pPr marL="3428427" indent="-228562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8pPr>
            <a:lvl9pPr marL="3885551" indent="-228562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B5E5C87-10D5-4962-B96D-34E5D03F4776}" type="slidenum">
              <a:rPr lang="ja-JP" altLang="en-US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ja-JP" alt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06679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A56B9D8-4ADC-4BBA-9F2B-72C78D5FC287}" type="slidenum">
              <a:rPr lang="ja-JP" altLang="en-US" smtClean="0"/>
              <a:pPr>
                <a:defRPr/>
              </a:pPr>
              <a:t>12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31496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ja-JP" altLang="en-US" smtClean="0"/>
              <a:t>マスター サブタイトルの書式設定</a:t>
            </a:r>
            <a:endParaRPr kumimoji="0" lang="en-US"/>
          </a:p>
        </p:txBody>
      </p:sp>
      <p:sp>
        <p:nvSpPr>
          <p:cNvPr id="28" name="日付プレースホルダー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88CB6CE8-9F72-4E50-85A6-FD62B3660851}" type="datetime1">
              <a:rPr kumimoji="1" lang="ja-JP" altLang="en-US" smtClean="0"/>
              <a:t>2014/8/19</a:t>
            </a:fld>
            <a:endParaRPr kumimoji="1" lang="ja-JP" altLang="en-US" dirty="0"/>
          </a:p>
        </p:txBody>
      </p:sp>
      <p:sp>
        <p:nvSpPr>
          <p:cNvPr id="17" name="フッター プレースホルダー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29" name="スライド番号プレースホルダー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DA05BC8B-6A00-4599-AD77-19C920AA5D8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正方形/長方形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正方形/長方形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正方形/長方形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1D029-000E-41A8-B155-C0A768718D45}" type="datetime1">
              <a:rPr kumimoji="1" lang="ja-JP" altLang="en-US" smtClean="0"/>
              <a:t>2014/8/19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5BC8B-6A00-4599-AD77-19C920AA5D8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1770-B6BD-417D-A621-9B2468207540}" type="datetime1">
              <a:rPr kumimoji="1" lang="ja-JP" altLang="en-US" smtClean="0"/>
              <a:t>2014/8/19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5BC8B-6A00-4599-AD77-19C920AA5D8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sp>
        <p:nvSpPr>
          <p:cNvPr id="7" name="直線コネクタ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二等辺三角形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直線コネクタ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149FF-4B46-41AE-93FC-9C7BF23B60B2}" type="datetime1">
              <a:rPr kumimoji="1" lang="ja-JP" altLang="en-US" smtClean="0"/>
              <a:t>2014/8/19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5BC8B-6A00-4599-AD77-19C920AA5D8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sp>
        <p:nvSpPr>
          <p:cNvPr id="8" name="コンテンツ プレースホルダー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21859BB5-C691-4FF5-8DB1-8361D1E42C45}" type="datetime1">
              <a:rPr kumimoji="1" lang="ja-JP" altLang="en-US" smtClean="0"/>
              <a:t>2014/8/19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DA05BC8B-6A00-4599-AD77-19C920AA5D8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51C11-F547-41B8-BA6A-D079B1CF5ACF}" type="datetime1">
              <a:rPr kumimoji="1" lang="ja-JP" altLang="en-US" smtClean="0"/>
              <a:t>2014/8/19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5BC8B-6A00-4599-AD77-19C920AA5D8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sp>
        <p:nvSpPr>
          <p:cNvPr id="9" name="コンテンツ プレースホルダー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11" name="コンテンツ プレースホルダー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 smtClean="0"/>
              <a:t>マスター テキストの書式設定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 smtClean="0"/>
              <a:t>マスター テキストの書式設定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38485-F607-4281-B2E3-7883467CF87E}" type="datetime1">
              <a:rPr kumimoji="1" lang="ja-JP" altLang="en-US" smtClean="0"/>
              <a:t>2014/8/19</a:t>
            </a:fld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5BC8B-6A00-4599-AD77-19C920AA5D8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sp>
        <p:nvSpPr>
          <p:cNvPr id="11" name="コンテンツ プレースホルダー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13" name="コンテンツ プレースホルダー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0E8B0-883A-47E1-B112-E5B832FABE5A}" type="datetime1">
              <a:rPr kumimoji="1" lang="ja-JP" altLang="en-US" smtClean="0"/>
              <a:t>2014/8/19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5BC8B-6A00-4599-AD77-19C920AA5D8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sp>
        <p:nvSpPr>
          <p:cNvPr id="6" name="二等辺三角形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0B613-DC9C-46AC-96DF-C7232E5C1F7D}" type="datetime1">
              <a:rPr kumimoji="1" lang="ja-JP" altLang="en-US" smtClean="0"/>
              <a:t>2014/8/19</a:t>
            </a:fld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5BC8B-6A00-4599-AD77-19C920AA5D8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sp>
        <p:nvSpPr>
          <p:cNvPr id="5" name="直線コネクタ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二等辺三角形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 dirty="0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5512F-3E2B-4644-9BDD-26944D6312DF}" type="datetime1">
              <a:rPr kumimoji="1" lang="ja-JP" altLang="en-US" smtClean="0"/>
              <a:t>2014/8/19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kumimoji="1" lang="en-US" altLang="ja-JP" dirty="0" smtClean="0"/>
              <a:t>Copyright@Osaka University of Commerce</a:t>
            </a:r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5BC8B-6A00-4599-AD77-19C920AA5D8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sp>
        <p:nvSpPr>
          <p:cNvPr id="8" name="直線コネクタ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直線コネクタ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二等辺三角形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コンテンツ プレースホルダー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ja-JP" altLang="en-US" dirty="0" smtClean="0"/>
              <a:t>アイコンをクリックして図を追加</a:t>
            </a:r>
            <a:endParaRPr kumimoji="0" 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A60DC-71F7-418A-B6F0-C0875CB11AD3}" type="datetime1">
              <a:rPr kumimoji="1" lang="ja-JP" altLang="en-US" smtClean="0"/>
              <a:t>2014/8/19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5BC8B-6A00-4599-AD77-19C920AA5D8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sp>
        <p:nvSpPr>
          <p:cNvPr id="8" name="直線コネクタ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二等辺三角形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正方形/長方形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タイトル プレースホルダー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ja-JP" altLang="en-US" smtClean="0"/>
              <a:t>マスター テキストの書式設定</a:t>
            </a:r>
          </a:p>
          <a:p>
            <a:pPr lvl="1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2 </a:t>
            </a:r>
            <a:r>
              <a:rPr kumimoji="0" lang="ja-JP" altLang="en-US" smtClean="0"/>
              <a:t>レベル</a:t>
            </a:r>
          </a:p>
          <a:p>
            <a:pPr lvl="2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3 </a:t>
            </a:r>
            <a:r>
              <a:rPr kumimoji="0" lang="ja-JP" altLang="en-US" smtClean="0"/>
              <a:t>レベル</a:t>
            </a:r>
          </a:p>
          <a:p>
            <a:pPr lvl="3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4 </a:t>
            </a:r>
            <a:r>
              <a:rPr kumimoji="0" lang="ja-JP" altLang="en-US" smtClean="0"/>
              <a:t>レベル</a:t>
            </a:r>
          </a:p>
          <a:p>
            <a:pPr lvl="4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5 </a:t>
            </a:r>
            <a:r>
              <a:rPr kumimoji="0" lang="ja-JP" altLang="en-US" smtClean="0"/>
              <a:t>レベル</a:t>
            </a:r>
            <a:endParaRPr kumimoji="0" lang="en-US"/>
          </a:p>
        </p:txBody>
      </p:sp>
      <p:sp>
        <p:nvSpPr>
          <p:cNvPr id="14" name="日付プレースホルダー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8E7011E-2ED4-43D9-92F3-D88A98A4F005}" type="datetime1">
              <a:rPr kumimoji="1" lang="ja-JP" altLang="en-US" smtClean="0"/>
              <a:t>2014/8/19</a:t>
            </a:fld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23" name="スライド番号プレースホルダー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A05BC8B-6A00-4599-AD77-19C920AA5D8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sp>
        <p:nvSpPr>
          <p:cNvPr id="28" name="直線コネクタ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直線コネクタ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二等辺三角形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1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1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1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1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1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1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tmihara@daishodai.ac.jp" TargetMode="External"/><Relationship Id="rId2" Type="http://schemas.openxmlformats.org/officeDocument/2006/relationships/hyperlink" Target="mailto:tmihara1203@gmail.com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55576" y="3429000"/>
            <a:ext cx="8208912" cy="1440160"/>
          </a:xfrm>
        </p:spPr>
        <p:txBody>
          <a:bodyPr>
            <a:normAutofit fontScale="90000"/>
          </a:bodyPr>
          <a:lstStyle/>
          <a:p>
            <a:pPr algn="ctr"/>
            <a:r>
              <a:rPr kumimoji="1" lang="en-US" altLang="ja-JP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kumimoji="1" lang="en-US" altLang="ja-JP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Casinos in Japan:</a:t>
            </a:r>
            <a:br>
              <a:rPr kumimoji="1" lang="en-US" altLang="ja-JP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r>
              <a:rPr kumimoji="1" lang="en-US" altLang="ja-JP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How </a:t>
            </a:r>
            <a:r>
              <a:rPr kumimoji="1" lang="en-US" altLang="ja-JP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will this happen</a:t>
            </a:r>
            <a:r>
              <a:rPr kumimoji="1" lang="en-US" altLang="ja-JP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?</a:t>
            </a:r>
            <a:br>
              <a:rPr kumimoji="1" lang="en-US" altLang="ja-JP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r>
              <a:rPr lang="en-US" altLang="ja-JP" sz="1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Foreign</a:t>
            </a:r>
            <a:r>
              <a:rPr lang="ja-JP" altLang="en-US" sz="1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altLang="ja-JP" sz="1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Press</a:t>
            </a:r>
            <a:r>
              <a:rPr lang="ja-JP" altLang="en-US" sz="1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altLang="ja-JP" sz="1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Center/Japan</a:t>
            </a:r>
            <a:r>
              <a:rPr lang="ja-JP" altLang="en-US" sz="1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altLang="ja-JP" sz="1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August</a:t>
            </a:r>
            <a:r>
              <a:rPr lang="ja-JP" altLang="en-US" sz="1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altLang="ja-JP" sz="1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28</a:t>
            </a:r>
            <a:r>
              <a:rPr lang="ja-JP" altLang="en-US" sz="1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altLang="ja-JP" sz="1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201</a:t>
            </a:r>
            <a:r>
              <a:rPr lang="en-US" altLang="ja-JP" sz="1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4</a:t>
            </a:r>
            <a:r>
              <a:rPr kumimoji="1" lang="en-US" altLang="ja-JP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/>
            </a:r>
            <a:br>
              <a:rPr kumimoji="1" lang="en-US" altLang="ja-JP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r>
              <a:rPr kumimoji="1" lang="en-US" altLang="ja-JP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/>
            </a:r>
            <a:br>
              <a:rPr kumimoji="1" lang="en-US" altLang="ja-JP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endParaRPr kumimoji="1" lang="ja-JP" altLang="en-US" sz="3100" dirty="0">
              <a:solidFill>
                <a:srgbClr val="FF0000"/>
              </a:solidFill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75656" y="5085184"/>
            <a:ext cx="6768752" cy="1080120"/>
          </a:xfrm>
        </p:spPr>
        <p:txBody>
          <a:bodyPr>
            <a:normAutofit lnSpcReduction="10000"/>
          </a:bodyPr>
          <a:lstStyle/>
          <a:p>
            <a:r>
              <a:rPr kumimoji="1" lang="en-US" altLang="ja-JP" b="1" dirty="0" smtClean="0"/>
              <a:t>Toru MIHARA</a:t>
            </a:r>
          </a:p>
          <a:p>
            <a:r>
              <a:rPr lang="en-US" altLang="ja-JP" sz="1800" b="1" dirty="0" smtClean="0"/>
              <a:t>Professor, Osaka University of Commerce</a:t>
            </a:r>
          </a:p>
          <a:p>
            <a:r>
              <a:rPr kumimoji="1" lang="en-US" altLang="ja-JP" sz="1800" b="1" dirty="0" smtClean="0"/>
              <a:t>(Director, Institute of Amusement Industry Studies)</a:t>
            </a:r>
            <a:endParaRPr kumimoji="1" lang="ja-JP" alt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1679718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228600"/>
            <a:ext cx="9128316" cy="914400"/>
          </a:xfrm>
        </p:spPr>
        <p:txBody>
          <a:bodyPr>
            <a:noAutofit/>
          </a:bodyPr>
          <a:lstStyle/>
          <a:p>
            <a:pPr algn="ctr"/>
            <a:r>
              <a:rPr kumimoji="1" lang="en-US" altLang="ja-JP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Predicted Regulatory </a:t>
            </a:r>
            <a:r>
              <a:rPr kumimoji="1" lang="en-US" altLang="ja-JP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Structure 4)</a:t>
            </a:r>
            <a:endParaRPr kumimoji="1" lang="ja-JP" alt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5BC8B-6A00-4599-AD77-19C920AA5D83}" type="slidenum">
              <a:rPr kumimoji="1" lang="ja-JP" altLang="en-US" smtClean="0"/>
              <a:t>10</a:t>
            </a:fld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-16700" y="1556792"/>
            <a:ext cx="92692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Social Safeguard Measures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Shall become </a:t>
            </a:r>
            <a:r>
              <a:rPr lang="en-US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subject of </a:t>
            </a:r>
            <a:r>
              <a:rPr lang="en-US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detailed debates while elaborating substance of </a:t>
            </a:r>
            <a:r>
              <a:rPr lang="en-US" altLang="ja-JP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IR implementation bill</a:t>
            </a:r>
          </a:p>
          <a:p>
            <a:pPr algn="ctr"/>
            <a:endParaRPr lang="en-US" b="1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algn="ctr"/>
            <a:r>
              <a:rPr lang="en-US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Issues under debate may include the following…..</a:t>
            </a:r>
            <a:endParaRPr lang="en-US" b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5" name="角丸四角形 4"/>
          <p:cNvSpPr/>
          <p:nvPr/>
        </p:nvSpPr>
        <p:spPr>
          <a:xfrm>
            <a:off x="612648" y="2780928"/>
            <a:ext cx="7991800" cy="324036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19050"/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 smtClean="0">
                <a:latin typeface="Calibri" panose="020F0502020204030204" pitchFamily="34" charset="0"/>
              </a:rPr>
              <a:t>Stringent control of quality and quantity of </a:t>
            </a:r>
            <a:r>
              <a:rPr lang="en-US" dirty="0" smtClean="0">
                <a:latin typeface="Calibri" panose="020F0502020204030204" pitchFamily="34" charset="0"/>
              </a:rPr>
              <a:t>games offered</a:t>
            </a:r>
            <a:endParaRPr lang="en-US" dirty="0" smtClean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 smtClean="0">
                <a:latin typeface="Calibri" panose="020F0502020204030204" pitchFamily="34" charset="0"/>
              </a:rPr>
              <a:t>Imposition of entrance </a:t>
            </a:r>
            <a:r>
              <a:rPr lang="en-US" dirty="0" smtClean="0">
                <a:latin typeface="Calibri" panose="020F0502020204030204" pitchFamily="34" charset="0"/>
              </a:rPr>
              <a:t>fee for </a:t>
            </a:r>
            <a:r>
              <a:rPr lang="en-US" dirty="0" smtClean="0">
                <a:latin typeface="Calibri" panose="020F0502020204030204" pitchFamily="34" charset="0"/>
              </a:rPr>
              <a:t>domestic patrons only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 smtClean="0">
                <a:latin typeface="Calibri" panose="020F0502020204030204" pitchFamily="34" charset="0"/>
              </a:rPr>
              <a:t>Comprehensive policy/program to deal with problem/pathological gambling including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 smtClean="0">
                <a:latin typeface="Calibri" panose="020F0502020204030204" pitchFamily="34" charset="0"/>
              </a:rPr>
              <a:t>Conducting detailed &amp; continuous social </a:t>
            </a:r>
            <a:r>
              <a:rPr lang="en-US" dirty="0" smtClean="0">
                <a:latin typeface="Calibri" panose="020F0502020204030204" pitchFamily="34" charset="0"/>
              </a:rPr>
              <a:t>surveys/research</a:t>
            </a:r>
            <a:endParaRPr lang="en-US" dirty="0" smtClean="0">
              <a:latin typeface="Calibri" panose="020F050202020403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 smtClean="0">
                <a:latin typeface="Calibri" panose="020F0502020204030204" pitchFamily="34" charset="0"/>
              </a:rPr>
              <a:t>Creation of </a:t>
            </a:r>
            <a:r>
              <a:rPr lang="en-US" dirty="0" smtClean="0">
                <a:latin typeface="Calibri" panose="020F0502020204030204" pitchFamily="34" charset="0"/>
              </a:rPr>
              <a:t>national organization </a:t>
            </a:r>
            <a:r>
              <a:rPr lang="en-US" dirty="0" smtClean="0">
                <a:latin typeface="Calibri" panose="020F0502020204030204" pitchFamily="34" charset="0"/>
              </a:rPr>
              <a:t>responsible for management </a:t>
            </a:r>
            <a:r>
              <a:rPr lang="en-US" dirty="0" smtClean="0">
                <a:latin typeface="Calibri" panose="020F0502020204030204" pitchFamily="34" charset="0"/>
              </a:rPr>
              <a:t>of </a:t>
            </a:r>
            <a:r>
              <a:rPr lang="en-US" dirty="0" smtClean="0">
                <a:latin typeface="Calibri" panose="020F0502020204030204" pitchFamily="34" charset="0"/>
              </a:rPr>
              <a:t>problem gambling (</a:t>
            </a:r>
            <a:r>
              <a:rPr lang="en-US" dirty="0" smtClean="0">
                <a:latin typeface="Calibri" panose="020F0502020204030204" pitchFamily="34" charset="0"/>
              </a:rPr>
              <a:t>long-term strategy/short-term </a:t>
            </a:r>
            <a:r>
              <a:rPr lang="en-US" dirty="0" smtClean="0">
                <a:latin typeface="Calibri" panose="020F0502020204030204" pitchFamily="34" charset="0"/>
              </a:rPr>
              <a:t>program/securing required funding)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 smtClean="0">
                <a:latin typeface="Calibri" panose="020F0502020204030204" pitchFamily="34" charset="0"/>
              </a:rPr>
              <a:t>Conducting various programs </a:t>
            </a:r>
            <a:r>
              <a:rPr lang="en-US" dirty="0" smtClean="0">
                <a:latin typeface="Calibri" panose="020F0502020204030204" pitchFamily="34" charset="0"/>
              </a:rPr>
              <a:t>(patron/employee </a:t>
            </a:r>
            <a:r>
              <a:rPr lang="en-US" dirty="0" smtClean="0">
                <a:latin typeface="Calibri" panose="020F0502020204030204" pitchFamily="34" charset="0"/>
              </a:rPr>
              <a:t>education, capacity building of counsellors &amp; doctors, free counselling, mental care, self &amp; family </a:t>
            </a:r>
            <a:r>
              <a:rPr lang="en-US" dirty="0" smtClean="0">
                <a:latin typeface="Calibri" panose="020F0502020204030204" pitchFamily="34" charset="0"/>
              </a:rPr>
              <a:t>exclusion, </a:t>
            </a:r>
            <a:r>
              <a:rPr lang="en-US" dirty="0" smtClean="0">
                <a:latin typeface="Calibri" panose="020F0502020204030204" pitchFamily="34" charset="0"/>
              </a:rPr>
              <a:t>etc.)</a:t>
            </a:r>
            <a:endParaRPr 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1474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テキスト ボックス 12"/>
          <p:cNvSpPr txBox="1"/>
          <p:nvPr/>
        </p:nvSpPr>
        <p:spPr>
          <a:xfrm>
            <a:off x="179512" y="1254397"/>
            <a:ext cx="84032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Locations/Sites</a:t>
            </a:r>
            <a:endParaRPr lang="en-US" b="1" dirty="0" smtClean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algn="ctr"/>
            <a:r>
              <a:rPr lang="en-US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Sites are not predetermined but selected by </a:t>
            </a:r>
            <a:r>
              <a:rPr lang="en-US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the national government </a:t>
            </a:r>
            <a:r>
              <a:rPr lang="en-US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based on proposals by </a:t>
            </a:r>
            <a:r>
              <a:rPr lang="en-US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local governments </a:t>
            </a:r>
            <a:r>
              <a:rPr lang="en-US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through </a:t>
            </a:r>
            <a:r>
              <a:rPr lang="en-US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a competitive </a:t>
            </a:r>
            <a:r>
              <a:rPr lang="en-US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process </a:t>
            </a:r>
            <a:endParaRPr lang="en-US" b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8253" y="228600"/>
            <a:ext cx="8930493" cy="914400"/>
          </a:xfrm>
        </p:spPr>
        <p:txBody>
          <a:bodyPr>
            <a:noAutofit/>
          </a:bodyPr>
          <a:lstStyle/>
          <a:p>
            <a:pPr algn="ctr"/>
            <a:r>
              <a:rPr lang="en-US" altLang="ja-JP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Predicted 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Regulatory 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Structure 5)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5BC8B-6A00-4599-AD77-19C920AA5D83}" type="slidenum">
              <a:rPr kumimoji="1" lang="ja-JP" altLang="en-US" smtClean="0"/>
              <a:t>11</a:t>
            </a:fld>
            <a:endParaRPr kumimoji="1" lang="ja-JP" altLang="en-US" dirty="0"/>
          </a:p>
        </p:txBody>
      </p:sp>
      <p:sp>
        <p:nvSpPr>
          <p:cNvPr id="4" name="ホームベース 3"/>
          <p:cNvSpPr/>
          <p:nvPr/>
        </p:nvSpPr>
        <p:spPr>
          <a:xfrm>
            <a:off x="88252" y="2462753"/>
            <a:ext cx="1800199" cy="1440160"/>
          </a:xfrm>
          <a:prstGeom prst="homePlate">
            <a:avLst>
              <a:gd name="adj" fmla="val 14578"/>
            </a:avLst>
          </a:prstGeom>
          <a:solidFill>
            <a:schemeClr val="accent3">
              <a:lumMod val="20000"/>
              <a:lumOff val="80000"/>
            </a:schemeClr>
          </a:solidFill>
          <a:ln w="12700"/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libri" panose="020F0502020204030204" pitchFamily="34" charset="0"/>
              </a:rPr>
              <a:t>Core </a:t>
            </a:r>
            <a:r>
              <a:rPr lang="en-US" dirty="0" smtClean="0">
                <a:latin typeface="Calibri" panose="020F0502020204030204" pitchFamily="34" charset="0"/>
              </a:rPr>
              <a:t>Siting Selection Criteria (defined </a:t>
            </a:r>
            <a:r>
              <a:rPr lang="en-US" dirty="0" smtClean="0">
                <a:latin typeface="Calibri" panose="020F0502020204030204" pitchFamily="34" charset="0"/>
              </a:rPr>
              <a:t>in </a:t>
            </a:r>
            <a:r>
              <a:rPr lang="en-US" dirty="0" smtClean="0">
                <a:latin typeface="Calibri" panose="020F0502020204030204" pitchFamily="34" charset="0"/>
              </a:rPr>
              <a:t>the law</a:t>
            </a:r>
            <a:r>
              <a:rPr lang="en-US" dirty="0" smtClean="0">
                <a:latin typeface="Calibri" panose="020F0502020204030204" pitchFamily="34" charset="0"/>
              </a:rPr>
              <a:t>)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5" name="ホームベース 4"/>
          <p:cNvSpPr/>
          <p:nvPr/>
        </p:nvSpPr>
        <p:spPr>
          <a:xfrm>
            <a:off x="1851555" y="2462753"/>
            <a:ext cx="2006563" cy="1440160"/>
          </a:xfrm>
          <a:prstGeom prst="homePlate">
            <a:avLst>
              <a:gd name="adj" fmla="val 14578"/>
            </a:avLst>
          </a:prstGeom>
          <a:solidFill>
            <a:schemeClr val="accent3">
              <a:lumMod val="20000"/>
              <a:lumOff val="80000"/>
            </a:schemeClr>
          </a:solidFill>
          <a:ln w="12700"/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libri" panose="020F0502020204030204" pitchFamily="34" charset="0"/>
              </a:rPr>
              <a:t>Fundamental Policy on Selection of </a:t>
            </a:r>
            <a:r>
              <a:rPr lang="en-US" dirty="0" smtClean="0">
                <a:latin typeface="Calibri" panose="020F0502020204030204" pitchFamily="34" charset="0"/>
              </a:rPr>
              <a:t>Zones (under </a:t>
            </a:r>
            <a:r>
              <a:rPr lang="en-US" dirty="0" smtClean="0">
                <a:latin typeface="Calibri" panose="020F0502020204030204" pitchFamily="34" charset="0"/>
              </a:rPr>
              <a:t>cabinet decision) 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6" name="ホームベース 5"/>
          <p:cNvSpPr/>
          <p:nvPr/>
        </p:nvSpPr>
        <p:spPr>
          <a:xfrm>
            <a:off x="3858118" y="2462753"/>
            <a:ext cx="1665716" cy="1440160"/>
          </a:xfrm>
          <a:prstGeom prst="homePlate">
            <a:avLst>
              <a:gd name="adj" fmla="val 14578"/>
            </a:avLst>
          </a:prstGeom>
          <a:solidFill>
            <a:schemeClr val="accent3">
              <a:lumMod val="20000"/>
              <a:lumOff val="80000"/>
            </a:schemeClr>
          </a:solidFill>
          <a:ln w="12700"/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libri" panose="020F0502020204030204" pitchFamily="34" charset="0"/>
              </a:rPr>
              <a:t>Call for </a:t>
            </a:r>
            <a:r>
              <a:rPr lang="en-US" dirty="0" smtClean="0">
                <a:latin typeface="Calibri" panose="020F0502020204030204" pitchFamily="34" charset="0"/>
              </a:rPr>
              <a:t>Proposals </a:t>
            </a:r>
            <a:r>
              <a:rPr lang="en-US" dirty="0" smtClean="0">
                <a:latin typeface="Calibri" panose="020F0502020204030204" pitchFamily="34" charset="0"/>
              </a:rPr>
              <a:t>by </a:t>
            </a:r>
            <a:r>
              <a:rPr lang="en-US" dirty="0" smtClean="0">
                <a:latin typeface="Calibri" panose="020F0502020204030204" pitchFamily="34" charset="0"/>
              </a:rPr>
              <a:t>Local Governments 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7" name="ホームベース 6"/>
          <p:cNvSpPr/>
          <p:nvPr/>
        </p:nvSpPr>
        <p:spPr>
          <a:xfrm>
            <a:off x="5523834" y="2474368"/>
            <a:ext cx="1818354" cy="1440160"/>
          </a:xfrm>
          <a:prstGeom prst="homePlate">
            <a:avLst>
              <a:gd name="adj" fmla="val 14578"/>
            </a:avLst>
          </a:prstGeom>
          <a:solidFill>
            <a:schemeClr val="accent3">
              <a:lumMod val="20000"/>
              <a:lumOff val="80000"/>
            </a:schemeClr>
          </a:solidFill>
          <a:ln w="12700"/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libri" panose="020F0502020204030204" pitchFamily="34" charset="0"/>
              </a:rPr>
              <a:t>Presentation &amp; Evaluation of Proposals by Local Government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8" name="ホームベース 7"/>
          <p:cNvSpPr/>
          <p:nvPr/>
        </p:nvSpPr>
        <p:spPr>
          <a:xfrm>
            <a:off x="7299847" y="2462753"/>
            <a:ext cx="1815466" cy="1440160"/>
          </a:xfrm>
          <a:prstGeom prst="homePlate">
            <a:avLst>
              <a:gd name="adj" fmla="val 14578"/>
            </a:avLst>
          </a:prstGeom>
          <a:solidFill>
            <a:schemeClr val="accent3">
              <a:lumMod val="20000"/>
              <a:lumOff val="80000"/>
            </a:schemeClr>
          </a:solidFill>
          <a:ln w="12700"/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libri" panose="020F0502020204030204" pitchFamily="34" charset="0"/>
              </a:rPr>
              <a:t>Selection of </a:t>
            </a:r>
            <a:r>
              <a:rPr lang="en-US" dirty="0" smtClean="0">
                <a:latin typeface="Calibri" panose="020F0502020204030204" pitchFamily="34" charset="0"/>
              </a:rPr>
              <a:t>Zones (local governments</a:t>
            </a:r>
            <a:r>
              <a:rPr lang="en-US" dirty="0" smtClean="0">
                <a:latin typeface="Calibri" panose="020F0502020204030204" pitchFamily="34" charset="0"/>
              </a:rPr>
              <a:t>)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0" y="1993061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National Government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88253" y="4484094"/>
            <a:ext cx="2835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Local Governments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ホームベース 10"/>
          <p:cNvSpPr/>
          <p:nvPr/>
        </p:nvSpPr>
        <p:spPr>
          <a:xfrm>
            <a:off x="104410" y="4916190"/>
            <a:ext cx="1947309" cy="1440160"/>
          </a:xfrm>
          <a:prstGeom prst="homePlate">
            <a:avLst>
              <a:gd name="adj" fmla="val 14578"/>
            </a:avLst>
          </a:prstGeom>
          <a:solidFill>
            <a:schemeClr val="bg1">
              <a:lumMod val="95000"/>
            </a:schemeClr>
          </a:solidFill>
          <a:ln w="12700"/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libri" panose="020F0502020204030204" pitchFamily="34" charset="0"/>
              </a:rPr>
              <a:t>Political </a:t>
            </a:r>
            <a:r>
              <a:rPr lang="en-US" dirty="0" smtClean="0">
                <a:latin typeface="Calibri" panose="020F0502020204030204" pitchFamily="34" charset="0"/>
              </a:rPr>
              <a:t>Willingness/ Intent </a:t>
            </a:r>
            <a:r>
              <a:rPr lang="en-US" dirty="0" smtClean="0">
                <a:latin typeface="Calibri" panose="020F0502020204030204" pitchFamily="34" charset="0"/>
              </a:rPr>
              <a:t>to </a:t>
            </a:r>
            <a:r>
              <a:rPr lang="en-US" dirty="0" smtClean="0">
                <a:latin typeface="Calibri" panose="020F0502020204030204" pitchFamily="34" charset="0"/>
              </a:rPr>
              <a:t>Realize </a:t>
            </a:r>
            <a:r>
              <a:rPr lang="en-US" dirty="0" smtClean="0">
                <a:latin typeface="Calibri" panose="020F0502020204030204" pitchFamily="34" charset="0"/>
              </a:rPr>
              <a:t>IR 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12" name="ホームベース 11"/>
          <p:cNvSpPr/>
          <p:nvPr/>
        </p:nvSpPr>
        <p:spPr>
          <a:xfrm>
            <a:off x="1995870" y="4916190"/>
            <a:ext cx="1784041" cy="1440160"/>
          </a:xfrm>
          <a:prstGeom prst="homePlate">
            <a:avLst>
              <a:gd name="adj" fmla="val 14578"/>
            </a:avLst>
          </a:prstGeom>
          <a:solidFill>
            <a:schemeClr val="bg1">
              <a:lumMod val="95000"/>
            </a:schemeClr>
          </a:solidFill>
          <a:ln w="12700"/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libri" panose="020F0502020204030204" pitchFamily="34" charset="0"/>
              </a:rPr>
              <a:t>Policy Research &amp; Study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14" name="ホームベース 13"/>
          <p:cNvSpPr/>
          <p:nvPr/>
        </p:nvSpPr>
        <p:spPr>
          <a:xfrm>
            <a:off x="3779912" y="4916190"/>
            <a:ext cx="5093317" cy="1440160"/>
          </a:xfrm>
          <a:prstGeom prst="homePlate">
            <a:avLst>
              <a:gd name="adj" fmla="val 14578"/>
            </a:avLst>
          </a:prstGeom>
          <a:solidFill>
            <a:schemeClr val="bg1">
              <a:lumMod val="95000"/>
            </a:schemeClr>
          </a:solidFill>
          <a:ln w="12700"/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Vision and strategy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Harmonization with existing local development </a:t>
            </a:r>
            <a:r>
              <a:rPr lang="en-US" dirty="0" smtClean="0">
                <a:latin typeface="Calibri" panose="020F0502020204030204" pitchFamily="34" charset="0"/>
              </a:rPr>
              <a:t>policy and </a:t>
            </a:r>
            <a:r>
              <a:rPr lang="en-US" dirty="0" smtClean="0">
                <a:latin typeface="Calibri" panose="020F0502020204030204" pitchFamily="34" charset="0"/>
              </a:rPr>
              <a:t>tourism policy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Market </a:t>
            </a:r>
            <a:r>
              <a:rPr lang="en-US" dirty="0" smtClean="0">
                <a:latin typeface="Calibri" panose="020F0502020204030204" pitchFamily="34" charset="0"/>
              </a:rPr>
              <a:t>study, social </a:t>
            </a:r>
            <a:r>
              <a:rPr lang="en-US" dirty="0" smtClean="0">
                <a:latin typeface="Calibri" panose="020F0502020204030204" pitchFamily="34" charset="0"/>
              </a:rPr>
              <a:t>&amp; </a:t>
            </a:r>
            <a:r>
              <a:rPr lang="en-US" dirty="0" smtClean="0">
                <a:latin typeface="Calibri" panose="020F0502020204030204" pitchFamily="34" charset="0"/>
              </a:rPr>
              <a:t>economic impact study</a:t>
            </a:r>
            <a:endParaRPr lang="en-US" dirty="0" smtClean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Master </a:t>
            </a:r>
            <a:r>
              <a:rPr lang="en-US" dirty="0" smtClean="0">
                <a:latin typeface="Calibri" panose="020F0502020204030204" pitchFamily="34" charset="0"/>
              </a:rPr>
              <a:t>plan </a:t>
            </a:r>
            <a:r>
              <a:rPr lang="en-US" dirty="0" smtClean="0">
                <a:latin typeface="Calibri" panose="020F0502020204030204" pitchFamily="34" charset="0"/>
              </a:rPr>
              <a:t>for Implementation of IR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15" name="上矢印 14"/>
          <p:cNvSpPr/>
          <p:nvPr/>
        </p:nvSpPr>
        <p:spPr>
          <a:xfrm>
            <a:off x="5384927" y="4124798"/>
            <a:ext cx="1224136" cy="64807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下矢印 15"/>
          <p:cNvSpPr/>
          <p:nvPr/>
        </p:nvSpPr>
        <p:spPr>
          <a:xfrm>
            <a:off x="7348256" y="4196458"/>
            <a:ext cx="1234480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8526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Milestones</a:t>
            </a:r>
            <a:endParaRPr lang="ja-JP" alt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5" name="直線コネクタ 4"/>
          <p:cNvCxnSpPr/>
          <p:nvPr/>
        </p:nvCxnSpPr>
        <p:spPr>
          <a:xfrm>
            <a:off x="520304" y="2564606"/>
            <a:ext cx="5591175" cy="4763"/>
          </a:xfrm>
          <a:prstGeom prst="line">
            <a:avLst/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星 5 5"/>
          <p:cNvSpPr/>
          <p:nvPr/>
        </p:nvSpPr>
        <p:spPr>
          <a:xfrm>
            <a:off x="1364457" y="2482454"/>
            <a:ext cx="216694" cy="161925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52229" name="テキスト ボックス 7"/>
          <p:cNvSpPr txBox="1">
            <a:spLocks noChangeArrowheads="1"/>
          </p:cNvSpPr>
          <p:nvPr/>
        </p:nvSpPr>
        <p:spPr bwMode="auto">
          <a:xfrm>
            <a:off x="209551" y="1628800"/>
            <a:ext cx="3375422" cy="519351"/>
          </a:xfrm>
          <a:prstGeom prst="ellipse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algn="ctr"/>
            <a:r>
              <a:rPr lang="en-US" altLang="ja-JP" b="1" dirty="0" smtClean="0">
                <a:latin typeface="Calibri" panose="020F0502020204030204" pitchFamily="34" charset="0"/>
                <a:ea typeface="HGPｺﾞｼｯｸE" pitchFamily="50" charset="-128"/>
              </a:rPr>
              <a:t>National Government</a:t>
            </a:r>
            <a:endParaRPr lang="ja-JP" altLang="en-US" b="1" dirty="0">
              <a:latin typeface="Calibri" panose="020F0502020204030204" pitchFamily="34" charset="0"/>
              <a:ea typeface="HGPｺﾞｼｯｸE" pitchFamily="50" charset="-128"/>
            </a:endParaRPr>
          </a:p>
        </p:txBody>
      </p:sp>
      <p:sp>
        <p:nvSpPr>
          <p:cNvPr id="52230" name="テキスト ボックス 8"/>
          <p:cNvSpPr txBox="1">
            <a:spLocks noChangeArrowheads="1"/>
          </p:cNvSpPr>
          <p:nvPr/>
        </p:nvSpPr>
        <p:spPr bwMode="auto">
          <a:xfrm>
            <a:off x="209550" y="2726531"/>
            <a:ext cx="1094185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r>
              <a:rPr lang="en-US" altLang="ja-JP" sz="1400" dirty="0" smtClean="0">
                <a:latin typeface="Calibri" panose="020F0502020204030204" pitchFamily="34" charset="0"/>
                <a:ea typeface="HGPｺﾞｼｯｸE" pitchFamily="50" charset="-128"/>
              </a:rPr>
              <a:t>Bill </a:t>
            </a:r>
            <a:r>
              <a:rPr lang="en-US" altLang="ja-JP" sz="1400" dirty="0" smtClean="0">
                <a:latin typeface="Calibri" panose="020F0502020204030204" pitchFamily="34" charset="0"/>
                <a:ea typeface="HGPｺﾞｼｯｸE" pitchFamily="50" charset="-128"/>
              </a:rPr>
              <a:t>passes </a:t>
            </a:r>
            <a:endParaRPr lang="en-US" altLang="ja-JP" sz="1400" dirty="0" smtClean="0">
              <a:latin typeface="Calibri" panose="020F0502020204030204" pitchFamily="34" charset="0"/>
              <a:ea typeface="HGPｺﾞｼｯｸE" pitchFamily="50" charset="-128"/>
            </a:endParaRPr>
          </a:p>
          <a:p>
            <a:r>
              <a:rPr lang="en-US" altLang="ja-JP" sz="1400" dirty="0" smtClean="0">
                <a:latin typeface="Calibri" panose="020F0502020204030204" pitchFamily="34" charset="0"/>
                <a:ea typeface="HGPｺﾞｼｯｸE" pitchFamily="50" charset="-128"/>
              </a:rPr>
              <a:t>(Autumn 2014)</a:t>
            </a:r>
            <a:endParaRPr lang="ja-JP" altLang="en-US" sz="1400" dirty="0">
              <a:latin typeface="Calibri" panose="020F0502020204030204" pitchFamily="34" charset="0"/>
            </a:endParaRPr>
          </a:p>
        </p:txBody>
      </p:sp>
      <p:sp>
        <p:nvSpPr>
          <p:cNvPr id="52231" name="テキスト ボックス 9"/>
          <p:cNvSpPr txBox="1">
            <a:spLocks noChangeArrowheads="1"/>
          </p:cNvSpPr>
          <p:nvPr/>
        </p:nvSpPr>
        <p:spPr bwMode="auto">
          <a:xfrm>
            <a:off x="1045236" y="2650331"/>
            <a:ext cx="1926431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>
              <a:buFont typeface="Arial" pitchFamily="34" charset="0"/>
              <a:buChar char="•"/>
            </a:pPr>
            <a:r>
              <a:rPr lang="en-US" altLang="ja-JP" sz="1400" dirty="0" smtClean="0">
                <a:latin typeface="Calibri" panose="020F0502020204030204" pitchFamily="34" charset="0"/>
                <a:ea typeface="HGPｺﾞｼｯｸE" pitchFamily="50" charset="-128"/>
              </a:rPr>
              <a:t>National structure </a:t>
            </a:r>
            <a:r>
              <a:rPr lang="en-US" altLang="ja-JP" sz="1400" dirty="0" smtClean="0">
                <a:latin typeface="Calibri" panose="020F0502020204030204" pitchFamily="34" charset="0"/>
                <a:ea typeface="HGPｺﾞｼｯｸE" pitchFamily="50" charset="-128"/>
              </a:rPr>
              <a:t>mobilized</a:t>
            </a:r>
            <a:endParaRPr lang="en-US" altLang="ja-JP" sz="1400" dirty="0">
              <a:latin typeface="Calibri" panose="020F0502020204030204" pitchFamily="34" charset="0"/>
              <a:ea typeface="HGPｺﾞｼｯｸE" pitchFamily="50" charset="-128"/>
            </a:endParaRPr>
          </a:p>
          <a:p>
            <a:pPr>
              <a:buFont typeface="Arial" pitchFamily="34" charset="0"/>
              <a:buChar char="•"/>
            </a:pPr>
            <a:r>
              <a:rPr kumimoji="0" lang="en-US" altLang="ja-JP" sz="1400" dirty="0" smtClean="0">
                <a:latin typeface="Calibri" panose="020F0502020204030204" pitchFamily="34" charset="0"/>
                <a:ea typeface="HGPｺﾞｼｯｸE" pitchFamily="50" charset="-128"/>
              </a:rPr>
              <a:t>Study on detailed implementation </a:t>
            </a:r>
            <a:r>
              <a:rPr kumimoji="0" lang="en-US" altLang="ja-JP" sz="1400" dirty="0" smtClean="0">
                <a:latin typeface="Calibri" panose="020F0502020204030204" pitchFamily="34" charset="0"/>
                <a:ea typeface="HGPｺﾞｼｯｸE" pitchFamily="50" charset="-128"/>
              </a:rPr>
              <a:t>framework (</a:t>
            </a:r>
            <a:r>
              <a:rPr kumimoji="0" lang="en-US" altLang="ja-JP" sz="1400" dirty="0" smtClean="0">
                <a:latin typeface="Calibri" panose="020F0502020204030204" pitchFamily="34" charset="0"/>
                <a:ea typeface="HGPｺﾞｼｯｸE" pitchFamily="50" charset="-128"/>
              </a:rPr>
              <a:t>2014</a:t>
            </a:r>
            <a:r>
              <a:rPr kumimoji="0" lang="ja-JP" altLang="en-US" sz="1400" dirty="0" smtClean="0">
                <a:latin typeface="Calibri" panose="020F0502020204030204" pitchFamily="34" charset="0"/>
                <a:ea typeface="HGPｺﾞｼｯｸE" pitchFamily="50" charset="-128"/>
              </a:rPr>
              <a:t>）</a:t>
            </a:r>
            <a:endParaRPr lang="ja-JP" altLang="en-US" sz="1400" dirty="0">
              <a:latin typeface="Calibri" panose="020F0502020204030204" pitchFamily="34" charset="0"/>
              <a:ea typeface="HGPｺﾞｼｯｸE" pitchFamily="50" charset="-128"/>
            </a:endParaRPr>
          </a:p>
        </p:txBody>
      </p:sp>
      <p:sp>
        <p:nvSpPr>
          <p:cNvPr id="11" name="星 5 10"/>
          <p:cNvSpPr/>
          <p:nvPr/>
        </p:nvSpPr>
        <p:spPr>
          <a:xfrm>
            <a:off x="3059906" y="2488406"/>
            <a:ext cx="215504" cy="161925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52233" name="テキスト ボックス 11"/>
          <p:cNvSpPr txBox="1">
            <a:spLocks noChangeArrowheads="1"/>
          </p:cNvSpPr>
          <p:nvPr/>
        </p:nvSpPr>
        <p:spPr bwMode="auto">
          <a:xfrm>
            <a:off x="2592338" y="2680365"/>
            <a:ext cx="1768575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>
              <a:buFont typeface="Arial" pitchFamily="34" charset="0"/>
              <a:buChar char="•"/>
            </a:pPr>
            <a:r>
              <a:rPr lang="en-US" altLang="ja-JP" sz="1400" dirty="0" smtClean="0">
                <a:latin typeface="Calibri" panose="020F0502020204030204" pitchFamily="34" charset="0"/>
                <a:ea typeface="HGPｺﾞｼｯｸE" pitchFamily="50" charset="-128"/>
              </a:rPr>
              <a:t>IR implementation bill presented to Diet and passes</a:t>
            </a:r>
            <a:r>
              <a:rPr lang="ja-JP" altLang="en-US" sz="1400" dirty="0" smtClean="0">
                <a:latin typeface="Calibri" panose="020F0502020204030204" pitchFamily="34" charset="0"/>
                <a:ea typeface="HGPｺﾞｼｯｸE" pitchFamily="50" charset="-128"/>
              </a:rPr>
              <a:t>（</a:t>
            </a:r>
            <a:r>
              <a:rPr lang="en-US" altLang="ja-JP" sz="1400" dirty="0" smtClean="0">
                <a:latin typeface="Calibri" panose="020F0502020204030204" pitchFamily="34" charset="0"/>
                <a:ea typeface="HGPｺﾞｼｯｸE" pitchFamily="50" charset="-128"/>
              </a:rPr>
              <a:t>2015</a:t>
            </a:r>
            <a:r>
              <a:rPr lang="ja-JP" altLang="en-US" sz="1400" dirty="0" smtClean="0">
                <a:latin typeface="Calibri" panose="020F0502020204030204" pitchFamily="34" charset="0"/>
                <a:ea typeface="HGPｺﾞｼｯｸE" pitchFamily="50" charset="-128"/>
              </a:rPr>
              <a:t>）</a:t>
            </a:r>
            <a:endParaRPr lang="ja-JP" altLang="en-US" sz="1400" dirty="0">
              <a:latin typeface="Calibri" panose="020F0502020204030204" pitchFamily="34" charset="0"/>
              <a:ea typeface="HGPｺﾞｼｯｸE" pitchFamily="50" charset="-128"/>
            </a:endParaRPr>
          </a:p>
        </p:txBody>
      </p:sp>
      <p:sp>
        <p:nvSpPr>
          <p:cNvPr id="13" name="星 5 12"/>
          <p:cNvSpPr/>
          <p:nvPr/>
        </p:nvSpPr>
        <p:spPr>
          <a:xfrm>
            <a:off x="4354116" y="2488406"/>
            <a:ext cx="215503" cy="161925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52235" name="テキスト ボックス 13"/>
          <p:cNvSpPr txBox="1">
            <a:spLocks noChangeArrowheads="1"/>
          </p:cNvSpPr>
          <p:nvPr/>
        </p:nvSpPr>
        <p:spPr bwMode="auto">
          <a:xfrm>
            <a:off x="4139803" y="2680365"/>
            <a:ext cx="1971676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>
              <a:buFont typeface="Arial" pitchFamily="34" charset="0"/>
              <a:buChar char="•"/>
            </a:pPr>
            <a:r>
              <a:rPr lang="en-US" altLang="ja-JP" sz="1400" dirty="0" smtClean="0">
                <a:latin typeface="Calibri" panose="020F0502020204030204" pitchFamily="34" charset="0"/>
                <a:ea typeface="HGPｺﾞｼｯｸE" pitchFamily="50" charset="-128"/>
              </a:rPr>
              <a:t>Creation </a:t>
            </a:r>
            <a:r>
              <a:rPr lang="en-US" altLang="ja-JP" sz="1400" dirty="0" smtClean="0">
                <a:latin typeface="Calibri" panose="020F0502020204030204" pitchFamily="34" charset="0"/>
                <a:ea typeface="HGPｺﾞｼｯｸE" pitchFamily="50" charset="-128"/>
              </a:rPr>
              <a:t>of national regulatory </a:t>
            </a:r>
            <a:r>
              <a:rPr lang="en-US" altLang="ja-JP" sz="1400" dirty="0" smtClean="0">
                <a:latin typeface="Calibri" panose="020F0502020204030204" pitchFamily="34" charset="0"/>
                <a:ea typeface="HGPｺﾞｼｯｸE" pitchFamily="50" charset="-128"/>
              </a:rPr>
              <a:t>mechanism</a:t>
            </a:r>
            <a:endParaRPr lang="en-US" altLang="ja-JP" sz="1400" dirty="0">
              <a:latin typeface="Calibri" panose="020F0502020204030204" pitchFamily="34" charset="0"/>
              <a:ea typeface="HGPｺﾞｼｯｸE" pitchFamily="50" charset="-128"/>
            </a:endParaRPr>
          </a:p>
          <a:p>
            <a:pPr>
              <a:buFont typeface="Arial" pitchFamily="34" charset="0"/>
              <a:buChar char="•"/>
            </a:pPr>
            <a:r>
              <a:rPr kumimoji="0" lang="en-US" altLang="ja-JP" sz="1400" dirty="0" smtClean="0">
                <a:latin typeface="Calibri" panose="020F0502020204030204" pitchFamily="34" charset="0"/>
                <a:ea typeface="HGPｺﾞｼｯｸE" pitchFamily="50" charset="-128"/>
              </a:rPr>
              <a:t>Call for </a:t>
            </a:r>
            <a:r>
              <a:rPr kumimoji="0" lang="en-US" altLang="ja-JP" sz="1400" dirty="0" smtClean="0">
                <a:latin typeface="Calibri" panose="020F0502020204030204" pitchFamily="34" charset="0"/>
                <a:ea typeface="HGPｺﾞｼｯｸE" pitchFamily="50" charset="-128"/>
              </a:rPr>
              <a:t>proposals </a:t>
            </a:r>
            <a:r>
              <a:rPr kumimoji="0" lang="en-US" altLang="ja-JP" sz="1400" dirty="0" smtClean="0">
                <a:latin typeface="Calibri" panose="020F0502020204030204" pitchFamily="34" charset="0"/>
                <a:ea typeface="HGPｺﾞｼｯｸE" pitchFamily="50" charset="-128"/>
              </a:rPr>
              <a:t>from local </a:t>
            </a:r>
            <a:r>
              <a:rPr kumimoji="0" lang="en-US" altLang="ja-JP" sz="1400" dirty="0" smtClean="0">
                <a:latin typeface="Calibri" panose="020F0502020204030204" pitchFamily="34" charset="0"/>
                <a:ea typeface="HGPｺﾞｼｯｸE" pitchFamily="50" charset="-128"/>
              </a:rPr>
              <a:t>governments (</a:t>
            </a:r>
            <a:r>
              <a:rPr lang="en-US" altLang="ja-JP" sz="1400" dirty="0" smtClean="0">
                <a:latin typeface="Calibri" panose="020F0502020204030204" pitchFamily="34" charset="0"/>
                <a:ea typeface="HGPｺﾞｼｯｸE" pitchFamily="50" charset="-128"/>
              </a:rPr>
              <a:t>2015)</a:t>
            </a:r>
            <a:endParaRPr lang="ja-JP" altLang="en-US" sz="1400" dirty="0">
              <a:latin typeface="Calibri" panose="020F0502020204030204" pitchFamily="34" charset="0"/>
              <a:ea typeface="HGPｺﾞｼｯｸE" pitchFamily="50" charset="-128"/>
            </a:endParaRPr>
          </a:p>
        </p:txBody>
      </p:sp>
      <p:sp>
        <p:nvSpPr>
          <p:cNvPr id="15" name="星 5 14"/>
          <p:cNvSpPr/>
          <p:nvPr/>
        </p:nvSpPr>
        <p:spPr>
          <a:xfrm>
            <a:off x="5895975" y="2488406"/>
            <a:ext cx="215504" cy="161925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52237" name="テキスト ボックス 15"/>
          <p:cNvSpPr txBox="1">
            <a:spLocks noChangeArrowheads="1"/>
          </p:cNvSpPr>
          <p:nvPr/>
        </p:nvSpPr>
        <p:spPr bwMode="auto">
          <a:xfrm>
            <a:off x="5756415" y="2673801"/>
            <a:ext cx="1655787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>
              <a:buFont typeface="Arial" pitchFamily="34" charset="0"/>
              <a:buChar char="•"/>
            </a:pPr>
            <a:r>
              <a:rPr lang="en-US" altLang="ja-JP" sz="1400" dirty="0" smtClean="0">
                <a:latin typeface="Calibri" panose="020F0502020204030204" pitchFamily="34" charset="0"/>
                <a:ea typeface="HGPｺﾞｼｯｸE" pitchFamily="50" charset="-128"/>
              </a:rPr>
              <a:t>National government chooses </a:t>
            </a:r>
            <a:r>
              <a:rPr lang="en-US" altLang="ja-JP" sz="1400" dirty="0" smtClean="0">
                <a:latin typeface="Calibri" panose="020F0502020204030204" pitchFamily="34" charset="0"/>
                <a:ea typeface="HGPｺﾞｼｯｸE" pitchFamily="50" charset="-128"/>
              </a:rPr>
              <a:t>and </a:t>
            </a:r>
            <a:r>
              <a:rPr lang="en-US" altLang="ja-JP" sz="1400" dirty="0" smtClean="0">
                <a:latin typeface="Calibri" panose="020F0502020204030204" pitchFamily="34" charset="0"/>
                <a:ea typeface="HGPｺﾞｼｯｸE" pitchFamily="50" charset="-128"/>
              </a:rPr>
              <a:t>fixes </a:t>
            </a:r>
            <a:r>
              <a:rPr lang="en-US" altLang="ja-JP" sz="1400" dirty="0" smtClean="0">
                <a:latin typeface="Calibri" panose="020F0502020204030204" pitchFamily="34" charset="0"/>
                <a:ea typeface="HGPｺﾞｼｯｸE" pitchFamily="50" charset="-128"/>
              </a:rPr>
              <a:t>the </a:t>
            </a:r>
            <a:r>
              <a:rPr lang="en-US" altLang="ja-JP" sz="1400" dirty="0" smtClean="0">
                <a:latin typeface="Calibri" panose="020F0502020204030204" pitchFamily="34" charset="0"/>
                <a:ea typeface="HGPｺﾞｼｯｸE" pitchFamily="50" charset="-128"/>
              </a:rPr>
              <a:t>site (late </a:t>
            </a:r>
            <a:r>
              <a:rPr lang="en-US" altLang="ja-JP" sz="1400" dirty="0" smtClean="0">
                <a:latin typeface="Calibri" panose="020F0502020204030204" pitchFamily="34" charset="0"/>
                <a:ea typeface="HGPｺﾞｼｯｸE" pitchFamily="50" charset="-128"/>
              </a:rPr>
              <a:t>2016</a:t>
            </a:r>
            <a:r>
              <a:rPr lang="ja-JP" altLang="en-US" sz="1400" dirty="0" smtClean="0">
                <a:latin typeface="Calibri" panose="020F0502020204030204" pitchFamily="34" charset="0"/>
                <a:ea typeface="HGPｺﾞｼｯｸE" pitchFamily="50" charset="-128"/>
              </a:rPr>
              <a:t>）</a:t>
            </a:r>
            <a:endParaRPr lang="ja-JP" altLang="en-US" sz="1400" dirty="0">
              <a:latin typeface="Calibri" panose="020F0502020204030204" pitchFamily="34" charset="0"/>
              <a:ea typeface="HGPｺﾞｼｯｸE" pitchFamily="50" charset="-128"/>
            </a:endParaRPr>
          </a:p>
        </p:txBody>
      </p:sp>
      <p:sp>
        <p:nvSpPr>
          <p:cNvPr id="52238" name="テキスト ボックス 16"/>
          <p:cNvSpPr txBox="1">
            <a:spLocks noChangeArrowheads="1"/>
          </p:cNvSpPr>
          <p:nvPr/>
        </p:nvSpPr>
        <p:spPr bwMode="auto">
          <a:xfrm>
            <a:off x="209549" y="3894545"/>
            <a:ext cx="3375424" cy="519351"/>
          </a:xfrm>
          <a:prstGeom prst="ellipse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algn="ctr"/>
            <a:r>
              <a:rPr lang="en-US" altLang="ja-JP" b="1" dirty="0" smtClean="0">
                <a:latin typeface="Calibri" panose="020F0502020204030204" pitchFamily="34" charset="0"/>
                <a:ea typeface="HGPｺﾞｼｯｸE" pitchFamily="50" charset="-128"/>
              </a:rPr>
              <a:t>Local Government</a:t>
            </a:r>
            <a:endParaRPr lang="ja-JP" altLang="en-US" b="1" dirty="0">
              <a:latin typeface="Calibri" panose="020F0502020204030204" pitchFamily="34" charset="0"/>
              <a:ea typeface="HGPｺﾞｼｯｸE" pitchFamily="50" charset="-128"/>
            </a:endParaRPr>
          </a:p>
        </p:txBody>
      </p:sp>
      <p:cxnSp>
        <p:nvCxnSpPr>
          <p:cNvPr id="20" name="直線矢印コネクタ 19"/>
          <p:cNvCxnSpPr>
            <a:endCxn id="40" idx="1"/>
          </p:cNvCxnSpPr>
          <p:nvPr/>
        </p:nvCxnSpPr>
        <p:spPr>
          <a:xfrm flipV="1">
            <a:off x="442912" y="4562238"/>
            <a:ext cx="5453063" cy="23813"/>
          </a:xfrm>
          <a:prstGeom prst="straightConnector1">
            <a:avLst/>
          </a:prstGeom>
          <a:ln w="28575"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テキスト ボックス 20"/>
          <p:cNvSpPr txBox="1"/>
          <p:nvPr/>
        </p:nvSpPr>
        <p:spPr>
          <a:xfrm>
            <a:off x="107156" y="4693564"/>
            <a:ext cx="1709738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14313" indent="-214313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ja-JP" sz="1400" dirty="0" smtClean="0">
                <a:latin typeface="Calibri" panose="020F0502020204030204" pitchFamily="34" charset="0"/>
                <a:ea typeface="HGPｺﾞｼｯｸE" panose="020B0900000000000000" pitchFamily="50" charset="-128"/>
              </a:rPr>
              <a:t>Preparatory </a:t>
            </a:r>
            <a:r>
              <a:rPr lang="en-US" altLang="ja-JP" sz="1400" dirty="0" smtClean="0">
                <a:latin typeface="Calibri" panose="020F0502020204030204" pitchFamily="34" charset="0"/>
                <a:ea typeface="HGPｺﾞｼｯｸE" panose="020B0900000000000000" pitchFamily="50" charset="-128"/>
              </a:rPr>
              <a:t>moves </a:t>
            </a:r>
            <a:r>
              <a:rPr kumimoji="0" lang="en-US" altLang="ja-JP" sz="1400" dirty="0" smtClean="0">
                <a:latin typeface="Calibri" panose="020F0502020204030204" pitchFamily="34" charset="0"/>
                <a:ea typeface="HGPｺﾞｼｯｸE" panose="020B0900000000000000" pitchFamily="50" charset="-128"/>
              </a:rPr>
              <a:t>(</a:t>
            </a:r>
            <a:r>
              <a:rPr kumimoji="0" lang="en-US" altLang="ja-JP" sz="1400" dirty="0" smtClean="0">
                <a:latin typeface="Calibri" panose="020F0502020204030204" pitchFamily="34" charset="0"/>
                <a:ea typeface="HGPｺﾞｼｯｸE" panose="020B0900000000000000" pitchFamily="50" charset="-128"/>
              </a:rPr>
              <a:t>2014</a:t>
            </a:r>
            <a:r>
              <a:rPr kumimoji="0" lang="ja-JP" altLang="en-US" sz="1400" dirty="0" smtClean="0">
                <a:latin typeface="Calibri" panose="020F0502020204030204" pitchFamily="34" charset="0"/>
                <a:ea typeface="HGPｺﾞｼｯｸE" panose="020B0900000000000000" pitchFamily="50" charset="-128"/>
              </a:rPr>
              <a:t>）</a:t>
            </a:r>
            <a:endParaRPr lang="ja-JP" altLang="en-US" sz="1400" dirty="0">
              <a:latin typeface="Calibri" panose="020F0502020204030204" pitchFamily="34" charset="0"/>
              <a:ea typeface="HGPｺﾞｼｯｸE" panose="020B0900000000000000" pitchFamily="50" charset="-128"/>
            </a:endParaRPr>
          </a:p>
        </p:txBody>
      </p:sp>
      <p:sp>
        <p:nvSpPr>
          <p:cNvPr id="52241" name="テキスト ボックス 23"/>
          <p:cNvSpPr txBox="1">
            <a:spLocks noChangeArrowheads="1"/>
          </p:cNvSpPr>
          <p:nvPr/>
        </p:nvSpPr>
        <p:spPr bwMode="auto">
          <a:xfrm>
            <a:off x="1364457" y="4693564"/>
            <a:ext cx="1841897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>
              <a:buFont typeface="Arial" pitchFamily="34" charset="0"/>
              <a:buChar char="•"/>
            </a:pPr>
            <a:r>
              <a:rPr lang="en-US" altLang="ja-JP" sz="1400" dirty="0" smtClean="0">
                <a:latin typeface="Calibri" panose="020F0502020204030204" pitchFamily="34" charset="0"/>
                <a:ea typeface="HGPｺﾞｼｯｸE" pitchFamily="50" charset="-128"/>
              </a:rPr>
              <a:t>Comments to the </a:t>
            </a:r>
            <a:r>
              <a:rPr lang="en-US" altLang="ja-JP" sz="1400" dirty="0" smtClean="0">
                <a:latin typeface="Calibri" panose="020F0502020204030204" pitchFamily="34" charset="0"/>
                <a:ea typeface="HGPｺﾞｼｯｸE" pitchFamily="50" charset="-128"/>
              </a:rPr>
              <a:t>national government on </a:t>
            </a:r>
            <a:r>
              <a:rPr lang="en-US" altLang="ja-JP" sz="1400" dirty="0" smtClean="0">
                <a:latin typeface="Calibri" panose="020F0502020204030204" pitchFamily="34" charset="0"/>
                <a:ea typeface="HGPｺﾞｼｯｸE" pitchFamily="50" charset="-128"/>
              </a:rPr>
              <a:t>detailed structure</a:t>
            </a:r>
            <a:endParaRPr lang="en-US" altLang="ja-JP" sz="1400" dirty="0">
              <a:latin typeface="Calibri" panose="020F0502020204030204" pitchFamily="34" charset="0"/>
              <a:ea typeface="HGPｺﾞｼｯｸE" pitchFamily="50" charset="-128"/>
            </a:endParaRPr>
          </a:p>
          <a:p>
            <a:pPr>
              <a:buFont typeface="Arial" pitchFamily="34" charset="0"/>
              <a:buChar char="•"/>
            </a:pPr>
            <a:r>
              <a:rPr kumimoji="0" lang="en-US" altLang="ja-JP" sz="1400" dirty="0" smtClean="0">
                <a:latin typeface="Calibri" panose="020F0502020204030204" pitchFamily="34" charset="0"/>
                <a:ea typeface="HGPｺﾞｼｯｸE" pitchFamily="50" charset="-128"/>
              </a:rPr>
              <a:t>Preparation and </a:t>
            </a:r>
            <a:r>
              <a:rPr kumimoji="0" lang="en-US" altLang="ja-JP" sz="1400" dirty="0" smtClean="0">
                <a:latin typeface="Calibri" panose="020F0502020204030204" pitchFamily="34" charset="0"/>
                <a:ea typeface="HGPｺﾞｼｯｸE" pitchFamily="50" charset="-128"/>
              </a:rPr>
              <a:t>study (</a:t>
            </a:r>
            <a:r>
              <a:rPr kumimoji="0" lang="en-US" altLang="ja-JP" sz="1400" dirty="0" smtClean="0">
                <a:latin typeface="Calibri" panose="020F0502020204030204" pitchFamily="34" charset="0"/>
                <a:ea typeface="HGPｺﾞｼｯｸE" pitchFamily="50" charset="-128"/>
              </a:rPr>
              <a:t>2015</a:t>
            </a:r>
            <a:r>
              <a:rPr kumimoji="0" lang="ja-JP" altLang="en-US" sz="1400" dirty="0" smtClean="0">
                <a:latin typeface="Calibri" panose="020F0502020204030204" pitchFamily="34" charset="0"/>
                <a:ea typeface="HGPｺﾞｼｯｸE" pitchFamily="50" charset="-128"/>
              </a:rPr>
              <a:t>）</a:t>
            </a:r>
            <a:endParaRPr lang="ja-JP" altLang="en-US" sz="1400" dirty="0">
              <a:latin typeface="Calibri" panose="020F0502020204030204" pitchFamily="34" charset="0"/>
              <a:ea typeface="HGPｺﾞｼｯｸE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3057278" y="4674395"/>
            <a:ext cx="2159794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14313" indent="-214313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ja-JP" sz="1400" dirty="0" smtClean="0">
                <a:latin typeface="Calibri" panose="020F0502020204030204" pitchFamily="34" charset="0"/>
                <a:ea typeface="HGPｺﾞｼｯｸE" panose="020B0900000000000000" pitchFamily="50" charset="-128"/>
              </a:rPr>
              <a:t>Establishment of </a:t>
            </a:r>
            <a:r>
              <a:rPr lang="en-US" altLang="ja-JP" sz="1400" dirty="0" smtClean="0">
                <a:latin typeface="Calibri" panose="020F0502020204030204" pitchFamily="34" charset="0"/>
                <a:ea typeface="HGPｺﾞｼｯｸE" panose="020B0900000000000000" pitchFamily="50" charset="-128"/>
              </a:rPr>
              <a:t>fundamental plan</a:t>
            </a:r>
            <a:r>
              <a:rPr lang="en-US" altLang="ja-JP" sz="1400" dirty="0" smtClean="0">
                <a:latin typeface="Calibri" panose="020F0502020204030204" pitchFamily="34" charset="0"/>
                <a:ea typeface="HGPｺﾞｼｯｸE" panose="020B0900000000000000" pitchFamily="50" charset="-128"/>
              </a:rPr>
              <a:t>, </a:t>
            </a:r>
            <a:r>
              <a:rPr lang="en-US" altLang="ja-JP" sz="1400" dirty="0" smtClean="0">
                <a:latin typeface="Calibri" panose="020F0502020204030204" pitchFamily="34" charset="0"/>
                <a:ea typeface="HGPｺﾞｼｯｸE" panose="020B0900000000000000" pitchFamily="50" charset="-128"/>
              </a:rPr>
              <a:t>master </a:t>
            </a:r>
            <a:r>
              <a:rPr lang="en-US" altLang="ja-JP" sz="1400" dirty="0" smtClean="0">
                <a:latin typeface="Calibri" panose="020F0502020204030204" pitchFamily="34" charset="0"/>
                <a:ea typeface="HGPｺﾞｼｯｸE" panose="020B0900000000000000" pitchFamily="50" charset="-128"/>
              </a:rPr>
              <a:t>plan</a:t>
            </a:r>
            <a:endParaRPr lang="en-US" altLang="ja-JP" sz="1400" dirty="0">
              <a:latin typeface="Calibri" panose="020F0502020204030204" pitchFamily="34" charset="0"/>
              <a:ea typeface="HGPｺﾞｼｯｸE" panose="020B0900000000000000" pitchFamily="50" charset="-128"/>
            </a:endParaRPr>
          </a:p>
          <a:p>
            <a:pPr marL="214313" indent="-214313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kumimoji="0" lang="en-US" altLang="ja-JP" sz="1400" dirty="0" smtClean="0">
                <a:latin typeface="Calibri" panose="020F0502020204030204" pitchFamily="34" charset="0"/>
                <a:ea typeface="HGPｺﾞｼｯｸE" panose="020B0900000000000000" pitchFamily="50" charset="-128"/>
              </a:rPr>
              <a:t>Local </a:t>
            </a:r>
            <a:r>
              <a:rPr kumimoji="0" lang="en-US" altLang="ja-JP" sz="1400" dirty="0" smtClean="0">
                <a:latin typeface="Calibri" panose="020F0502020204030204" pitchFamily="34" charset="0"/>
                <a:ea typeface="HGPｺﾞｼｯｸE" panose="020B0900000000000000" pitchFamily="50" charset="-128"/>
              </a:rPr>
              <a:t>consensus building</a:t>
            </a:r>
            <a:endParaRPr kumimoji="0" lang="en-US" altLang="ja-JP" sz="1400" dirty="0">
              <a:latin typeface="Calibri" panose="020F0502020204030204" pitchFamily="34" charset="0"/>
              <a:ea typeface="HGPｺﾞｼｯｸE" panose="020B0900000000000000" pitchFamily="50" charset="-128"/>
            </a:endParaRPr>
          </a:p>
          <a:p>
            <a:pPr marL="214313" indent="-214313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ja-JP" sz="1400" dirty="0" smtClean="0">
                <a:latin typeface="Calibri" panose="020F0502020204030204" pitchFamily="34" charset="0"/>
                <a:ea typeface="HGPｺﾞｼｯｸE" panose="020B0900000000000000" pitchFamily="50" charset="-128"/>
              </a:rPr>
              <a:t>Proposal to </a:t>
            </a:r>
            <a:r>
              <a:rPr lang="en-US" altLang="ja-JP" sz="1400" dirty="0" smtClean="0">
                <a:latin typeface="Calibri" panose="020F0502020204030204" pitchFamily="34" charset="0"/>
                <a:ea typeface="HGPｺﾞｼｯｸE" panose="020B0900000000000000" pitchFamily="50" charset="-128"/>
              </a:rPr>
              <a:t>national government </a:t>
            </a:r>
            <a:r>
              <a:rPr kumimoji="0" lang="en-US" altLang="ja-JP" sz="1400" dirty="0" smtClean="0">
                <a:latin typeface="Calibri" panose="020F0502020204030204" pitchFamily="34" charset="0"/>
                <a:ea typeface="HGPｺﾞｼｯｸE" panose="020B0900000000000000" pitchFamily="50" charset="-128"/>
              </a:rPr>
              <a:t>(2015</a:t>
            </a:r>
            <a:r>
              <a:rPr kumimoji="0" lang="ja-JP" altLang="en-US" sz="1400" dirty="0" smtClean="0">
                <a:latin typeface="Calibri" panose="020F0502020204030204" pitchFamily="34" charset="0"/>
                <a:ea typeface="HGPｺﾞｼｯｸE" panose="020B0900000000000000" pitchFamily="50" charset="-128"/>
              </a:rPr>
              <a:t>）</a:t>
            </a:r>
            <a:endParaRPr lang="ja-JP" altLang="en-US" sz="1400" dirty="0">
              <a:latin typeface="Calibri" panose="020F0502020204030204" pitchFamily="34" charset="0"/>
              <a:ea typeface="HGPｺﾞｼｯｸE" panose="020B0900000000000000" pitchFamily="50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5056411" y="4674157"/>
            <a:ext cx="1894631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14313" indent="-214313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ja-JP" sz="1400" dirty="0" smtClean="0">
                <a:latin typeface="Calibri" panose="020F0502020204030204" pitchFamily="34" charset="0"/>
                <a:ea typeface="HGPｺﾞｼｯｸE" panose="020B0900000000000000" pitchFamily="50" charset="-128"/>
              </a:rPr>
              <a:t>Selection by </a:t>
            </a:r>
            <a:r>
              <a:rPr lang="en-US" altLang="ja-JP" sz="1400" dirty="0" smtClean="0">
                <a:latin typeface="Calibri" panose="020F0502020204030204" pitchFamily="34" charset="0"/>
                <a:ea typeface="HGPｺﾞｼｯｸE" panose="020B0900000000000000" pitchFamily="50" charset="-128"/>
              </a:rPr>
              <a:t>national government</a:t>
            </a:r>
            <a:endParaRPr kumimoji="0" lang="en-US" altLang="ja-JP" sz="1400" dirty="0">
              <a:latin typeface="Calibri" panose="020F0502020204030204" pitchFamily="34" charset="0"/>
              <a:ea typeface="HGPｺﾞｼｯｸE" panose="020B0900000000000000" pitchFamily="50" charset="-128"/>
            </a:endParaRPr>
          </a:p>
          <a:p>
            <a:pPr marL="214313" indent="-214313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ja-JP" sz="1400" dirty="0" smtClean="0">
                <a:latin typeface="Calibri" panose="020F0502020204030204" pitchFamily="34" charset="0"/>
                <a:ea typeface="HGPｺﾞｼｯｸE" panose="020B0900000000000000" pitchFamily="50" charset="-128"/>
              </a:rPr>
              <a:t>Establishment of implementation policy</a:t>
            </a:r>
          </a:p>
          <a:p>
            <a:pPr marL="214313" indent="-214313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kumimoji="0" lang="en-US" altLang="ja-JP" sz="1400" dirty="0" smtClean="0">
                <a:latin typeface="Calibri" panose="020F0502020204030204" pitchFamily="34" charset="0"/>
                <a:ea typeface="HGPｺﾞｼｯｸE" panose="020B0900000000000000" pitchFamily="50" charset="-128"/>
              </a:rPr>
              <a:t>Preparation to call </a:t>
            </a:r>
            <a:r>
              <a:rPr kumimoji="0" lang="en-US" altLang="ja-JP" sz="1400" dirty="0" smtClean="0">
                <a:latin typeface="Calibri" panose="020F0502020204030204" pitchFamily="34" charset="0"/>
                <a:ea typeface="HGPｺﾞｼｯｸE" panose="020B0900000000000000" pitchFamily="50" charset="-128"/>
              </a:rPr>
              <a:t>RFP </a:t>
            </a:r>
            <a:r>
              <a:rPr lang="en-US" altLang="ja-JP" sz="1400" dirty="0" smtClean="0">
                <a:latin typeface="Calibri" panose="020F0502020204030204" pitchFamily="34" charset="0"/>
                <a:ea typeface="HGPｺﾞｼｯｸE" panose="020B0900000000000000" pitchFamily="50" charset="-128"/>
              </a:rPr>
              <a:t>(</a:t>
            </a:r>
            <a:r>
              <a:rPr lang="en-US" altLang="ja-JP" sz="1400" dirty="0" smtClean="0">
                <a:latin typeface="Calibri" panose="020F0502020204030204" pitchFamily="34" charset="0"/>
                <a:ea typeface="HGPｺﾞｼｯｸE" panose="020B0900000000000000" pitchFamily="50" charset="-128"/>
              </a:rPr>
              <a:t>2016</a:t>
            </a:r>
            <a:r>
              <a:rPr lang="ja-JP" altLang="en-US" sz="1400" dirty="0" smtClean="0">
                <a:latin typeface="Calibri" panose="020F0502020204030204" pitchFamily="34" charset="0"/>
                <a:ea typeface="HGPｺﾞｼｯｸE" panose="020B0900000000000000" pitchFamily="50" charset="-128"/>
              </a:rPr>
              <a:t>～</a:t>
            </a:r>
            <a:r>
              <a:rPr lang="en-US" altLang="ja-JP" sz="1400" dirty="0" smtClean="0">
                <a:latin typeface="Calibri" panose="020F0502020204030204" pitchFamily="34" charset="0"/>
                <a:ea typeface="HGPｺﾞｼｯｸE" panose="020B0900000000000000" pitchFamily="50" charset="-128"/>
              </a:rPr>
              <a:t>17</a:t>
            </a:r>
            <a:r>
              <a:rPr lang="ja-JP" altLang="en-US" sz="1400" dirty="0" smtClean="0">
                <a:latin typeface="Calibri" panose="020F0502020204030204" pitchFamily="34" charset="0"/>
                <a:ea typeface="HGPｺﾞｼｯｸE" panose="020B0900000000000000" pitchFamily="50" charset="-128"/>
              </a:rPr>
              <a:t>）</a:t>
            </a:r>
            <a:endParaRPr lang="ja-JP" altLang="en-US" sz="1400" dirty="0">
              <a:latin typeface="Calibri" panose="020F0502020204030204" pitchFamily="34" charset="0"/>
              <a:ea typeface="HGPｺﾞｼｯｸE" panose="020B0900000000000000" pitchFamily="50" charset="-128"/>
            </a:endParaRPr>
          </a:p>
        </p:txBody>
      </p:sp>
      <p:sp>
        <p:nvSpPr>
          <p:cNvPr id="52244" name="テキスト ボックス 28"/>
          <p:cNvSpPr txBox="1">
            <a:spLocks noChangeArrowheads="1"/>
          </p:cNvSpPr>
          <p:nvPr/>
        </p:nvSpPr>
        <p:spPr bwMode="auto">
          <a:xfrm>
            <a:off x="6845837" y="4662251"/>
            <a:ext cx="1944612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>
              <a:buFont typeface="Arial" pitchFamily="34" charset="0"/>
              <a:buChar char="•"/>
            </a:pPr>
            <a:r>
              <a:rPr lang="en-US" altLang="ja-JP" sz="1400" dirty="0" smtClean="0">
                <a:latin typeface="Calibri" panose="020F0502020204030204" pitchFamily="34" charset="0"/>
                <a:ea typeface="HGPｺﾞｼｯｸE" pitchFamily="50" charset="-128"/>
              </a:rPr>
              <a:t>Issue RFP</a:t>
            </a:r>
            <a:endParaRPr lang="en-US" altLang="ja-JP" sz="1400" dirty="0">
              <a:latin typeface="Calibri" panose="020F0502020204030204" pitchFamily="34" charset="0"/>
              <a:ea typeface="HGPｺﾞｼｯｸE" pitchFamily="50" charset="-128"/>
            </a:endParaRPr>
          </a:p>
          <a:p>
            <a:pPr>
              <a:buFont typeface="Arial" pitchFamily="34" charset="0"/>
              <a:buChar char="•"/>
            </a:pPr>
            <a:r>
              <a:rPr lang="en-US" altLang="ja-JP" sz="1400" dirty="0" smtClean="0">
                <a:latin typeface="Calibri" panose="020F0502020204030204" pitchFamily="34" charset="0"/>
                <a:ea typeface="HGPｺﾞｼｯｸE" pitchFamily="50" charset="-128"/>
              </a:rPr>
              <a:t>Evaluation /Negotiation</a:t>
            </a:r>
            <a:endParaRPr kumimoji="0" lang="en-US" altLang="ja-JP" sz="1400" dirty="0">
              <a:latin typeface="Calibri" panose="020F0502020204030204" pitchFamily="34" charset="0"/>
              <a:ea typeface="HGPｺﾞｼｯｸE" pitchFamily="50" charset="-128"/>
            </a:endParaRPr>
          </a:p>
          <a:p>
            <a:pPr>
              <a:buFont typeface="Arial" pitchFamily="34" charset="0"/>
              <a:buChar char="•"/>
            </a:pPr>
            <a:r>
              <a:rPr lang="en-US" altLang="ja-JP" sz="1400" dirty="0" smtClean="0">
                <a:latin typeface="Calibri" panose="020F0502020204030204" pitchFamily="34" charset="0"/>
                <a:ea typeface="HGPｺﾞｼｯｸE" pitchFamily="50" charset="-128"/>
              </a:rPr>
              <a:t>Selection of developer/operator</a:t>
            </a:r>
            <a:endParaRPr lang="en-US" altLang="ja-JP" sz="1400" dirty="0">
              <a:latin typeface="Calibri" panose="020F0502020204030204" pitchFamily="34" charset="0"/>
              <a:ea typeface="HGPｺﾞｼｯｸE" pitchFamily="50" charset="-128"/>
            </a:endParaRPr>
          </a:p>
          <a:p>
            <a:pPr>
              <a:buFont typeface="Arial" pitchFamily="34" charset="0"/>
              <a:buChar char="•"/>
            </a:pPr>
            <a:r>
              <a:rPr kumimoji="0" lang="en-US" altLang="ja-JP" sz="1400" dirty="0" smtClean="0">
                <a:latin typeface="Calibri" panose="020F0502020204030204" pitchFamily="34" charset="0"/>
                <a:ea typeface="HGPｺﾞｼｯｸE" pitchFamily="50" charset="-128"/>
              </a:rPr>
              <a:t>Conclusion of  </a:t>
            </a:r>
            <a:r>
              <a:rPr kumimoji="0" lang="en-US" altLang="ja-JP" sz="1400" dirty="0" smtClean="0">
                <a:latin typeface="Calibri" panose="020F0502020204030204" pitchFamily="34" charset="0"/>
                <a:ea typeface="HGPｺﾞｼｯｸE" pitchFamily="50" charset="-128"/>
              </a:rPr>
              <a:t>development agreement (2017</a:t>
            </a:r>
            <a:r>
              <a:rPr kumimoji="0" lang="ja-JP" altLang="en-US" sz="1400" dirty="0" smtClean="0">
                <a:latin typeface="Calibri" panose="020F0502020204030204" pitchFamily="34" charset="0"/>
                <a:ea typeface="HGPｺﾞｼｯｸE" pitchFamily="50" charset="-128"/>
              </a:rPr>
              <a:t>）</a:t>
            </a:r>
            <a:endParaRPr lang="en-US" altLang="ja-JP" sz="1400" dirty="0">
              <a:latin typeface="Calibri" panose="020F0502020204030204" pitchFamily="34" charset="0"/>
              <a:ea typeface="HGPｺﾞｼｯｸE" pitchFamily="50" charset="-128"/>
            </a:endParaRPr>
          </a:p>
        </p:txBody>
      </p:sp>
      <p:cxnSp>
        <p:nvCxnSpPr>
          <p:cNvPr id="31" name="直線コネクタ 30"/>
          <p:cNvCxnSpPr/>
          <p:nvPr/>
        </p:nvCxnSpPr>
        <p:spPr>
          <a:xfrm>
            <a:off x="6263879" y="2566988"/>
            <a:ext cx="1910953" cy="0"/>
          </a:xfrm>
          <a:prstGeom prst="line">
            <a:avLst/>
          </a:prstGeom>
          <a:ln w="28575">
            <a:prstDash val="sysDot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星 5 36"/>
          <p:cNvSpPr/>
          <p:nvPr/>
        </p:nvSpPr>
        <p:spPr>
          <a:xfrm>
            <a:off x="881063" y="4512232"/>
            <a:ext cx="216694" cy="161925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38" name="星 5 37"/>
          <p:cNvSpPr/>
          <p:nvPr/>
        </p:nvSpPr>
        <p:spPr>
          <a:xfrm>
            <a:off x="2233613" y="4512232"/>
            <a:ext cx="216694" cy="161925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39" name="星 5 38"/>
          <p:cNvSpPr/>
          <p:nvPr/>
        </p:nvSpPr>
        <p:spPr>
          <a:xfrm>
            <a:off x="3368279" y="4501516"/>
            <a:ext cx="216694" cy="161925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40" name="星 5 39"/>
          <p:cNvSpPr/>
          <p:nvPr/>
        </p:nvSpPr>
        <p:spPr>
          <a:xfrm>
            <a:off x="5895975" y="4500326"/>
            <a:ext cx="215504" cy="161925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cxnSp>
        <p:nvCxnSpPr>
          <p:cNvPr id="45" name="直線コネクタ 44"/>
          <p:cNvCxnSpPr>
            <a:stCxn id="40" idx="4"/>
          </p:cNvCxnSpPr>
          <p:nvPr/>
        </p:nvCxnSpPr>
        <p:spPr>
          <a:xfrm>
            <a:off x="6111479" y="4562238"/>
            <a:ext cx="2025253" cy="0"/>
          </a:xfrm>
          <a:prstGeom prst="line">
            <a:avLst/>
          </a:prstGeom>
          <a:ln w="28575">
            <a:prstDash val="solid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9"/>
          <p:cNvSpPr txBox="1">
            <a:spLocks noChangeArrowheads="1"/>
          </p:cNvSpPr>
          <p:nvPr/>
        </p:nvSpPr>
        <p:spPr bwMode="auto">
          <a:xfrm>
            <a:off x="6435822" y="3742194"/>
            <a:ext cx="257358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pitchFamily="18" charset="2"/>
              <a:buChar char=""/>
              <a:defRPr kumimoji="1" sz="2600">
                <a:solidFill>
                  <a:schemeClr val="tx1"/>
                </a:solidFill>
                <a:latin typeface="Gill Sans MT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pitchFamily="18" charset="2"/>
              <a:buChar char=""/>
              <a:defRPr kumimoji="1" sz="2300">
                <a:solidFill>
                  <a:schemeClr val="tx2"/>
                </a:solidFill>
                <a:latin typeface="Gill Sans MT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pitchFamily="18" charset="2"/>
              <a:buChar char=""/>
              <a:defRPr kumimoji="1" sz="2000">
                <a:solidFill>
                  <a:schemeClr val="tx1"/>
                </a:solidFill>
                <a:latin typeface="Gill Sans MT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pitchFamily="2" charset="2"/>
              <a:buChar char=""/>
              <a:defRPr kumimoji="1">
                <a:solidFill>
                  <a:schemeClr val="tx1"/>
                </a:solidFill>
                <a:latin typeface="Gill Sans MT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pitchFamily="2" charset="2"/>
              <a:buChar char=""/>
              <a:defRPr kumimoji="1" sz="1600">
                <a:solidFill>
                  <a:schemeClr val="tx1"/>
                </a:solidFill>
                <a:latin typeface="Gill Sans MT"/>
              </a:defRPr>
            </a:lvl5pPr>
            <a:lvl6pPr marL="2514600" indent="-228600" defTabSz="457200" fontAlgn="base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kumimoji="1" sz="1600">
                <a:solidFill>
                  <a:schemeClr val="tx1"/>
                </a:solidFill>
                <a:latin typeface="Gill Sans MT"/>
              </a:defRPr>
            </a:lvl6pPr>
            <a:lvl7pPr marL="2971800" indent="-228600" defTabSz="457200" fontAlgn="base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kumimoji="1" sz="1600">
                <a:solidFill>
                  <a:schemeClr val="tx1"/>
                </a:solidFill>
                <a:latin typeface="Gill Sans MT"/>
              </a:defRPr>
            </a:lvl7pPr>
            <a:lvl8pPr marL="3429000" indent="-228600" defTabSz="457200" fontAlgn="base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kumimoji="1" sz="1600">
                <a:solidFill>
                  <a:schemeClr val="tx1"/>
                </a:solidFill>
                <a:latin typeface="Gill Sans MT"/>
              </a:defRPr>
            </a:lvl8pPr>
            <a:lvl9pPr marL="3886200" indent="-228600" defTabSz="457200" fontAlgn="base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kumimoji="1" sz="1600">
                <a:solidFill>
                  <a:schemeClr val="tx1"/>
                </a:solidFill>
                <a:latin typeface="Gill Sans MT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ja-JP" sz="1800" b="1" dirty="0" smtClean="0">
                <a:solidFill>
                  <a:srgbClr val="FF0000"/>
                </a:solidFill>
                <a:latin typeface="Calibri" panose="020F0502020204030204" pitchFamily="34" charset="0"/>
                <a:ea typeface="HGPｺﾞｼｯｸE" pitchFamily="50" charset="-128"/>
              </a:rPr>
              <a:t>Materialization on or around 2020</a:t>
            </a:r>
            <a:r>
              <a:rPr lang="ja-JP" altLang="en-US" sz="1800" b="1" dirty="0" smtClean="0">
                <a:solidFill>
                  <a:srgbClr val="FF0000"/>
                </a:solidFill>
                <a:latin typeface="Calibri" panose="020F0502020204030204" pitchFamily="34" charset="0"/>
                <a:ea typeface="HGPｺﾞｼｯｸE" pitchFamily="50" charset="-128"/>
              </a:rPr>
              <a:t>？</a:t>
            </a:r>
            <a:r>
              <a:rPr lang="en-US" altLang="ja-JP" sz="1800" b="1" dirty="0" smtClean="0">
                <a:solidFill>
                  <a:srgbClr val="FF0000"/>
                </a:solidFill>
                <a:latin typeface="Calibri" panose="020F0502020204030204" pitchFamily="34" charset="0"/>
                <a:ea typeface="HGPｺﾞｼｯｸE" pitchFamily="50" charset="-128"/>
              </a:rPr>
              <a:t> </a:t>
            </a:r>
            <a:endParaRPr lang="ja-JP" altLang="en-US" sz="1800" b="1" dirty="0">
              <a:solidFill>
                <a:srgbClr val="FF0000"/>
              </a:solidFill>
              <a:latin typeface="Calibri" panose="020F0502020204030204" pitchFamily="34" charset="0"/>
              <a:ea typeface="HGPｺﾞｼｯｸE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54AEC-EE29-4579-89B7-E7DF194C547C}" type="slidenum">
              <a:rPr lang="en-US" altLang="ja-JP" smtClean="0"/>
              <a:pPr/>
              <a:t>12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594788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5BC8B-6A00-4599-AD77-19C920AA5D83}" type="slidenum">
              <a:rPr kumimoji="1" lang="ja-JP" altLang="en-US" smtClean="0"/>
              <a:t>13</a:t>
            </a:fld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3381450" y="2967335"/>
            <a:ext cx="238110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altLang="ja-JP" sz="4000" b="1" cap="none" spc="0" dirty="0" smtClean="0">
                <a:ln/>
                <a:solidFill>
                  <a:schemeClr val="accent4"/>
                </a:solidFill>
                <a:effectLst/>
                <a:latin typeface="Calibri" panose="020F0502020204030204" pitchFamily="34" charset="0"/>
              </a:rPr>
              <a:t>Thank You</a:t>
            </a:r>
            <a:endParaRPr lang="ja-JP" altLang="en-US" sz="4000" b="1" cap="none" spc="0" dirty="0">
              <a:ln/>
              <a:solidFill>
                <a:schemeClr val="accent4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835696" y="3789040"/>
            <a:ext cx="540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Calibri" panose="020F0502020204030204" pitchFamily="34" charset="0"/>
                <a:hlinkClick r:id="rId2"/>
              </a:rPr>
              <a:t>For any contacts or follow-ups, you can contact</a:t>
            </a:r>
          </a:p>
          <a:p>
            <a:r>
              <a:rPr lang="en-US" b="1" dirty="0" smtClean="0">
                <a:latin typeface="Calibri" panose="020F0502020204030204" pitchFamily="34" charset="0"/>
                <a:hlinkClick r:id="rId2"/>
              </a:rPr>
              <a:t> tmihara1203@gmail.com</a:t>
            </a:r>
            <a:r>
              <a:rPr lang="en-US" b="1" dirty="0" smtClean="0">
                <a:latin typeface="Calibri" panose="020F0502020204030204" pitchFamily="34" charset="0"/>
              </a:rPr>
              <a:t> or </a:t>
            </a:r>
            <a:r>
              <a:rPr lang="en-US" b="1" dirty="0" smtClean="0">
                <a:latin typeface="Calibri" panose="020F0502020204030204" pitchFamily="34" charset="0"/>
                <a:hlinkClick r:id="rId3"/>
              </a:rPr>
              <a:t>tmihara@daishodai.ac.jp</a:t>
            </a:r>
            <a:r>
              <a:rPr lang="en-US" b="1" dirty="0" smtClean="0">
                <a:latin typeface="Calibri" panose="020F0502020204030204" pitchFamily="34" charset="0"/>
              </a:rPr>
              <a:t> </a:t>
            </a:r>
            <a:endParaRPr lang="en-US" b="1" dirty="0">
              <a:latin typeface="Calibri" panose="020F0502020204030204" pitchFamily="34" charset="0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115616" y="4365104"/>
            <a:ext cx="7128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Calibri" panose="020F0502020204030204" pitchFamily="34" charset="0"/>
              </a:rPr>
              <a:t>Copyright: Osaka University of Commerce </a:t>
            </a:r>
          </a:p>
          <a:p>
            <a:pPr algn="ctr"/>
            <a:r>
              <a:rPr lang="en-US" b="1" dirty="0" smtClean="0">
                <a:latin typeface="Calibri" panose="020F0502020204030204" pitchFamily="34" charset="0"/>
              </a:rPr>
              <a:t>(unauthorized copy or usage prohibited)</a:t>
            </a:r>
            <a:endParaRPr lang="en-US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1840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579296" cy="936104"/>
          </a:xfrm>
        </p:spPr>
        <p:txBody>
          <a:bodyPr>
            <a:normAutofit/>
          </a:bodyPr>
          <a:lstStyle/>
          <a:p>
            <a:pPr algn="ctr"/>
            <a:r>
              <a:rPr kumimoji="1" lang="en-US" altLang="ja-JP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Current Legislative Initiatives</a:t>
            </a:r>
            <a:endParaRPr kumimoji="1" lang="ja-JP" alt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5BC8B-6A00-4599-AD77-19C920AA5D83}" type="slidenum">
              <a:rPr kumimoji="1" lang="ja-JP" altLang="en-US" smtClean="0"/>
              <a:t>2</a:t>
            </a:fld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67544" y="1628800"/>
            <a:ext cx="8229600" cy="4937760"/>
          </a:xfrm>
        </p:spPr>
        <p:txBody>
          <a:bodyPr>
            <a:normAutofit/>
          </a:bodyPr>
          <a:lstStyle/>
          <a:p>
            <a:r>
              <a:rPr kumimoji="1" lang="en-US" altLang="ja-JP" sz="2200" b="1" dirty="0" smtClean="0">
                <a:latin typeface="Calibri" panose="020F0502020204030204" pitchFamily="34" charset="0"/>
              </a:rPr>
              <a:t>The </a:t>
            </a:r>
            <a:r>
              <a:rPr kumimoji="1" lang="en-US" altLang="ja-JP" sz="2200" b="1" dirty="0" smtClean="0">
                <a:latin typeface="Calibri" panose="020F0502020204030204" pitchFamily="34" charset="0"/>
              </a:rPr>
              <a:t>Bill (Bill </a:t>
            </a:r>
            <a:r>
              <a:rPr kumimoji="1" lang="en-US" altLang="ja-JP" sz="2200" b="1" dirty="0" smtClean="0">
                <a:latin typeface="Calibri" panose="020F0502020204030204" pitchFamily="34" charset="0"/>
              </a:rPr>
              <a:t>for Promotion of Implementation of Special Zones for Integrated Resorts):</a:t>
            </a:r>
          </a:p>
          <a:p>
            <a:pPr lvl="1"/>
            <a:r>
              <a:rPr kumimoji="1" lang="en-US" altLang="ja-JP" sz="1900" dirty="0" smtClean="0">
                <a:latin typeface="Calibri" panose="020F0502020204030204" pitchFamily="34" charset="0"/>
              </a:rPr>
              <a:t>Presented to </a:t>
            </a:r>
            <a:r>
              <a:rPr kumimoji="1" lang="en-US" altLang="ja-JP" sz="1900" dirty="0" smtClean="0">
                <a:latin typeface="Calibri" panose="020F0502020204030204" pitchFamily="34" charset="0"/>
              </a:rPr>
              <a:t>the 185</a:t>
            </a:r>
            <a:r>
              <a:rPr kumimoji="1" lang="en-US" altLang="ja-JP" sz="1900" baseline="30000" dirty="0" smtClean="0">
                <a:latin typeface="Calibri" panose="020F0502020204030204" pitchFamily="34" charset="0"/>
              </a:rPr>
              <a:t>th</a:t>
            </a:r>
            <a:r>
              <a:rPr kumimoji="1" lang="en-US" altLang="ja-JP" sz="1900" dirty="0" smtClean="0">
                <a:latin typeface="Calibri" panose="020F0502020204030204" pitchFamily="34" charset="0"/>
              </a:rPr>
              <a:t> </a:t>
            </a:r>
            <a:r>
              <a:rPr kumimoji="1" lang="en-US" altLang="ja-JP" sz="1900" dirty="0" smtClean="0">
                <a:latin typeface="Calibri" panose="020F0502020204030204" pitchFamily="34" charset="0"/>
              </a:rPr>
              <a:t>Diet on December </a:t>
            </a:r>
            <a:r>
              <a:rPr kumimoji="1" lang="en-US" altLang="ja-JP" sz="1900" dirty="0" smtClean="0">
                <a:latin typeface="Calibri" panose="020F0502020204030204" pitchFamily="34" charset="0"/>
              </a:rPr>
              <a:t>5, </a:t>
            </a:r>
            <a:r>
              <a:rPr kumimoji="1" lang="en-US" altLang="ja-JP" sz="1900" dirty="0" smtClean="0">
                <a:latin typeface="Calibri" panose="020F0502020204030204" pitchFamily="34" charset="0"/>
              </a:rPr>
              <a:t>2013 by members of the bi-partisan League of </a:t>
            </a:r>
            <a:r>
              <a:rPr lang="en-US" altLang="ja-JP" sz="1900" dirty="0">
                <a:latin typeface="Calibri" panose="020F0502020204030204" pitchFamily="34" charset="0"/>
              </a:rPr>
              <a:t>C</a:t>
            </a:r>
            <a:r>
              <a:rPr kumimoji="1" lang="en-US" altLang="ja-JP" sz="1900" dirty="0" smtClean="0">
                <a:latin typeface="Calibri" panose="020F0502020204030204" pitchFamily="34" charset="0"/>
              </a:rPr>
              <a:t>ongressmen </a:t>
            </a:r>
            <a:r>
              <a:rPr kumimoji="1" lang="en-US" altLang="ja-JP" sz="1900" dirty="0" smtClean="0">
                <a:latin typeface="Calibri" panose="020F0502020204030204" pitchFamily="34" charset="0"/>
              </a:rPr>
              <a:t>for Promotion of International </a:t>
            </a:r>
            <a:r>
              <a:rPr kumimoji="1" lang="en-US" altLang="ja-JP" sz="1900" dirty="0" smtClean="0">
                <a:latin typeface="Calibri" panose="020F0502020204030204" pitchFamily="34" charset="0"/>
              </a:rPr>
              <a:t>Tourism (</a:t>
            </a:r>
            <a:r>
              <a:rPr kumimoji="1" lang="en-US" altLang="ja-JP" sz="1900" dirty="0" smtClean="0">
                <a:latin typeface="Calibri" panose="020F0502020204030204" pitchFamily="34" charset="0"/>
              </a:rPr>
              <a:t>LDP, JRP, </a:t>
            </a:r>
            <a:r>
              <a:rPr kumimoji="1" lang="en-US" altLang="ja-JP" sz="1900" dirty="0" smtClean="0">
                <a:latin typeface="Calibri" panose="020F0502020204030204" pitchFamily="34" charset="0"/>
              </a:rPr>
              <a:t>Life </a:t>
            </a:r>
            <a:r>
              <a:rPr lang="en-US" altLang="ja-JP" sz="1900" dirty="0">
                <a:latin typeface="Calibri" panose="020F0502020204030204" pitchFamily="34" charset="0"/>
              </a:rPr>
              <a:t>P</a:t>
            </a:r>
            <a:r>
              <a:rPr kumimoji="1" lang="en-US" altLang="ja-JP" sz="1900" dirty="0" smtClean="0">
                <a:latin typeface="Calibri" panose="020F0502020204030204" pitchFamily="34" charset="0"/>
              </a:rPr>
              <a:t>arty</a:t>
            </a:r>
            <a:r>
              <a:rPr kumimoji="1" lang="en-US" altLang="ja-JP" sz="1900" dirty="0" smtClean="0">
                <a:latin typeface="Calibri" panose="020F0502020204030204" pitchFamily="34" charset="0"/>
              </a:rPr>
              <a:t>)</a:t>
            </a:r>
          </a:p>
          <a:p>
            <a:pPr lvl="1"/>
            <a:r>
              <a:rPr kumimoji="1" lang="en-US" altLang="ja-JP" sz="1900" dirty="0" smtClean="0">
                <a:latin typeface="Calibri" panose="020F0502020204030204" pitchFamily="34" charset="0"/>
              </a:rPr>
              <a:t>On the same date, the Bill </a:t>
            </a:r>
            <a:r>
              <a:rPr kumimoji="1" lang="en-US" altLang="ja-JP" sz="1900" dirty="0" smtClean="0">
                <a:latin typeface="Calibri" panose="020F0502020204030204" pitchFamily="34" charset="0"/>
              </a:rPr>
              <a:t>was </a:t>
            </a:r>
            <a:r>
              <a:rPr kumimoji="1" lang="en-US" altLang="ja-JP" sz="1900" dirty="0" smtClean="0">
                <a:latin typeface="Calibri" panose="020F0502020204030204" pitchFamily="34" charset="0"/>
              </a:rPr>
              <a:t>entrusted to the Cabinet Commission of the Lower Diet for </a:t>
            </a:r>
            <a:r>
              <a:rPr kumimoji="1" lang="en-US" altLang="ja-JP" sz="1900" dirty="0" smtClean="0">
                <a:latin typeface="Calibri" panose="020F0502020204030204" pitchFamily="34" charset="0"/>
              </a:rPr>
              <a:t>final debates </a:t>
            </a:r>
            <a:r>
              <a:rPr kumimoji="1" lang="en-US" altLang="ja-JP" sz="1900" dirty="0" smtClean="0">
                <a:latin typeface="Calibri" panose="020F0502020204030204" pitchFamily="34" charset="0"/>
              </a:rPr>
              <a:t>during </a:t>
            </a:r>
            <a:r>
              <a:rPr kumimoji="1" lang="en-US" altLang="ja-JP" sz="1900" dirty="0" smtClean="0">
                <a:latin typeface="Calibri" panose="020F0502020204030204" pitchFamily="34" charset="0"/>
              </a:rPr>
              <a:t>the proceeding </a:t>
            </a:r>
            <a:r>
              <a:rPr kumimoji="1" lang="en-US" altLang="ja-JP" sz="1900" dirty="0" smtClean="0">
                <a:latin typeface="Calibri" panose="020F0502020204030204" pitchFamily="34" charset="0"/>
              </a:rPr>
              <a:t>congressional term.</a:t>
            </a:r>
          </a:p>
          <a:p>
            <a:pPr lvl="1"/>
            <a:endParaRPr kumimoji="1" lang="en-US" altLang="ja-JP" dirty="0" smtClean="0">
              <a:latin typeface="Calibri" panose="020F0502020204030204" pitchFamily="34" charset="0"/>
            </a:endParaRPr>
          </a:p>
          <a:p>
            <a:r>
              <a:rPr lang="en-US" altLang="ja-JP" sz="2200" b="1" dirty="0" smtClean="0">
                <a:latin typeface="Calibri" panose="020F0502020204030204" pitchFamily="34" charset="0"/>
              </a:rPr>
              <a:t>The Debate:</a:t>
            </a:r>
          </a:p>
          <a:p>
            <a:pPr lvl="1"/>
            <a:r>
              <a:rPr lang="en-US" altLang="ja-JP" sz="1900" dirty="0" smtClean="0">
                <a:latin typeface="Calibri" panose="020F0502020204030204" pitchFamily="34" charset="0"/>
              </a:rPr>
              <a:t>During the 186</a:t>
            </a:r>
            <a:r>
              <a:rPr lang="en-US" altLang="ja-JP" sz="1900" baseline="30000" dirty="0" smtClean="0">
                <a:latin typeface="Calibri" panose="020F0502020204030204" pitchFamily="34" charset="0"/>
              </a:rPr>
              <a:t>th</a:t>
            </a:r>
            <a:r>
              <a:rPr lang="en-US" altLang="ja-JP" sz="1900" dirty="0" smtClean="0">
                <a:latin typeface="Calibri" panose="020F0502020204030204" pitchFamily="34" charset="0"/>
              </a:rPr>
              <a:t> Diet which ended on June </a:t>
            </a:r>
            <a:r>
              <a:rPr lang="en-US" altLang="ja-JP" sz="1900" dirty="0" smtClean="0">
                <a:latin typeface="Calibri" panose="020F0502020204030204" pitchFamily="34" charset="0"/>
              </a:rPr>
              <a:t>22 </a:t>
            </a:r>
            <a:r>
              <a:rPr lang="en-US" altLang="ja-JP" sz="1900" dirty="0" smtClean="0">
                <a:latin typeface="Calibri" panose="020F0502020204030204" pitchFamily="34" charset="0"/>
              </a:rPr>
              <a:t>, the parliamentary debate commenced on June 18</a:t>
            </a:r>
            <a:r>
              <a:rPr lang="en-US" altLang="ja-JP" sz="1900" baseline="30000" dirty="0" smtClean="0">
                <a:latin typeface="Calibri" panose="020F0502020204030204" pitchFamily="34" charset="0"/>
              </a:rPr>
              <a:t>th</a:t>
            </a:r>
            <a:r>
              <a:rPr lang="en-US" altLang="ja-JP" sz="1900" dirty="0" smtClean="0">
                <a:latin typeface="Calibri" panose="020F0502020204030204" pitchFamily="34" charset="0"/>
              </a:rPr>
              <a:t> but due to the lack of time, the debate </a:t>
            </a:r>
            <a:r>
              <a:rPr lang="en-US" altLang="ja-JP" sz="1900" dirty="0" smtClean="0">
                <a:latin typeface="Calibri" panose="020F0502020204030204" pitchFamily="34" charset="0"/>
              </a:rPr>
              <a:t>was </a:t>
            </a:r>
            <a:r>
              <a:rPr lang="en-US" altLang="ja-JP" sz="1900" dirty="0" smtClean="0">
                <a:latin typeface="Calibri" panose="020F0502020204030204" pitchFamily="34" charset="0"/>
              </a:rPr>
              <a:t>arranged to be continued </a:t>
            </a:r>
            <a:r>
              <a:rPr lang="en-US" altLang="ja-JP" sz="1900" dirty="0" smtClean="0">
                <a:latin typeface="Calibri" panose="020F0502020204030204" pitchFamily="34" charset="0"/>
              </a:rPr>
              <a:t>in </a:t>
            </a:r>
            <a:r>
              <a:rPr lang="en-US" altLang="ja-JP" sz="1900" dirty="0" smtClean="0">
                <a:latin typeface="Calibri" panose="020F0502020204030204" pitchFamily="34" charset="0"/>
              </a:rPr>
              <a:t>the next session of </a:t>
            </a:r>
            <a:r>
              <a:rPr lang="en-US" altLang="ja-JP" sz="1900" dirty="0" smtClean="0">
                <a:latin typeface="Calibri" panose="020F0502020204030204" pitchFamily="34" charset="0"/>
              </a:rPr>
              <a:t>the Diet.</a:t>
            </a:r>
            <a:endParaRPr lang="en-US" altLang="ja-JP" sz="1900" dirty="0" smtClean="0">
              <a:latin typeface="Calibri" panose="020F0502020204030204" pitchFamily="34" charset="0"/>
            </a:endParaRPr>
          </a:p>
          <a:p>
            <a:pPr lvl="1"/>
            <a:r>
              <a:rPr lang="en-US" altLang="ja-JP" sz="1900" dirty="0" smtClean="0">
                <a:latin typeface="Calibri" panose="020F0502020204030204" pitchFamily="34" charset="0"/>
              </a:rPr>
              <a:t>It is highly likely that the  bill shall be voted </a:t>
            </a:r>
            <a:r>
              <a:rPr lang="en-US" altLang="ja-JP" sz="1900" dirty="0" smtClean="0">
                <a:latin typeface="Calibri" panose="020F0502020204030204" pitchFamily="34" charset="0"/>
              </a:rPr>
              <a:t>on and </a:t>
            </a:r>
            <a:r>
              <a:rPr lang="en-US" altLang="ja-JP" sz="1900" dirty="0" smtClean="0">
                <a:latin typeface="Calibri" panose="020F0502020204030204" pitchFamily="34" charset="0"/>
              </a:rPr>
              <a:t>passed within the next extraordinary session of the Diet commencing this autumn. </a:t>
            </a:r>
            <a:endParaRPr kumimoji="1" lang="ja-JP" altLang="en-US" sz="19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652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kumimoji="1" lang="en-US" altLang="ja-JP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Moves by the Government</a:t>
            </a:r>
            <a:endParaRPr kumimoji="1" lang="ja-JP" alt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5BC8B-6A00-4599-AD77-19C920AA5D83}" type="slidenum">
              <a:rPr kumimoji="1" lang="ja-JP" altLang="en-US" smtClean="0"/>
              <a:t>3</a:t>
            </a:fld>
            <a:endParaRPr kumimoji="1" lang="ja-JP" altLang="en-US" dirty="0"/>
          </a:p>
        </p:txBody>
      </p:sp>
      <p:sp>
        <p:nvSpPr>
          <p:cNvPr id="5" name="角丸四角形 4"/>
          <p:cNvSpPr/>
          <p:nvPr/>
        </p:nvSpPr>
        <p:spPr>
          <a:xfrm>
            <a:off x="739552" y="3959995"/>
            <a:ext cx="3672408" cy="864205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2700"/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latin typeface="Calibri" panose="020F0502020204030204" pitchFamily="34" charset="0"/>
              </a:rPr>
              <a:t>2014 Revision of </a:t>
            </a:r>
            <a:r>
              <a:rPr kumimoji="1" lang="en-US" altLang="ja-JP" dirty="0" smtClean="0">
                <a:latin typeface="Calibri" panose="020F0502020204030204" pitchFamily="34" charset="0"/>
              </a:rPr>
              <a:t>Japan Growth Strategy</a:t>
            </a:r>
            <a:endParaRPr kumimoji="1" lang="ja-JP" altLang="en-US" dirty="0">
              <a:latin typeface="Calibri" panose="020F0502020204030204" pitchFamily="34" charset="0"/>
            </a:endParaRPr>
          </a:p>
        </p:txBody>
      </p:sp>
      <p:sp>
        <p:nvSpPr>
          <p:cNvPr id="6" name="角丸四角形 5"/>
          <p:cNvSpPr/>
          <p:nvPr/>
        </p:nvSpPr>
        <p:spPr>
          <a:xfrm>
            <a:off x="4988024" y="3959995"/>
            <a:ext cx="3528392" cy="829693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2700"/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latin typeface="Calibri" panose="020F0502020204030204" pitchFamily="34" charset="0"/>
              </a:rPr>
              <a:t>Decision by Cabinet on June </a:t>
            </a:r>
            <a:r>
              <a:rPr kumimoji="1" lang="en-US" altLang="ja-JP" dirty="0" smtClean="0">
                <a:latin typeface="Calibri" panose="020F0502020204030204" pitchFamily="34" charset="0"/>
              </a:rPr>
              <a:t>24, 2014</a:t>
            </a:r>
            <a:endParaRPr kumimoji="1" lang="ja-JP" altLang="en-US" dirty="0">
              <a:latin typeface="Calibri" panose="020F0502020204030204" pitchFamily="34" charset="0"/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739552" y="2616120"/>
            <a:ext cx="3672408" cy="864096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2700"/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latin typeface="Calibri" panose="020F0502020204030204" pitchFamily="34" charset="0"/>
              </a:rPr>
              <a:t>Action Program by Ministerial Meeting on Promotion of Tourism Oriented State </a:t>
            </a:r>
            <a:endParaRPr kumimoji="1" lang="ja-JP" altLang="en-US" dirty="0">
              <a:latin typeface="Calibri" panose="020F0502020204030204" pitchFamily="34" charset="0"/>
            </a:endParaRPr>
          </a:p>
        </p:txBody>
      </p:sp>
      <p:sp>
        <p:nvSpPr>
          <p:cNvPr id="8" name="角丸四角形 7"/>
          <p:cNvSpPr/>
          <p:nvPr/>
        </p:nvSpPr>
        <p:spPr>
          <a:xfrm>
            <a:off x="5005412" y="2616120"/>
            <a:ext cx="3528392" cy="864096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2700"/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latin typeface="Calibri" panose="020F0502020204030204" pitchFamily="34" charset="0"/>
              </a:rPr>
              <a:t>Decision by Cabinet on June </a:t>
            </a:r>
            <a:r>
              <a:rPr kumimoji="1" lang="en-US" altLang="ja-JP" dirty="0" smtClean="0">
                <a:latin typeface="Calibri" panose="020F0502020204030204" pitchFamily="34" charset="0"/>
              </a:rPr>
              <a:t>11,  </a:t>
            </a:r>
            <a:r>
              <a:rPr kumimoji="1" lang="en-US" altLang="ja-JP" dirty="0" smtClean="0">
                <a:latin typeface="Calibri" panose="020F0502020204030204" pitchFamily="34" charset="0"/>
              </a:rPr>
              <a:t>2014</a:t>
            </a:r>
            <a:endParaRPr kumimoji="1" lang="ja-JP" altLang="en-US" dirty="0">
              <a:latin typeface="Calibri" panose="020F0502020204030204" pitchFamily="34" charset="0"/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739552" y="5399667"/>
            <a:ext cx="3672408" cy="870716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2700"/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latin typeface="Calibri" panose="020F0502020204030204" pitchFamily="34" charset="0"/>
              </a:rPr>
              <a:t>Declaration by Secretary of Cabinet to create IR preparatory team within Cabinet Secretary on July </a:t>
            </a:r>
            <a:r>
              <a:rPr kumimoji="1" lang="en-US" altLang="ja-JP" dirty="0" smtClean="0">
                <a:latin typeface="Calibri" panose="020F0502020204030204" pitchFamily="34" charset="0"/>
              </a:rPr>
              <a:t>17</a:t>
            </a:r>
            <a:endParaRPr kumimoji="1" lang="ja-JP" altLang="en-US" dirty="0">
              <a:latin typeface="Calibri" panose="020F0502020204030204" pitchFamily="34" charset="0"/>
            </a:endParaRPr>
          </a:p>
        </p:txBody>
      </p:sp>
      <p:cxnSp>
        <p:nvCxnSpPr>
          <p:cNvPr id="11" name="直線矢印コネクタ 10"/>
          <p:cNvCxnSpPr>
            <a:stCxn id="7" idx="3"/>
            <a:endCxn id="8" idx="1"/>
          </p:cNvCxnSpPr>
          <p:nvPr/>
        </p:nvCxnSpPr>
        <p:spPr>
          <a:xfrm>
            <a:off x="4411960" y="3048168"/>
            <a:ext cx="593452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テキスト ボックス 11"/>
          <p:cNvSpPr txBox="1"/>
          <p:nvPr/>
        </p:nvSpPr>
        <p:spPr>
          <a:xfrm>
            <a:off x="5060032" y="3477264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latin typeface="Calibri" panose="020F0502020204030204" pitchFamily="34" charset="0"/>
              </a:rPr>
              <a:t>Explicit mention </a:t>
            </a:r>
            <a:r>
              <a:rPr kumimoji="1" lang="en-US" altLang="ja-JP" dirty="0" smtClean="0">
                <a:latin typeface="Calibri" panose="020F0502020204030204" pitchFamily="34" charset="0"/>
              </a:rPr>
              <a:t>of </a:t>
            </a:r>
            <a:r>
              <a:rPr kumimoji="1" lang="en-US" altLang="ja-JP" dirty="0" smtClean="0">
                <a:latin typeface="Calibri" panose="020F0502020204030204" pitchFamily="34" charset="0"/>
              </a:rPr>
              <a:t>promotion of IR </a:t>
            </a:r>
            <a:endParaRPr kumimoji="1" lang="ja-JP" altLang="en-US" dirty="0">
              <a:latin typeface="Calibri" panose="020F0502020204030204" pitchFamily="34" charset="0"/>
            </a:endParaRPr>
          </a:p>
        </p:txBody>
      </p:sp>
      <p:cxnSp>
        <p:nvCxnSpPr>
          <p:cNvPr id="13" name="直線矢印コネクタ 12"/>
          <p:cNvCxnSpPr/>
          <p:nvPr/>
        </p:nvCxnSpPr>
        <p:spPr>
          <a:xfrm>
            <a:off x="4411960" y="4318261"/>
            <a:ext cx="576064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テキスト ボックス 13"/>
          <p:cNvSpPr txBox="1"/>
          <p:nvPr/>
        </p:nvSpPr>
        <p:spPr>
          <a:xfrm>
            <a:off x="5060032" y="4824200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latin typeface="Calibri" panose="020F0502020204030204" pitchFamily="34" charset="0"/>
              </a:rPr>
              <a:t>Explicit mention </a:t>
            </a:r>
            <a:r>
              <a:rPr kumimoji="1" lang="en-US" altLang="ja-JP" dirty="0" smtClean="0">
                <a:latin typeface="Calibri" panose="020F0502020204030204" pitchFamily="34" charset="0"/>
              </a:rPr>
              <a:t>of </a:t>
            </a:r>
            <a:r>
              <a:rPr kumimoji="1" lang="en-US" altLang="ja-JP" dirty="0" smtClean="0">
                <a:latin typeface="Calibri" panose="020F0502020204030204" pitchFamily="34" charset="0"/>
              </a:rPr>
              <a:t>promotion of IR </a:t>
            </a:r>
            <a:endParaRPr kumimoji="1" lang="ja-JP" altLang="en-US" dirty="0">
              <a:latin typeface="Calibri" panose="020F0502020204030204" pitchFamily="34" charset="0"/>
            </a:endParaRPr>
          </a:p>
        </p:txBody>
      </p:sp>
      <p:cxnSp>
        <p:nvCxnSpPr>
          <p:cNvPr id="15" name="直線矢印コネクタ 14"/>
          <p:cNvCxnSpPr/>
          <p:nvPr/>
        </p:nvCxnSpPr>
        <p:spPr>
          <a:xfrm>
            <a:off x="4407644" y="5802331"/>
            <a:ext cx="576064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角丸四角形 15"/>
          <p:cNvSpPr/>
          <p:nvPr/>
        </p:nvSpPr>
        <p:spPr>
          <a:xfrm>
            <a:off x="4983708" y="5399667"/>
            <a:ext cx="3528392" cy="829693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2700"/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latin typeface="Calibri" panose="020F0502020204030204" pitchFamily="34" charset="0"/>
              </a:rPr>
              <a:t>The preparatory team of approx. 20 </a:t>
            </a:r>
            <a:r>
              <a:rPr kumimoji="1" lang="en-US" altLang="ja-JP" dirty="0" smtClean="0">
                <a:latin typeface="Calibri" panose="020F0502020204030204" pitchFamily="34" charset="0"/>
              </a:rPr>
              <a:t>staff </a:t>
            </a:r>
            <a:r>
              <a:rPr kumimoji="1" lang="en-US" altLang="ja-JP" dirty="0" smtClean="0">
                <a:latin typeface="Calibri" panose="020F0502020204030204" pitchFamily="34" charset="0"/>
              </a:rPr>
              <a:t>is already in place as of today</a:t>
            </a:r>
            <a:endParaRPr kumimoji="1" lang="ja-JP" altLang="en-US" dirty="0">
              <a:latin typeface="Calibri" panose="020F0502020204030204" pitchFamily="34" charset="0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539552" y="1725796"/>
            <a:ext cx="820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The government </a:t>
            </a:r>
            <a:r>
              <a:rPr kumimoji="1" lang="en-US" altLang="ja-JP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has started preparatory actions based on an understanding that the bill is likely to be passed during </a:t>
            </a:r>
            <a:r>
              <a:rPr kumimoji="1" lang="en-US" altLang="ja-JP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the extraordinary </a:t>
            </a:r>
            <a:r>
              <a:rPr kumimoji="1" lang="en-US" altLang="ja-JP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session of </a:t>
            </a:r>
            <a:r>
              <a:rPr kumimoji="1" lang="en-US" altLang="ja-JP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the Diet </a:t>
            </a:r>
            <a:r>
              <a:rPr kumimoji="1" lang="en-US" altLang="ja-JP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this autumn.</a:t>
            </a:r>
            <a:endParaRPr kumimoji="1" lang="ja-JP" altLang="en-US" b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7689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kumimoji="1" lang="en-US" altLang="ja-JP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Two-Step </a:t>
            </a:r>
            <a:r>
              <a:rPr kumimoji="1" lang="en-US" altLang="ja-JP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Legislative Strategy</a:t>
            </a:r>
            <a:endParaRPr kumimoji="1" lang="ja-JP" alt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409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4774110-DA1B-494D-A961-8037C1BAA5E9}" type="slidenum">
              <a:rPr lang="en-US" altLang="ja-JP" smtClean="0">
                <a:ea typeface="ＭＳ Ｐゴシック" charset="-128"/>
              </a:rPr>
              <a:pPr/>
              <a:t>4</a:t>
            </a:fld>
            <a:endParaRPr lang="en-US" altLang="ja-JP" dirty="0" smtClean="0">
              <a:ea typeface="ＭＳ Ｐゴシック" charset="-128"/>
            </a:endParaRPr>
          </a:p>
        </p:txBody>
      </p:sp>
      <p:sp>
        <p:nvSpPr>
          <p:cNvPr id="30724" name="AutoShape 4"/>
          <p:cNvSpPr>
            <a:spLocks noChangeArrowheads="1"/>
          </p:cNvSpPr>
          <p:nvPr/>
        </p:nvSpPr>
        <p:spPr bwMode="auto">
          <a:xfrm>
            <a:off x="378990" y="3666308"/>
            <a:ext cx="3994925" cy="924427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altLang="ja-JP" dirty="0">
                <a:latin typeface="Calibri" panose="020F0502020204030204" pitchFamily="34" charset="0"/>
                <a:ea typeface="HGPｺﾞｼｯｸE" pitchFamily="50" charset="-128"/>
              </a:rPr>
              <a:t>Law on Promotion of </a:t>
            </a:r>
            <a:r>
              <a:rPr lang="en-US" altLang="ja-JP" dirty="0" smtClean="0">
                <a:latin typeface="Calibri" panose="020F0502020204030204" pitchFamily="34" charset="0"/>
                <a:ea typeface="HGPｺﾞｼｯｸE" pitchFamily="50" charset="-128"/>
              </a:rPr>
              <a:t> </a:t>
            </a:r>
          </a:p>
          <a:p>
            <a:pPr algn="ctr">
              <a:defRPr/>
            </a:pPr>
            <a:r>
              <a:rPr lang="en-US" altLang="ja-JP" dirty="0" smtClean="0">
                <a:latin typeface="Calibri" panose="020F0502020204030204" pitchFamily="34" charset="0"/>
                <a:ea typeface="HGPｺﾞｼｯｸE" pitchFamily="50" charset="-128"/>
              </a:rPr>
              <a:t>Special Zone for Integrated </a:t>
            </a:r>
            <a:r>
              <a:rPr lang="en-US" altLang="ja-JP" dirty="0">
                <a:latin typeface="Calibri" panose="020F0502020204030204" pitchFamily="34" charset="0"/>
                <a:ea typeface="HGPｺﾞｼｯｸE" pitchFamily="50" charset="-128"/>
              </a:rPr>
              <a:t>Resort </a:t>
            </a:r>
            <a:endParaRPr lang="en-US" altLang="ja-JP" dirty="0" smtClean="0">
              <a:latin typeface="Calibri" panose="020F0502020204030204" pitchFamily="34" charset="0"/>
              <a:ea typeface="HGPｺﾞｼｯｸE" pitchFamily="50" charset="-128"/>
            </a:endParaRPr>
          </a:p>
          <a:p>
            <a:pPr algn="ctr">
              <a:defRPr/>
            </a:pPr>
            <a:r>
              <a:rPr lang="en-US" altLang="ja-JP" dirty="0" smtClean="0">
                <a:latin typeface="Calibri" panose="020F0502020204030204" pitchFamily="34" charset="0"/>
                <a:ea typeface="HGPｺﾞｼｯｸE" pitchFamily="50" charset="-128"/>
              </a:rPr>
              <a:t>(</a:t>
            </a:r>
            <a:r>
              <a:rPr lang="en-US" altLang="ja-JP" b="1" dirty="0">
                <a:solidFill>
                  <a:srgbClr val="FF0000"/>
                </a:solidFill>
                <a:latin typeface="Calibri" panose="020F0502020204030204" pitchFamily="34" charset="0"/>
                <a:ea typeface="HGPｺﾞｼｯｸE" pitchFamily="50" charset="-128"/>
              </a:rPr>
              <a:t>IR Promotion Law</a:t>
            </a:r>
            <a:r>
              <a:rPr lang="en-US" altLang="ja-JP" dirty="0" smtClean="0">
                <a:latin typeface="Calibri" panose="020F0502020204030204" pitchFamily="34" charset="0"/>
                <a:ea typeface="HGPｺﾞｼｯｸE" pitchFamily="50" charset="-128"/>
              </a:rPr>
              <a:t>)</a:t>
            </a:r>
            <a:endParaRPr lang="ja-JP" altLang="en-US" dirty="0">
              <a:latin typeface="Calibri" panose="020F0502020204030204" pitchFamily="34" charset="0"/>
              <a:ea typeface="HGPｺﾞｼｯｸE" pitchFamily="50" charset="-128"/>
            </a:endParaRPr>
          </a:p>
        </p:txBody>
      </p:sp>
      <p:sp>
        <p:nvSpPr>
          <p:cNvPr id="30726" name="AutoShape 6"/>
          <p:cNvSpPr>
            <a:spLocks noChangeArrowheads="1"/>
          </p:cNvSpPr>
          <p:nvPr/>
        </p:nvSpPr>
        <p:spPr bwMode="auto">
          <a:xfrm>
            <a:off x="4898448" y="3664583"/>
            <a:ext cx="3922024" cy="911839"/>
          </a:xfrm>
          <a:prstGeom prst="roundRect">
            <a:avLst>
              <a:gd name="adj" fmla="val 16667"/>
            </a:avLst>
          </a:prstGeom>
          <a:blipFill>
            <a:blip r:embed="rId2" cstate="print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altLang="ja-JP" dirty="0">
                <a:latin typeface="Calibri" panose="020F0502020204030204" pitchFamily="34" charset="0"/>
                <a:ea typeface="HGPｺﾞｼｯｸE" pitchFamily="50" charset="-128"/>
              </a:rPr>
              <a:t>Law on Implementation </a:t>
            </a:r>
            <a:endParaRPr lang="en-US" altLang="ja-JP" dirty="0" smtClean="0">
              <a:latin typeface="Calibri" panose="020F0502020204030204" pitchFamily="34" charset="0"/>
              <a:ea typeface="HGPｺﾞｼｯｸE" pitchFamily="50" charset="-128"/>
            </a:endParaRPr>
          </a:p>
          <a:p>
            <a:pPr algn="ctr">
              <a:defRPr/>
            </a:pPr>
            <a:r>
              <a:rPr lang="en-US" altLang="ja-JP" dirty="0" smtClean="0">
                <a:latin typeface="Calibri" panose="020F0502020204030204" pitchFamily="34" charset="0"/>
                <a:ea typeface="HGPｺﾞｼｯｸE" pitchFamily="50" charset="-128"/>
              </a:rPr>
              <a:t> </a:t>
            </a:r>
            <a:r>
              <a:rPr lang="en-US" altLang="ja-JP" dirty="0">
                <a:latin typeface="Calibri" panose="020F0502020204030204" pitchFamily="34" charset="0"/>
                <a:ea typeface="HGPｺﾞｼｯｸE" pitchFamily="50" charset="-128"/>
              </a:rPr>
              <a:t>of </a:t>
            </a:r>
            <a:r>
              <a:rPr lang="en-US" altLang="ja-JP" dirty="0" smtClean="0">
                <a:latin typeface="Calibri" panose="020F0502020204030204" pitchFamily="34" charset="0"/>
                <a:ea typeface="HGPｺﾞｼｯｸE" pitchFamily="50" charset="-128"/>
              </a:rPr>
              <a:t>Special Zone for </a:t>
            </a:r>
            <a:r>
              <a:rPr lang="en-US" altLang="ja-JP" dirty="0">
                <a:latin typeface="Calibri" panose="020F0502020204030204" pitchFamily="34" charset="0"/>
                <a:ea typeface="HGPｺﾞｼｯｸE" pitchFamily="50" charset="-128"/>
              </a:rPr>
              <a:t>Integrated Resort </a:t>
            </a:r>
            <a:endParaRPr lang="en-US" altLang="ja-JP" dirty="0" smtClean="0">
              <a:latin typeface="Calibri" panose="020F0502020204030204" pitchFamily="34" charset="0"/>
              <a:ea typeface="HGPｺﾞｼｯｸE" pitchFamily="50" charset="-128"/>
            </a:endParaRPr>
          </a:p>
          <a:p>
            <a:pPr algn="ctr">
              <a:defRPr/>
            </a:pPr>
            <a:r>
              <a:rPr lang="en-US" altLang="ja-JP" dirty="0" smtClean="0">
                <a:latin typeface="Calibri" panose="020F0502020204030204" pitchFamily="34" charset="0"/>
                <a:ea typeface="HGPｺﾞｼｯｸE" pitchFamily="50" charset="-128"/>
              </a:rPr>
              <a:t> </a:t>
            </a:r>
            <a:r>
              <a:rPr lang="en-US" altLang="ja-JP" dirty="0">
                <a:latin typeface="Calibri" panose="020F0502020204030204" pitchFamily="34" charset="0"/>
                <a:ea typeface="HGPｺﾞｼｯｸE" pitchFamily="50" charset="-128"/>
              </a:rPr>
              <a:t>( </a:t>
            </a:r>
            <a:r>
              <a:rPr lang="en-US" altLang="ja-JP" b="1" dirty="0">
                <a:solidFill>
                  <a:srgbClr val="FF0000"/>
                </a:solidFill>
                <a:latin typeface="Calibri" panose="020F0502020204030204" pitchFamily="34" charset="0"/>
                <a:ea typeface="HGPｺﾞｼｯｸE" pitchFamily="50" charset="-128"/>
              </a:rPr>
              <a:t>IR Implementation Law</a:t>
            </a:r>
            <a:r>
              <a:rPr lang="en-US" altLang="ja-JP" dirty="0">
                <a:latin typeface="Calibri" panose="020F0502020204030204" pitchFamily="34" charset="0"/>
                <a:ea typeface="HGPｺﾞｼｯｸE" pitchFamily="50" charset="-128"/>
              </a:rPr>
              <a:t>) </a:t>
            </a:r>
            <a:endParaRPr lang="ja-JP" altLang="en-US" dirty="0">
              <a:latin typeface="Calibri" panose="020F0502020204030204" pitchFamily="34" charset="0"/>
              <a:ea typeface="HGPｺﾞｼｯｸE" pitchFamily="50" charset="-128"/>
            </a:endParaRPr>
          </a:p>
        </p:txBody>
      </p:sp>
      <p:sp>
        <p:nvSpPr>
          <p:cNvPr id="17418" name="AutoShape 8"/>
          <p:cNvSpPr>
            <a:spLocks noChangeArrowheads="1"/>
          </p:cNvSpPr>
          <p:nvPr/>
        </p:nvSpPr>
        <p:spPr bwMode="auto">
          <a:xfrm>
            <a:off x="4477269" y="3511235"/>
            <a:ext cx="361379" cy="1079500"/>
          </a:xfrm>
          <a:prstGeom prst="rightArrow">
            <a:avLst>
              <a:gd name="adj1" fmla="val 44176"/>
              <a:gd name="adj2" fmla="val 100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 dirty="0"/>
          </a:p>
        </p:txBody>
      </p:sp>
      <p:sp>
        <p:nvSpPr>
          <p:cNvPr id="17425" name="AutoShape 19"/>
          <p:cNvSpPr>
            <a:spLocks noChangeArrowheads="1"/>
          </p:cNvSpPr>
          <p:nvPr/>
        </p:nvSpPr>
        <p:spPr bwMode="auto">
          <a:xfrm>
            <a:off x="1475656" y="2770386"/>
            <a:ext cx="1656447" cy="431800"/>
          </a:xfrm>
          <a:prstGeom prst="bevel">
            <a:avLst>
              <a:gd name="adj" fmla="val 12500"/>
            </a:avLst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dirty="0" smtClean="0">
                <a:latin typeface="Calibri" panose="020F0502020204030204" pitchFamily="34" charset="0"/>
                <a:ea typeface="HGPｺﾞｼｯｸE" pitchFamily="50" charset="-128"/>
              </a:rPr>
              <a:t>First Step</a:t>
            </a:r>
            <a:endParaRPr lang="ja-JP" altLang="en-US" dirty="0">
              <a:latin typeface="Calibri" panose="020F0502020204030204" pitchFamily="34" charset="0"/>
              <a:ea typeface="HGPｺﾞｼｯｸE" pitchFamily="50" charset="-128"/>
            </a:endParaRPr>
          </a:p>
        </p:txBody>
      </p:sp>
      <p:sp>
        <p:nvSpPr>
          <p:cNvPr id="17426" name="AutoShape 20"/>
          <p:cNvSpPr>
            <a:spLocks noChangeArrowheads="1"/>
          </p:cNvSpPr>
          <p:nvPr/>
        </p:nvSpPr>
        <p:spPr bwMode="auto">
          <a:xfrm>
            <a:off x="5796136" y="2754521"/>
            <a:ext cx="1944912" cy="431800"/>
          </a:xfrm>
          <a:prstGeom prst="bevel">
            <a:avLst>
              <a:gd name="adj" fmla="val 12500"/>
            </a:avLst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dirty="0" smtClean="0">
                <a:latin typeface="Calibri" panose="020F0502020204030204" pitchFamily="34" charset="0"/>
                <a:ea typeface="HGPｺﾞｼｯｸE" pitchFamily="50" charset="-128"/>
              </a:rPr>
              <a:t>Second Step</a:t>
            </a:r>
            <a:endParaRPr lang="ja-JP" altLang="en-US" dirty="0">
              <a:latin typeface="Calibri" panose="020F0502020204030204" pitchFamily="34" charset="0"/>
              <a:ea typeface="HGPｺﾞｼｯｸE" pitchFamily="50" charset="-128"/>
            </a:endParaRPr>
          </a:p>
        </p:txBody>
      </p:sp>
      <p:sp>
        <p:nvSpPr>
          <p:cNvPr id="2" name="角丸四角形 1"/>
          <p:cNvSpPr/>
          <p:nvPr/>
        </p:nvSpPr>
        <p:spPr>
          <a:xfrm>
            <a:off x="352939" y="4795754"/>
            <a:ext cx="4063983" cy="1338646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itchFamily="2" charset="2"/>
              <a:buChar char="Ø"/>
            </a:pPr>
            <a:r>
              <a:rPr kumimoji="1" lang="en-US" altLang="ja-JP" sz="1600" dirty="0" smtClean="0">
                <a:solidFill>
                  <a:schemeClr val="tx1"/>
                </a:solidFill>
                <a:latin typeface="Calibri" panose="020F0502020204030204" pitchFamily="34" charset="0"/>
                <a:ea typeface="HGPｺﾞｼｯｸE" pitchFamily="50" charset="-128"/>
                <a:cs typeface="Arial" pitchFamily="34" charset="0"/>
              </a:rPr>
              <a:t>Demonstrates political willingness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kumimoji="1" lang="en-US" altLang="ja-JP" sz="1600" dirty="0" smtClean="0">
                <a:solidFill>
                  <a:schemeClr val="tx1"/>
                </a:solidFill>
                <a:latin typeface="Calibri" panose="020F0502020204030204" pitchFamily="34" charset="0"/>
                <a:ea typeface="HGPｺﾞｼｯｸE" pitchFamily="50" charset="-128"/>
                <a:cs typeface="Arial" pitchFamily="34" charset="0"/>
              </a:rPr>
              <a:t>Defines principles and obligates the </a:t>
            </a:r>
            <a:r>
              <a:rPr kumimoji="1" lang="en-US" altLang="ja-JP" sz="1600" dirty="0" smtClean="0">
                <a:solidFill>
                  <a:schemeClr val="tx1"/>
                </a:solidFill>
                <a:latin typeface="Calibri" panose="020F0502020204030204" pitchFamily="34" charset="0"/>
                <a:ea typeface="HGPｺﾞｼｯｸE" pitchFamily="50" charset="-128"/>
                <a:cs typeface="Arial" pitchFamily="34" charset="0"/>
              </a:rPr>
              <a:t>government </a:t>
            </a:r>
            <a:r>
              <a:rPr kumimoji="1" lang="en-US" altLang="ja-JP" sz="1600" dirty="0" smtClean="0">
                <a:solidFill>
                  <a:schemeClr val="tx1"/>
                </a:solidFill>
                <a:latin typeface="Calibri" panose="020F0502020204030204" pitchFamily="34" charset="0"/>
                <a:ea typeface="HGPｺﾞｼｯｸE" pitchFamily="50" charset="-128"/>
                <a:cs typeface="Arial" pitchFamily="34" charset="0"/>
              </a:rPr>
              <a:t>to conceive and </a:t>
            </a:r>
            <a:r>
              <a:rPr kumimoji="1" lang="en-US" altLang="ja-JP" sz="1600" dirty="0" smtClean="0">
                <a:solidFill>
                  <a:schemeClr val="tx1"/>
                </a:solidFill>
                <a:latin typeface="Calibri" panose="020F0502020204030204" pitchFamily="34" charset="0"/>
                <a:ea typeface="HGPｺﾞｼｯｸE" pitchFamily="50" charset="-128"/>
                <a:cs typeface="Arial" pitchFamily="34" charset="0"/>
              </a:rPr>
              <a:t>implement a </a:t>
            </a:r>
            <a:r>
              <a:rPr kumimoji="1" lang="en-US" altLang="ja-JP" sz="1600" dirty="0" smtClean="0">
                <a:solidFill>
                  <a:schemeClr val="tx1"/>
                </a:solidFill>
                <a:latin typeface="Calibri" panose="020F0502020204030204" pitchFamily="34" charset="0"/>
                <a:ea typeface="HGPｺﾞｼｯｸE" pitchFamily="50" charset="-128"/>
                <a:cs typeface="Arial" pitchFamily="34" charset="0"/>
              </a:rPr>
              <a:t>detailed legal implementation framework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Calibri" panose="020F0502020204030204" pitchFamily="34" charset="0"/>
                <a:ea typeface="HGPｺﾞｼｯｸE" pitchFamily="50" charset="-128"/>
                <a:cs typeface="Arial" pitchFamily="34" charset="0"/>
              </a:rPr>
              <a:t>　</a:t>
            </a:r>
            <a:r>
              <a:rPr kumimoji="1" lang="en-US" altLang="ja-JP" sz="1600" dirty="0" smtClean="0">
                <a:solidFill>
                  <a:schemeClr val="tx1"/>
                </a:solidFill>
                <a:latin typeface="Calibri" panose="020F0502020204030204" pitchFamily="34" charset="0"/>
                <a:ea typeface="HGPｺﾞｼｯｸE" pitchFamily="50" charset="-128"/>
                <a:cs typeface="Arial" pitchFamily="34" charset="0"/>
              </a:rPr>
              <a:t>within a year after the enactment. </a:t>
            </a:r>
            <a:endParaRPr kumimoji="1" lang="ja-JP" altLang="en-US" sz="1600" dirty="0">
              <a:solidFill>
                <a:schemeClr val="tx1"/>
              </a:solidFill>
              <a:latin typeface="Calibri" panose="020F0502020204030204" pitchFamily="34" charset="0"/>
              <a:ea typeface="HGPｺﾞｼｯｸE" pitchFamily="50" charset="-128"/>
            </a:endParaRPr>
          </a:p>
        </p:txBody>
      </p:sp>
      <p:sp>
        <p:nvSpPr>
          <p:cNvPr id="3" name="角丸四角形 2"/>
          <p:cNvSpPr/>
          <p:nvPr/>
        </p:nvSpPr>
        <p:spPr>
          <a:xfrm>
            <a:off x="4814098" y="4802567"/>
            <a:ext cx="4006374" cy="1331834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itchFamily="2" charset="2"/>
              <a:buChar char="Ø"/>
            </a:pPr>
            <a:r>
              <a:rPr kumimoji="1" lang="en-US" altLang="ja-JP" sz="1600" dirty="0" smtClean="0">
                <a:latin typeface="Calibri" panose="020F0502020204030204" pitchFamily="34" charset="0"/>
                <a:ea typeface="HGPｺﾞｼｯｸE" pitchFamily="50" charset="-128"/>
                <a:cs typeface="Arial" pitchFamily="34" charset="0"/>
              </a:rPr>
              <a:t>To integrate and refine the concept developed by the bipartisan League of Congressmen.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kumimoji="1" lang="en-US" altLang="ja-JP" sz="1600" dirty="0" smtClean="0">
                <a:latin typeface="Calibri" panose="020F0502020204030204" pitchFamily="34" charset="0"/>
                <a:ea typeface="HGPｺﾞｼｯｸE" pitchFamily="50" charset="-128"/>
                <a:cs typeface="Arial" pitchFamily="34" charset="0"/>
              </a:rPr>
              <a:t>IR with Casinos can only be realized if this bill passes. 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864285" y="3326029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 smtClean="0">
                <a:solidFill>
                  <a:srgbClr val="002060"/>
                </a:solidFill>
                <a:latin typeface="Calibri" panose="020F0502020204030204" pitchFamily="34" charset="0"/>
              </a:rPr>
              <a:t>Diet </a:t>
            </a:r>
            <a:r>
              <a:rPr kumimoji="1" lang="en-US" altLang="ja-JP" dirty="0" smtClean="0">
                <a:solidFill>
                  <a:srgbClr val="002060"/>
                </a:solidFill>
                <a:latin typeface="Calibri" panose="020F0502020204030204" pitchFamily="34" charset="0"/>
              </a:rPr>
              <a:t>Member </a:t>
            </a:r>
            <a:r>
              <a:rPr kumimoji="1" lang="en-US" altLang="ja-JP" dirty="0" smtClean="0">
                <a:solidFill>
                  <a:srgbClr val="002060"/>
                </a:solidFill>
                <a:latin typeface="Calibri" panose="020F0502020204030204" pitchFamily="34" charset="0"/>
              </a:rPr>
              <a:t>Initiated Law</a:t>
            </a:r>
            <a:endParaRPr kumimoji="1" lang="ja-JP" altLang="en-US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5572952" y="3247326"/>
            <a:ext cx="28298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solidFill>
                  <a:srgbClr val="002060"/>
                </a:solidFill>
                <a:latin typeface="Calibri" panose="020F0502020204030204" pitchFamily="34" charset="0"/>
              </a:rPr>
              <a:t>Government Initiated Law</a:t>
            </a:r>
            <a:endParaRPr kumimoji="1" lang="ja-JP" altLang="en-US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78990" y="1484784"/>
            <a:ext cx="81642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The IR </a:t>
            </a:r>
            <a:r>
              <a:rPr kumimoji="1" lang="en-US" altLang="ja-JP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Promotion </a:t>
            </a:r>
            <a:r>
              <a:rPr kumimoji="1" lang="en-US" altLang="ja-JP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Law (</a:t>
            </a:r>
            <a:r>
              <a:rPr kumimoji="1" lang="en-US" altLang="ja-JP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fundamental law) is not sufficient by itself to realize Integrated Resorts. It only defines principles on how IR casino could be realized.</a:t>
            </a:r>
            <a:endParaRPr kumimoji="1" lang="ja-JP" altLang="en-US" b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888719" y="6260276"/>
            <a:ext cx="75384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b="1" dirty="0" smtClean="0">
                <a:latin typeface="Calibri" panose="020F0502020204030204" pitchFamily="34" charset="0"/>
              </a:rPr>
              <a:t>For the time being, the rules of </a:t>
            </a:r>
            <a:r>
              <a:rPr kumimoji="1" lang="en-US" altLang="ja-JP" b="1" dirty="0" smtClean="0">
                <a:latin typeface="Calibri" panose="020F0502020204030204" pitchFamily="34" charset="0"/>
              </a:rPr>
              <a:t>implementation are </a:t>
            </a:r>
            <a:r>
              <a:rPr kumimoji="1" lang="en-US" altLang="ja-JP" b="1" dirty="0" smtClean="0">
                <a:latin typeface="Calibri" panose="020F0502020204030204" pitchFamily="34" charset="0"/>
              </a:rPr>
              <a:t>yet to be determined</a:t>
            </a:r>
            <a:endParaRPr kumimoji="1" lang="ja-JP" altLang="en-US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473205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kumimoji="1" lang="en-US" altLang="ja-JP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IR Promotion Law 1) Purpose</a:t>
            </a:r>
            <a:endParaRPr kumimoji="1" lang="ja-JP" alt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483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3A46CC5-F001-4929-8F59-EECC79894545}" type="slidenum">
              <a:rPr kumimoji="0" lang="en-US" altLang="ja-JP">
                <a:solidFill>
                  <a:schemeClr val="tx2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kumimoji="0" lang="en-US" altLang="ja-JP" dirty="0">
              <a:solidFill>
                <a:schemeClr val="tx2"/>
              </a:solidFill>
            </a:endParaRPr>
          </a:p>
        </p:txBody>
      </p:sp>
      <p:sp>
        <p:nvSpPr>
          <p:cNvPr id="30731" name="Rectangle 11"/>
          <p:cNvSpPr>
            <a:spLocks noChangeArrowheads="1"/>
          </p:cNvSpPr>
          <p:nvPr/>
        </p:nvSpPr>
        <p:spPr bwMode="auto">
          <a:xfrm>
            <a:off x="175980" y="5602271"/>
            <a:ext cx="8705055" cy="864096"/>
          </a:xfrm>
          <a:prstGeom prst="roundRect">
            <a:avLst/>
          </a:prstGeom>
          <a:solidFill>
            <a:srgbClr val="F8FEA8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dirty="0">
                <a:latin typeface="Calibri" panose="020F0502020204030204" pitchFamily="34" charset="0"/>
                <a:ea typeface="HGPｺﾞｼｯｸE" pitchFamily="50" charset="-128"/>
              </a:rPr>
              <a:t>To define </a:t>
            </a:r>
            <a:r>
              <a:rPr lang="en-US" altLang="ja-JP" dirty="0" smtClean="0">
                <a:latin typeface="Calibri" panose="020F0502020204030204" pitchFamily="34" charset="0"/>
                <a:ea typeface="HGPｺﾞｼｯｸE" pitchFamily="50" charset="-128"/>
              </a:rPr>
              <a:t>the fundamental </a:t>
            </a:r>
            <a:r>
              <a:rPr lang="en-US" altLang="ja-JP" dirty="0">
                <a:latin typeface="Calibri" panose="020F0502020204030204" pitchFamily="34" charset="0"/>
                <a:ea typeface="HGPｺﾞｼｯｸE" pitchFamily="50" charset="-128"/>
              </a:rPr>
              <a:t>philosophy and fundamental policy for promotion of </a:t>
            </a:r>
            <a:r>
              <a:rPr lang="en-US" altLang="ja-JP" dirty="0" smtClean="0">
                <a:latin typeface="Calibri" panose="020F0502020204030204" pitchFamily="34" charset="0"/>
                <a:ea typeface="HGPｺﾞｼｯｸE" pitchFamily="50" charset="-128"/>
              </a:rPr>
              <a:t>Special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dirty="0" smtClean="0">
                <a:latin typeface="Calibri" panose="020F0502020204030204" pitchFamily="34" charset="0"/>
                <a:ea typeface="HGPｺﾞｼｯｸE" pitchFamily="50" charset="-128"/>
              </a:rPr>
              <a:t>Zones for Integrated Resorts </a:t>
            </a:r>
            <a:r>
              <a:rPr lang="en-US" altLang="ja-JP" dirty="0" smtClean="0">
                <a:latin typeface="Calibri" panose="020F0502020204030204" pitchFamily="34" charset="0"/>
                <a:ea typeface="HGPｺﾞｼｯｸE" pitchFamily="50" charset="-128"/>
              </a:rPr>
              <a:t>and institute </a:t>
            </a:r>
            <a:r>
              <a:rPr lang="en-US" altLang="ja-JP" dirty="0">
                <a:latin typeface="Calibri" panose="020F0502020204030204" pitchFamily="34" charset="0"/>
                <a:ea typeface="HGPｺﾞｼｯｸE" pitchFamily="50" charset="-128"/>
              </a:rPr>
              <a:t>a </a:t>
            </a:r>
            <a:r>
              <a:rPr lang="en-US" altLang="ja-JP" dirty="0" smtClean="0">
                <a:latin typeface="Calibri" panose="020F0502020204030204" pitchFamily="34" charset="0"/>
                <a:ea typeface="HGPｺﾞｼｯｸE" pitchFamily="50" charset="-128"/>
              </a:rPr>
              <a:t>Headquarters </a:t>
            </a:r>
            <a:r>
              <a:rPr lang="en-US" altLang="ja-JP" dirty="0">
                <a:latin typeface="Calibri" panose="020F0502020204030204" pitchFamily="34" charset="0"/>
                <a:ea typeface="HGPｺﾞｼｯｸE" pitchFamily="50" charset="-128"/>
              </a:rPr>
              <a:t>for Promotion of </a:t>
            </a:r>
            <a:r>
              <a:rPr lang="en-US" altLang="ja-JP" dirty="0" smtClean="0">
                <a:latin typeface="Calibri" panose="020F0502020204030204" pitchFamily="34" charset="0"/>
                <a:ea typeface="HGPｺﾞｼｯｸE" pitchFamily="50" charset="-128"/>
              </a:rPr>
              <a:t>Special </a:t>
            </a:r>
            <a:endParaRPr lang="en-US" altLang="ja-JP" dirty="0" smtClean="0">
              <a:latin typeface="Calibri" panose="020F0502020204030204" pitchFamily="34" charset="0"/>
              <a:ea typeface="HGPｺﾞｼｯｸE" pitchFamily="50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dirty="0" smtClean="0">
                <a:latin typeface="Calibri" panose="020F0502020204030204" pitchFamily="34" charset="0"/>
                <a:ea typeface="HGPｺﾞｼｯｸE" pitchFamily="50" charset="-128"/>
              </a:rPr>
              <a:t>Zone for </a:t>
            </a:r>
            <a:r>
              <a:rPr lang="en-US" altLang="ja-JP" dirty="0">
                <a:latin typeface="Calibri" panose="020F0502020204030204" pitchFamily="34" charset="0"/>
                <a:ea typeface="HGPｺﾞｼｯｸE" pitchFamily="50" charset="-128"/>
              </a:rPr>
              <a:t>Integrated Resort in </a:t>
            </a:r>
            <a:r>
              <a:rPr lang="en-US" altLang="ja-JP" dirty="0" smtClean="0">
                <a:latin typeface="Calibri" panose="020F0502020204030204" pitchFamily="34" charset="0"/>
                <a:ea typeface="HGPｺﾞｼｯｸE" pitchFamily="50" charset="-128"/>
              </a:rPr>
              <a:t>order </a:t>
            </a:r>
            <a:r>
              <a:rPr lang="en-US" altLang="ja-JP" dirty="0">
                <a:latin typeface="Calibri" panose="020F0502020204030204" pitchFamily="34" charset="0"/>
                <a:ea typeface="HGPｺﾞｼｯｸE" pitchFamily="50" charset="-128"/>
              </a:rPr>
              <a:t>to promote </a:t>
            </a:r>
            <a:r>
              <a:rPr lang="en-US" altLang="ja-JP" dirty="0" smtClean="0">
                <a:latin typeface="Calibri" panose="020F0502020204030204" pitchFamily="34" charset="0"/>
                <a:ea typeface="HGPｺﾞｼｯｸE" pitchFamily="50" charset="-128"/>
              </a:rPr>
              <a:t>them </a:t>
            </a:r>
            <a:r>
              <a:rPr lang="en-US" altLang="ja-JP" dirty="0" smtClean="0">
                <a:latin typeface="Calibri" panose="020F0502020204030204" pitchFamily="34" charset="0"/>
                <a:ea typeface="HGPｺﾞｼｯｸE" pitchFamily="50" charset="-128"/>
              </a:rPr>
              <a:t>integrally </a:t>
            </a:r>
            <a:r>
              <a:rPr lang="en-US" altLang="ja-JP" dirty="0">
                <a:latin typeface="Calibri" panose="020F0502020204030204" pitchFamily="34" charset="0"/>
                <a:ea typeface="HGPｺﾞｼｯｸE" pitchFamily="50" charset="-128"/>
              </a:rPr>
              <a:t>and </a:t>
            </a:r>
            <a:r>
              <a:rPr lang="en-US" altLang="ja-JP" dirty="0" smtClean="0">
                <a:latin typeface="Calibri" panose="020F0502020204030204" pitchFamily="34" charset="0"/>
                <a:ea typeface="HGPｺﾞｼｯｸE" pitchFamily="50" charset="-128"/>
              </a:rPr>
              <a:t>intensively.</a:t>
            </a:r>
            <a:endParaRPr lang="ja-JP" altLang="en-US" dirty="0">
              <a:latin typeface="Calibri" panose="020F0502020204030204" pitchFamily="34" charset="0"/>
              <a:ea typeface="HGPｺﾞｼｯｸE" pitchFamily="50" charset="-128"/>
            </a:endParaRPr>
          </a:p>
        </p:txBody>
      </p:sp>
      <p:sp>
        <p:nvSpPr>
          <p:cNvPr id="3" name="角丸四角形 2"/>
          <p:cNvSpPr/>
          <p:nvPr/>
        </p:nvSpPr>
        <p:spPr>
          <a:xfrm>
            <a:off x="118976" y="3218768"/>
            <a:ext cx="2351581" cy="86409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2700"/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dirty="0">
                <a:latin typeface="Calibri" panose="020F0502020204030204" pitchFamily="34" charset="0"/>
                <a:ea typeface="Arial Unicode MS" pitchFamily="50" charset="-128"/>
                <a:cs typeface="Arial Unicode MS" pitchFamily="50" charset="-128"/>
              </a:rPr>
              <a:t>Special Inte</a:t>
            </a:r>
            <a:r>
              <a:rPr lang="en-US" altLang="ja-JP" dirty="0">
                <a:latin typeface="Calibri" panose="020F0502020204030204" pitchFamily="34" charset="0"/>
                <a:ea typeface="HGPｺﾞｼｯｸE" pitchFamily="50" charset="-128"/>
              </a:rPr>
              <a:t>grated Resort Facilities</a:t>
            </a:r>
            <a:r>
              <a:rPr lang="ja-JP" altLang="en-US" dirty="0">
                <a:latin typeface="Calibri" panose="020F0502020204030204" pitchFamily="34" charset="0"/>
                <a:ea typeface="HGPｺﾞｼｯｸE" pitchFamily="50" charset="-128"/>
              </a:rPr>
              <a:t>（</a:t>
            </a:r>
            <a:r>
              <a:rPr lang="en-US" altLang="ja-JP" dirty="0">
                <a:latin typeface="Calibri" panose="020F0502020204030204" pitchFamily="34" charset="0"/>
                <a:ea typeface="HGPｺﾞｼｯｸE" pitchFamily="50" charset="-128"/>
              </a:rPr>
              <a:t>IR</a:t>
            </a:r>
            <a:r>
              <a:rPr lang="ja-JP" altLang="en-US" dirty="0">
                <a:latin typeface="Calibri" panose="020F0502020204030204" pitchFamily="34" charset="0"/>
                <a:ea typeface="HGPｺﾞｼｯｸE" pitchFamily="50" charset="-128"/>
              </a:rPr>
              <a:t>）</a:t>
            </a:r>
          </a:p>
        </p:txBody>
      </p:sp>
      <p:sp>
        <p:nvSpPr>
          <p:cNvPr id="16" name="角丸四角形 15"/>
          <p:cNvSpPr/>
          <p:nvPr/>
        </p:nvSpPr>
        <p:spPr>
          <a:xfrm>
            <a:off x="2668316" y="3136516"/>
            <a:ext cx="6368180" cy="130059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2700"/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dirty="0">
                <a:latin typeface="Calibri" panose="020F0502020204030204" pitchFamily="34" charset="0"/>
                <a:ea typeface="Arial Unicode MS" pitchFamily="50" charset="-128"/>
                <a:cs typeface="Arial Unicode MS" pitchFamily="50" charset="-128"/>
              </a:rPr>
              <a:t>Integral Resort facilities </a:t>
            </a:r>
            <a:r>
              <a:rPr lang="en-US" altLang="ja-JP" sz="1600" dirty="0" smtClean="0">
                <a:latin typeface="Calibri" panose="020F0502020204030204" pitchFamily="34" charset="0"/>
                <a:ea typeface="Arial Unicode MS" pitchFamily="50" charset="-128"/>
                <a:cs typeface="Arial Unicode MS" pitchFamily="50" charset="-128"/>
              </a:rPr>
              <a:t>comprised </a:t>
            </a:r>
            <a:r>
              <a:rPr lang="en-US" altLang="ja-JP" sz="1600" dirty="0">
                <a:latin typeface="Calibri" panose="020F0502020204030204" pitchFamily="34" charset="0"/>
                <a:ea typeface="Arial Unicode MS" pitchFamily="50" charset="-128"/>
                <a:cs typeface="Arial Unicode MS" pitchFamily="50" charset="-128"/>
              </a:rPr>
              <a:t>of </a:t>
            </a:r>
            <a:r>
              <a:rPr lang="en-US" altLang="ja-JP" sz="1600" dirty="0" smtClean="0">
                <a:latin typeface="Calibri" panose="020F0502020204030204" pitchFamily="34" charset="0"/>
                <a:ea typeface="Arial Unicode MS" pitchFamily="50" charset="-128"/>
                <a:cs typeface="Arial Unicode MS" pitchFamily="50" charset="-128"/>
              </a:rPr>
              <a:t>casinos, </a:t>
            </a:r>
            <a:r>
              <a:rPr lang="en-US" altLang="ja-JP" sz="1600" dirty="0" smtClean="0">
                <a:latin typeface="Calibri" panose="020F0502020204030204" pitchFamily="34" charset="0"/>
                <a:ea typeface="Arial Unicode MS" pitchFamily="50" charset="-128"/>
                <a:cs typeface="Arial Unicode MS" pitchFamily="50" charset="-128"/>
              </a:rPr>
              <a:t>MICE facilities, </a:t>
            </a:r>
            <a:r>
              <a:rPr lang="en-US" altLang="ja-JP" sz="1600" dirty="0">
                <a:latin typeface="Calibri" panose="020F0502020204030204" pitchFamily="34" charset="0"/>
                <a:ea typeface="Arial Unicode MS" pitchFamily="50" charset="-128"/>
                <a:cs typeface="Arial Unicode MS" pitchFamily="50" charset="-128"/>
              </a:rPr>
              <a:t>recreation facilities, </a:t>
            </a:r>
            <a:r>
              <a:rPr lang="en-US" altLang="ja-JP" sz="1600" dirty="0" smtClean="0">
                <a:latin typeface="Calibri" panose="020F0502020204030204" pitchFamily="34" charset="0"/>
                <a:ea typeface="Arial Unicode MS" pitchFamily="50" charset="-128"/>
                <a:cs typeface="Arial Unicode MS" pitchFamily="50" charset="-128"/>
              </a:rPr>
              <a:t>shopping malls, </a:t>
            </a:r>
            <a:r>
              <a:rPr lang="en-US" altLang="ja-JP" sz="1600" dirty="0" smtClean="0">
                <a:latin typeface="Calibri" panose="020F0502020204030204" pitchFamily="34" charset="0"/>
                <a:ea typeface="Arial Unicode MS" pitchFamily="50" charset="-128"/>
                <a:cs typeface="Arial Unicode MS" pitchFamily="50" charset="-128"/>
              </a:rPr>
              <a:t>hotels, </a:t>
            </a:r>
            <a:r>
              <a:rPr lang="en-US" altLang="ja-JP" sz="1600" dirty="0">
                <a:latin typeface="Calibri" panose="020F0502020204030204" pitchFamily="34" charset="0"/>
                <a:ea typeface="Arial Unicode MS" pitchFamily="50" charset="-128"/>
                <a:cs typeface="Arial Unicode MS" pitchFamily="50" charset="-128"/>
              </a:rPr>
              <a:t>etc. which may contribute to promotion of tourism, constructed and operated by private </a:t>
            </a:r>
            <a:r>
              <a:rPr lang="en-US" altLang="ja-JP" sz="1600" dirty="0" smtClean="0">
                <a:latin typeface="Calibri" panose="020F0502020204030204" pitchFamily="34" charset="0"/>
                <a:ea typeface="Arial Unicode MS" pitchFamily="50" charset="-128"/>
                <a:cs typeface="Arial Unicode MS" pitchFamily="50" charset="-128"/>
              </a:rPr>
              <a:t>entities. </a:t>
            </a:r>
            <a:r>
              <a:rPr lang="en-US" altLang="ja-JP" sz="1600" b="1" dirty="0" smtClean="0">
                <a:latin typeface="Calibri" panose="020F0502020204030204" pitchFamily="34" charset="0"/>
                <a:ea typeface="Arial Unicode MS" pitchFamily="50" charset="-128"/>
                <a:cs typeface="Arial Unicode MS" pitchFamily="50" charset="-128"/>
              </a:rPr>
              <a:t>But </a:t>
            </a:r>
            <a:r>
              <a:rPr lang="en-US" altLang="ja-JP" sz="1600" b="1" dirty="0" smtClean="0">
                <a:latin typeface="Calibri" panose="020F0502020204030204" pitchFamily="34" charset="0"/>
                <a:ea typeface="Arial Unicode MS" pitchFamily="50" charset="-128"/>
                <a:cs typeface="Arial Unicode MS" pitchFamily="50" charset="-128"/>
              </a:rPr>
              <a:t>flexibility </a:t>
            </a:r>
            <a:r>
              <a:rPr lang="en-US" altLang="ja-JP" sz="1600" b="1" dirty="0" smtClean="0">
                <a:latin typeface="Calibri" panose="020F0502020204030204" pitchFamily="34" charset="0"/>
                <a:ea typeface="Arial Unicode MS" pitchFamily="50" charset="-128"/>
                <a:cs typeface="Arial Unicode MS" pitchFamily="50" charset="-128"/>
              </a:rPr>
              <a:t>given to </a:t>
            </a:r>
            <a:r>
              <a:rPr lang="en-US" altLang="ja-JP" sz="1600" b="1" dirty="0" smtClean="0">
                <a:latin typeface="Calibri" panose="020F0502020204030204" pitchFamily="34" charset="0"/>
                <a:ea typeface="Arial Unicode MS" pitchFamily="50" charset="-128"/>
                <a:cs typeface="Arial Unicode MS" pitchFamily="50" charset="-128"/>
              </a:rPr>
              <a:t>local governments  </a:t>
            </a:r>
            <a:r>
              <a:rPr lang="en-US" altLang="ja-JP" sz="1600" b="1" dirty="0" smtClean="0">
                <a:latin typeface="Calibri" panose="020F0502020204030204" pitchFamily="34" charset="0"/>
                <a:ea typeface="Arial Unicode MS" pitchFamily="50" charset="-128"/>
                <a:cs typeface="Arial Unicode MS" pitchFamily="50" charset="-128"/>
              </a:rPr>
              <a:t>to define components of </a:t>
            </a:r>
            <a:r>
              <a:rPr lang="en-US" altLang="ja-JP" sz="1600" b="1" dirty="0" smtClean="0">
                <a:latin typeface="Calibri" panose="020F0502020204030204" pitchFamily="34" charset="0"/>
                <a:ea typeface="Arial Unicode MS" pitchFamily="50" charset="-128"/>
                <a:cs typeface="Arial Unicode MS" pitchFamily="50" charset="-128"/>
              </a:rPr>
              <a:t>IR.</a:t>
            </a:r>
            <a:endParaRPr lang="en-US" altLang="ja-JP" sz="1600" b="1" dirty="0" smtClean="0">
              <a:latin typeface="Calibri" panose="020F0502020204030204" pitchFamily="34" charset="0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17" name="角丸四角形 16"/>
          <p:cNvSpPr/>
          <p:nvPr/>
        </p:nvSpPr>
        <p:spPr>
          <a:xfrm>
            <a:off x="94293" y="1995068"/>
            <a:ext cx="2376264" cy="95878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2700"/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dirty="0">
                <a:latin typeface="Calibri" panose="020F0502020204030204" pitchFamily="34" charset="0"/>
                <a:ea typeface="Arial Unicode MS" pitchFamily="50" charset="-128"/>
                <a:cs typeface="Arial Unicode MS" pitchFamily="50" charset="-128"/>
              </a:rPr>
              <a:t>Special Zone for Integrated Resort(IR)</a:t>
            </a:r>
            <a:endParaRPr lang="ja-JP" altLang="en-US" dirty="0">
              <a:latin typeface="Calibri" panose="020F0502020204030204" pitchFamily="34" charset="0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2668316" y="1995068"/>
            <a:ext cx="6368180" cy="95878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2700"/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dirty="0">
                <a:latin typeface="Calibri" panose="020F0502020204030204" pitchFamily="34" charset="0"/>
                <a:ea typeface="HGPｺﾞｼｯｸE" pitchFamily="50" charset="-128"/>
              </a:rPr>
              <a:t>A zone which can implement Special Integrated Resort Facilities(IR), proposed by </a:t>
            </a: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</a:rPr>
              <a:t>the local </a:t>
            </a:r>
            <a:r>
              <a:rPr lang="en-US" altLang="ja-JP" sz="1600" dirty="0">
                <a:latin typeface="Calibri" panose="020F0502020204030204" pitchFamily="34" charset="0"/>
                <a:ea typeface="HGPｺﾞｼｯｸE" pitchFamily="50" charset="-128"/>
              </a:rPr>
              <a:t>g</a:t>
            </a: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</a:rPr>
              <a:t>overnment </a:t>
            </a:r>
            <a:r>
              <a:rPr lang="en-US" altLang="ja-JP" sz="1600" dirty="0">
                <a:latin typeface="Calibri" panose="020F0502020204030204" pitchFamily="34" charset="0"/>
                <a:ea typeface="HGPｺﾞｼｯｸE" pitchFamily="50" charset="-128"/>
              </a:rPr>
              <a:t>and designated by </a:t>
            </a: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</a:rPr>
              <a:t>the minister </a:t>
            </a:r>
            <a:r>
              <a:rPr lang="en-US" altLang="ja-JP" sz="1600" dirty="0">
                <a:latin typeface="Calibri" panose="020F0502020204030204" pitchFamily="34" charset="0"/>
                <a:ea typeface="HGPｺﾞｼｯｸE" pitchFamily="50" charset="-128"/>
              </a:rPr>
              <a:t>in </a:t>
            </a: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</a:rPr>
              <a:t>charge </a:t>
            </a:r>
            <a:r>
              <a:rPr lang="en-US" altLang="ja-JP" sz="1600" b="1" dirty="0" smtClean="0">
                <a:latin typeface="Calibri" panose="020F0502020204030204" pitchFamily="34" charset="0"/>
                <a:ea typeface="HGPｺﾞｼｯｸE" pitchFamily="50" charset="-128"/>
              </a:rPr>
              <a:t>but the numbers </a:t>
            </a:r>
            <a:r>
              <a:rPr lang="en-US" altLang="ja-JP" sz="1600" b="1" dirty="0" smtClean="0">
                <a:latin typeface="Calibri" panose="020F0502020204030204" pitchFamily="34" charset="0"/>
                <a:ea typeface="HGPｺﾞｼｯｸE" pitchFamily="50" charset="-128"/>
              </a:rPr>
              <a:t>of </a:t>
            </a:r>
            <a:r>
              <a:rPr lang="en-US" altLang="ja-JP" sz="1600" b="1" dirty="0" smtClean="0">
                <a:latin typeface="Calibri" panose="020F0502020204030204" pitchFamily="34" charset="0"/>
                <a:ea typeface="HGPｺﾞｼｯｸE" pitchFamily="50" charset="-128"/>
              </a:rPr>
              <a:t>z</a:t>
            </a:r>
            <a:r>
              <a:rPr lang="en-US" altLang="ja-JP" sz="1600" b="1" dirty="0" smtClean="0">
                <a:latin typeface="Calibri" panose="020F0502020204030204" pitchFamily="34" charset="0"/>
                <a:ea typeface="HGPｺﾞｼｯｸE" pitchFamily="50" charset="-128"/>
              </a:rPr>
              <a:t>ones/locations </a:t>
            </a:r>
            <a:r>
              <a:rPr lang="en-US" altLang="ja-JP" sz="1600" b="1" dirty="0" smtClean="0">
                <a:latin typeface="Calibri" panose="020F0502020204030204" pitchFamily="34" charset="0"/>
                <a:ea typeface="HGPｺﾞｼｯｸE" pitchFamily="50" charset="-128"/>
              </a:rPr>
              <a:t>shall be limited</a:t>
            </a:r>
            <a:endParaRPr lang="ja-JP" altLang="en-US" sz="1600" dirty="0">
              <a:latin typeface="Calibri" panose="020F0502020204030204" pitchFamily="34" charset="0"/>
              <a:ea typeface="HGPｺﾞｼｯｸE" pitchFamily="50" charset="-128"/>
            </a:endParaRPr>
          </a:p>
        </p:txBody>
      </p:sp>
      <p:sp>
        <p:nvSpPr>
          <p:cNvPr id="4" name="下矢印 3"/>
          <p:cNvSpPr/>
          <p:nvPr/>
        </p:nvSpPr>
        <p:spPr>
          <a:xfrm>
            <a:off x="3360965" y="5128641"/>
            <a:ext cx="2520950" cy="47363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b="1" dirty="0">
                <a:ea typeface="HGPｺﾞｼｯｸE" pitchFamily="50" charset="-128"/>
              </a:rPr>
              <a:t>Purpose </a:t>
            </a:r>
            <a:endParaRPr lang="ja-JP" altLang="en-US" sz="1600" b="1" dirty="0">
              <a:ea typeface="HGPｺﾞｼｯｸE" pitchFamily="50" charset="-128"/>
            </a:endParaRPr>
          </a:p>
        </p:txBody>
      </p:sp>
      <p:cxnSp>
        <p:nvCxnSpPr>
          <p:cNvPr id="6" name="直線コネクタ 5"/>
          <p:cNvCxnSpPr/>
          <p:nvPr/>
        </p:nvCxnSpPr>
        <p:spPr>
          <a:xfrm flipV="1">
            <a:off x="2470557" y="3632200"/>
            <a:ext cx="187976" cy="1282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直線コネクタ 7"/>
          <p:cNvCxnSpPr>
            <a:stCxn id="17" idx="3"/>
            <a:endCxn id="18" idx="1"/>
          </p:cNvCxnSpPr>
          <p:nvPr/>
        </p:nvCxnSpPr>
        <p:spPr>
          <a:xfrm>
            <a:off x="2470557" y="2474459"/>
            <a:ext cx="197759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503" name="テキスト ボックス 1"/>
          <p:cNvSpPr txBox="1">
            <a:spLocks noChangeArrowheads="1"/>
          </p:cNvSpPr>
          <p:nvPr/>
        </p:nvSpPr>
        <p:spPr bwMode="auto">
          <a:xfrm>
            <a:off x="177885" y="1404591"/>
            <a:ext cx="85613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ja-JP" b="1" dirty="0" smtClean="0">
                <a:solidFill>
                  <a:srgbClr val="FF0000"/>
                </a:solidFill>
                <a:latin typeface="Calibri" panose="020F0502020204030204" pitchFamily="34" charset="0"/>
                <a:ea typeface="HGPｺﾞｼｯｸE" pitchFamily="50" charset="-128"/>
              </a:rPr>
              <a:t>The Bill </a:t>
            </a:r>
            <a:r>
              <a:rPr lang="en-US" altLang="ja-JP" b="1" dirty="0" smtClean="0">
                <a:solidFill>
                  <a:srgbClr val="FF0000"/>
                </a:solidFill>
                <a:latin typeface="Calibri" panose="020F0502020204030204" pitchFamily="34" charset="0"/>
                <a:ea typeface="HGPｺﾞｼｯｸE" pitchFamily="50" charset="-128"/>
              </a:rPr>
              <a:t>on </a:t>
            </a:r>
            <a:r>
              <a:rPr lang="en-US" altLang="ja-JP" b="1" dirty="0">
                <a:solidFill>
                  <a:srgbClr val="FF0000"/>
                </a:solidFill>
                <a:latin typeface="Calibri" panose="020F0502020204030204" pitchFamily="34" charset="0"/>
                <a:ea typeface="HGPｺﾞｼｯｸE" pitchFamily="50" charset="-128"/>
              </a:rPr>
              <a:t>Promotion of Special Zone for Integrated </a:t>
            </a:r>
            <a:r>
              <a:rPr lang="en-US" altLang="ja-JP" b="1" dirty="0" smtClean="0">
                <a:solidFill>
                  <a:srgbClr val="FF0000"/>
                </a:solidFill>
                <a:latin typeface="Calibri" panose="020F0502020204030204" pitchFamily="34" charset="0"/>
                <a:ea typeface="HGPｺﾞｼｯｸE" pitchFamily="50" charset="-128"/>
              </a:rPr>
              <a:t>Resort defines….. </a:t>
            </a:r>
            <a:endParaRPr lang="ja-JP" altLang="en-US" b="1" dirty="0">
              <a:solidFill>
                <a:srgbClr val="FF0000"/>
              </a:solidFill>
              <a:latin typeface="Calibri" panose="020F0502020204030204" pitchFamily="34" charset="0"/>
              <a:ea typeface="HGPｺﾞｼｯｸE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5980" y="4534784"/>
            <a:ext cx="86810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b="1" dirty="0" smtClean="0">
                <a:latin typeface="Calibri" panose="020F0502020204030204" pitchFamily="34" charset="0"/>
              </a:rPr>
              <a:t>Legislative Intent: Two different categories of </a:t>
            </a:r>
            <a:r>
              <a:rPr kumimoji="1" lang="en-US" altLang="ja-JP" b="1" dirty="0" smtClean="0">
                <a:latin typeface="Calibri" panose="020F0502020204030204" pitchFamily="34" charset="0"/>
              </a:rPr>
              <a:t>zones/IR </a:t>
            </a:r>
            <a:r>
              <a:rPr kumimoji="1" lang="en-US" altLang="ja-JP" b="1" dirty="0" smtClean="0">
                <a:latin typeface="Calibri" panose="020F0502020204030204" pitchFamily="34" charset="0"/>
              </a:rPr>
              <a:t>with limited numbers for each (IR for big </a:t>
            </a:r>
            <a:r>
              <a:rPr lang="en-US" altLang="ja-JP" b="1" dirty="0" smtClean="0">
                <a:latin typeface="Calibri" panose="020F0502020204030204" pitchFamily="34" charset="0"/>
              </a:rPr>
              <a:t>cities</a:t>
            </a:r>
            <a:r>
              <a:rPr kumimoji="1" lang="en-US" altLang="ja-JP" b="1" dirty="0" smtClean="0">
                <a:latin typeface="Calibri" panose="020F0502020204030204" pitchFamily="34" charset="0"/>
              </a:rPr>
              <a:t> </a:t>
            </a:r>
            <a:r>
              <a:rPr kumimoji="1" lang="en-US" altLang="ja-JP" b="1" dirty="0" smtClean="0">
                <a:latin typeface="Calibri" panose="020F0502020204030204" pitchFamily="34" charset="0"/>
              </a:rPr>
              <a:t>and IR for regional touristic cities)</a:t>
            </a:r>
            <a:endParaRPr kumimoji="1" lang="ja-JP" altLang="en-US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6269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10027" y="332656"/>
            <a:ext cx="8507286" cy="792088"/>
          </a:xfrm>
        </p:spPr>
        <p:txBody>
          <a:bodyPr>
            <a:normAutofit/>
          </a:bodyPr>
          <a:lstStyle/>
          <a:p>
            <a:pPr algn="ctr"/>
            <a:r>
              <a:rPr kumimoji="1" lang="en-US" altLang="ja-JP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IR Promotion Law 2) Structure</a:t>
            </a:r>
            <a:endParaRPr kumimoji="1" lang="ja-JP" alt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507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20AD1C1-C705-402C-AC97-B088EF1DF062}" type="slidenum">
              <a:rPr kumimoji="0" lang="en-US" altLang="ja-JP">
                <a:solidFill>
                  <a:schemeClr val="tx2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kumimoji="0" lang="en-US" altLang="ja-JP" dirty="0">
              <a:solidFill>
                <a:schemeClr val="tx2"/>
              </a:solidFill>
            </a:endParaRPr>
          </a:p>
        </p:txBody>
      </p:sp>
      <p:sp>
        <p:nvSpPr>
          <p:cNvPr id="47108" name="AutoShape 4"/>
          <p:cNvSpPr>
            <a:spLocks noChangeArrowheads="1"/>
          </p:cNvSpPr>
          <p:nvPr/>
        </p:nvSpPr>
        <p:spPr bwMode="auto">
          <a:xfrm>
            <a:off x="203650" y="2492896"/>
            <a:ext cx="3473901" cy="3765579"/>
          </a:xfrm>
          <a:prstGeom prst="roundRect">
            <a:avLst>
              <a:gd name="adj" fmla="val 16667"/>
            </a:avLst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txBody>
          <a:bodyPr wrap="none" anchor="ctr"/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ja-JP" sz="1600" dirty="0">
                <a:latin typeface="Calibri" panose="020F0502020204030204" pitchFamily="34" charset="0"/>
                <a:ea typeface="HGPｺﾞｼｯｸE" pitchFamily="50" charset="-128"/>
              </a:rPr>
              <a:t>Chapter 1: General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ja-JP" sz="1600" dirty="0">
                <a:latin typeface="Calibri" panose="020F0502020204030204" pitchFamily="34" charset="0"/>
                <a:ea typeface="HGPｺﾞｼｯｸE" pitchFamily="50" charset="-128"/>
              </a:rPr>
              <a:t>Chapter 2: Fundamental matters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dirty="0">
                <a:latin typeface="Calibri" panose="020F0502020204030204" pitchFamily="34" charset="0"/>
                <a:ea typeface="HGPｺﾞｼｯｸE" pitchFamily="50" charset="-128"/>
              </a:rPr>
              <a:t>    </a:t>
            </a: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</a:rPr>
              <a:t>   relating </a:t>
            </a:r>
            <a:r>
              <a:rPr lang="en-US" altLang="ja-JP" sz="1600" dirty="0">
                <a:latin typeface="Calibri" panose="020F0502020204030204" pitchFamily="34" charset="0"/>
                <a:ea typeface="HGPｺﾞｼｯｸE" pitchFamily="50" charset="-128"/>
              </a:rPr>
              <a:t>to promotion of Special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dirty="0">
                <a:latin typeface="Calibri" panose="020F0502020204030204" pitchFamily="34" charset="0"/>
                <a:ea typeface="HGPｺﾞｼｯｸE" pitchFamily="50" charset="-128"/>
              </a:rPr>
              <a:t>    </a:t>
            </a: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</a:rPr>
              <a:t>   </a:t>
            </a: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</a:rPr>
              <a:t>Zones </a:t>
            </a:r>
            <a:r>
              <a:rPr lang="en-US" altLang="ja-JP" sz="1600" dirty="0">
                <a:latin typeface="Calibri" panose="020F0502020204030204" pitchFamily="34" charset="0"/>
                <a:ea typeface="HGPｺﾞｼｯｸE" pitchFamily="50" charset="-128"/>
              </a:rPr>
              <a:t>for Integrated </a:t>
            </a: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</a:rPr>
              <a:t>Resorts</a:t>
            </a:r>
            <a:endParaRPr lang="en-US" altLang="ja-JP" sz="1600" dirty="0">
              <a:latin typeface="Calibri" panose="020F0502020204030204" pitchFamily="34" charset="0"/>
              <a:ea typeface="HGPｺﾞｼｯｸE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Calibri" panose="020F0502020204030204" pitchFamily="34" charset="0"/>
                <a:ea typeface="HGPｺﾞｼｯｸE" pitchFamily="50" charset="-128"/>
              </a:rPr>
              <a:t>　 </a:t>
            </a:r>
            <a:r>
              <a:rPr lang="ja-JP" altLang="en-US" sz="1600" dirty="0" smtClean="0">
                <a:latin typeface="Calibri" panose="020F0502020204030204" pitchFamily="34" charset="0"/>
                <a:ea typeface="HGPｺﾞｼｯｸE" pitchFamily="50" charset="-128"/>
              </a:rPr>
              <a:t>  </a:t>
            </a: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</a:rPr>
              <a:t>~ </a:t>
            </a:r>
            <a:r>
              <a:rPr lang="en-US" altLang="ja-JP" sz="1600" dirty="0">
                <a:latin typeface="Calibri" panose="020F0502020204030204" pitchFamily="34" charset="0"/>
                <a:ea typeface="HGPｺﾞｼｯｸE" pitchFamily="50" charset="-128"/>
              </a:rPr>
              <a:t>Fundamental Policy for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dirty="0">
                <a:latin typeface="Calibri" panose="020F0502020204030204" pitchFamily="34" charset="0"/>
                <a:ea typeface="HGPｺﾞｼｯｸE" pitchFamily="50" charset="-128"/>
              </a:rPr>
              <a:t>      </a:t>
            </a: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</a:rPr>
              <a:t>   implementation </a:t>
            </a:r>
            <a:r>
              <a:rPr lang="en-US" altLang="ja-JP" sz="1600" dirty="0">
                <a:latin typeface="Calibri" panose="020F0502020204030204" pitchFamily="34" charset="0"/>
                <a:ea typeface="HGPｺﾞｼｯｸE" pitchFamily="50" charset="-128"/>
              </a:rPr>
              <a:t>of Special </a:t>
            </a: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</a:rPr>
              <a:t>Zones</a:t>
            </a:r>
            <a:endParaRPr lang="en-US" altLang="ja-JP" sz="1600" dirty="0">
              <a:latin typeface="Calibri" panose="020F0502020204030204" pitchFamily="34" charset="0"/>
              <a:ea typeface="HGPｺﾞｼｯｸE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dirty="0">
                <a:latin typeface="Calibri" panose="020F0502020204030204" pitchFamily="34" charset="0"/>
                <a:ea typeface="HGPｺﾞｼｯｸE" pitchFamily="50" charset="-128"/>
              </a:rPr>
              <a:t>      </a:t>
            </a: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</a:rPr>
              <a:t>   for </a:t>
            </a:r>
            <a:r>
              <a:rPr lang="en-US" altLang="ja-JP" sz="1600" dirty="0">
                <a:latin typeface="Calibri" panose="020F0502020204030204" pitchFamily="34" charset="0"/>
                <a:ea typeface="HGPｺﾞｼｯｸE" pitchFamily="50" charset="-128"/>
              </a:rPr>
              <a:t>Integrated </a:t>
            </a: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</a:rPr>
              <a:t>Resorts</a:t>
            </a:r>
            <a:endParaRPr lang="en-US" altLang="ja-JP" sz="1600" dirty="0">
              <a:latin typeface="Calibri" panose="020F0502020204030204" pitchFamily="34" charset="0"/>
              <a:ea typeface="HGPｺﾞｼｯｸE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Calibri" panose="020F0502020204030204" pitchFamily="34" charset="0"/>
                <a:ea typeface="HGPｺﾞｼｯｸE" pitchFamily="50" charset="-128"/>
              </a:rPr>
              <a:t>   </a:t>
            </a:r>
            <a:r>
              <a:rPr lang="ja-JP" altLang="en-US" sz="1600" dirty="0" smtClean="0">
                <a:latin typeface="Calibri" panose="020F0502020204030204" pitchFamily="34" charset="0"/>
                <a:ea typeface="HGPｺﾞｼｯｸE" pitchFamily="50" charset="-128"/>
              </a:rPr>
              <a:t>   </a:t>
            </a: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</a:rPr>
              <a:t>~ </a:t>
            </a:r>
            <a:r>
              <a:rPr lang="en-US" altLang="ja-JP" sz="1600" dirty="0">
                <a:latin typeface="Calibri" panose="020F0502020204030204" pitchFamily="34" charset="0"/>
                <a:ea typeface="HGPｺﾞｼｯｸE" pitchFamily="50" charset="-128"/>
              </a:rPr>
              <a:t>Fundamental authority and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dirty="0">
                <a:latin typeface="Calibri" panose="020F0502020204030204" pitchFamily="34" charset="0"/>
                <a:ea typeface="HGPｺﾞｼｯｸE" pitchFamily="50" charset="-128"/>
              </a:rPr>
              <a:t>      </a:t>
            </a: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</a:rPr>
              <a:t>   duties </a:t>
            </a:r>
            <a:r>
              <a:rPr lang="en-US" altLang="ja-JP" sz="1600" dirty="0">
                <a:latin typeface="Calibri" panose="020F0502020204030204" pitchFamily="34" charset="0"/>
                <a:ea typeface="HGPｺﾞｼｯｸE" pitchFamily="50" charset="-128"/>
              </a:rPr>
              <a:t>of </a:t>
            </a: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</a:rPr>
              <a:t>Regulatory Authority</a:t>
            </a:r>
            <a:r>
              <a:rPr lang="ja-JP" altLang="en-US" sz="1600" dirty="0">
                <a:latin typeface="Calibri" panose="020F0502020204030204" pitchFamily="34" charset="0"/>
                <a:ea typeface="HGPｺﾞｼｯｸE" pitchFamily="50" charset="-128"/>
              </a:rPr>
              <a:t>　</a:t>
            </a:r>
            <a:endParaRPr lang="en-US" altLang="ja-JP" sz="1600" dirty="0">
              <a:latin typeface="Calibri" panose="020F0502020204030204" pitchFamily="34" charset="0"/>
              <a:ea typeface="HGPｺﾞｼｯｸE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Calibri" panose="020F0502020204030204" pitchFamily="34" charset="0"/>
                <a:ea typeface="HGPｺﾞｼｯｸE" pitchFamily="50" charset="-128"/>
              </a:rPr>
              <a:t>　</a:t>
            </a:r>
            <a:r>
              <a:rPr lang="ja-JP" altLang="en-US" sz="1600" dirty="0" smtClean="0">
                <a:latin typeface="Calibri" panose="020F0502020204030204" pitchFamily="34" charset="0"/>
                <a:ea typeface="HGPｺﾞｼｯｸE" pitchFamily="50" charset="-128"/>
              </a:rPr>
              <a:t>  </a:t>
            </a: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</a:rPr>
              <a:t>~</a:t>
            </a:r>
            <a:r>
              <a:rPr lang="ja-JP" altLang="en-US" sz="1600" dirty="0" smtClean="0">
                <a:latin typeface="Calibri" panose="020F0502020204030204" pitchFamily="34" charset="0"/>
                <a:ea typeface="HGPｺﾞｼｯｸE" pitchFamily="50" charset="-128"/>
              </a:rPr>
              <a:t>  </a:t>
            </a: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</a:rPr>
              <a:t>Contributions, </a:t>
            </a:r>
            <a:r>
              <a:rPr lang="en-US" altLang="ja-JP" sz="1600" dirty="0">
                <a:latin typeface="Calibri" panose="020F0502020204030204" pitchFamily="34" charset="0"/>
                <a:ea typeface="HGPｺﾞｼｯｸE" pitchFamily="50" charset="-128"/>
              </a:rPr>
              <a:t>etc.</a:t>
            </a:r>
            <a:endParaRPr lang="en-US" altLang="ja-JP" sz="1600" dirty="0">
              <a:solidFill>
                <a:srgbClr val="FF0000"/>
              </a:solidFill>
              <a:latin typeface="Calibri" panose="020F0502020204030204" pitchFamily="34" charset="0"/>
              <a:ea typeface="HGPｺﾞｼｯｸE" pitchFamily="50" charset="-128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ja-JP" sz="1600" dirty="0">
                <a:solidFill>
                  <a:srgbClr val="FF0000"/>
                </a:solidFill>
                <a:latin typeface="Calibri" panose="020F0502020204030204" pitchFamily="34" charset="0"/>
                <a:ea typeface="HGPｺﾞｼｯｸE" pitchFamily="50" charset="-128"/>
              </a:rPr>
              <a:t>Chapter 3: Headquarters for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dirty="0">
                <a:solidFill>
                  <a:srgbClr val="FF0000"/>
                </a:solidFill>
                <a:latin typeface="Calibri" panose="020F0502020204030204" pitchFamily="34" charset="0"/>
                <a:ea typeface="HGPｺﾞｼｯｸE" pitchFamily="50" charset="-128"/>
              </a:rPr>
              <a:t>       Promotion of </a:t>
            </a:r>
            <a:r>
              <a:rPr lang="en-US" altLang="ja-JP" sz="1600" dirty="0" smtClean="0">
                <a:solidFill>
                  <a:srgbClr val="FF0000"/>
                </a:solidFill>
                <a:latin typeface="Calibri" panose="020F0502020204030204" pitchFamily="34" charset="0"/>
                <a:ea typeface="HGPｺﾞｼｯｸE" pitchFamily="50" charset="-128"/>
              </a:rPr>
              <a:t>Special </a:t>
            </a:r>
            <a:r>
              <a:rPr lang="en-US" altLang="ja-JP" sz="1600" dirty="0">
                <a:solidFill>
                  <a:srgbClr val="FF0000"/>
                </a:solidFill>
                <a:latin typeface="Calibri" panose="020F0502020204030204" pitchFamily="34" charset="0"/>
                <a:ea typeface="HGPｺﾞｼｯｸE" pitchFamily="50" charset="-128"/>
              </a:rPr>
              <a:t>Zone </a:t>
            </a:r>
            <a:r>
              <a:rPr lang="en-US" altLang="ja-JP" sz="1600" dirty="0" smtClean="0">
                <a:solidFill>
                  <a:srgbClr val="FF0000"/>
                </a:solidFill>
                <a:latin typeface="Calibri" panose="020F0502020204030204" pitchFamily="34" charset="0"/>
                <a:ea typeface="HGPｺﾞｼｯｸE" pitchFamily="50" charset="-128"/>
              </a:rPr>
              <a:t>for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dirty="0" smtClean="0">
                <a:solidFill>
                  <a:srgbClr val="FF0000"/>
                </a:solidFill>
                <a:latin typeface="Calibri" panose="020F0502020204030204" pitchFamily="34" charset="0"/>
                <a:ea typeface="HGPｺﾞｼｯｸE" pitchFamily="50" charset="-128"/>
              </a:rPr>
              <a:t>       Integrated Resort</a:t>
            </a:r>
            <a:endParaRPr lang="ja-JP" altLang="en-US" sz="16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4579" name="AutoShape 5"/>
          <p:cNvSpPr>
            <a:spLocks noChangeArrowheads="1"/>
          </p:cNvSpPr>
          <p:nvPr/>
        </p:nvSpPr>
        <p:spPr bwMode="auto">
          <a:xfrm>
            <a:off x="6381680" y="2636912"/>
            <a:ext cx="2510800" cy="1100441"/>
          </a:xfrm>
          <a:prstGeom prst="roundRect">
            <a:avLst>
              <a:gd name="adj" fmla="val 16667"/>
            </a:avLst>
          </a:prstGeom>
          <a:solidFill>
            <a:srgbClr val="F8FEA8"/>
          </a:solidFill>
          <a:ln w="9525">
            <a:solidFill>
              <a:schemeClr val="tx1"/>
            </a:solidFill>
            <a:round/>
            <a:headEnd/>
            <a:tailEnd/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Calibri" panose="020F0502020204030204" pitchFamily="34" charset="0"/>
                <a:ea typeface="HGPｺﾞｼｯｸE" pitchFamily="50" charset="-128"/>
              </a:rPr>
              <a:t>（</a:t>
            </a:r>
            <a:r>
              <a:rPr lang="en-US" altLang="ja-JP" sz="1600" dirty="0">
                <a:latin typeface="Calibri" panose="020F0502020204030204" pitchFamily="34" charset="0"/>
                <a:ea typeface="HGPｺﾞｼｯｸE" pitchFamily="50" charset="-128"/>
              </a:rPr>
              <a:t>Cabinet Office</a:t>
            </a:r>
            <a:r>
              <a:rPr lang="ja-JP" altLang="en-US" sz="1600" dirty="0">
                <a:latin typeface="Calibri" panose="020F0502020204030204" pitchFamily="34" charset="0"/>
                <a:ea typeface="HGPｺﾞｼｯｸE" pitchFamily="50" charset="-128"/>
              </a:rPr>
              <a:t>）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dirty="0">
                <a:latin typeface="Calibri" panose="020F0502020204030204" pitchFamily="34" charset="0"/>
                <a:ea typeface="HGPｺﾞｼｯｸE" pitchFamily="50" charset="-128"/>
              </a:rPr>
              <a:t>Headquarters for Promotion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dirty="0">
                <a:latin typeface="Calibri" panose="020F0502020204030204" pitchFamily="34" charset="0"/>
                <a:ea typeface="HGPｺﾞｼｯｸE" pitchFamily="50" charset="-128"/>
              </a:rPr>
              <a:t> of Materialization of Special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dirty="0">
                <a:latin typeface="Calibri" panose="020F0502020204030204" pitchFamily="34" charset="0"/>
                <a:ea typeface="HGPｺﾞｼｯｸE" pitchFamily="50" charset="-128"/>
              </a:rPr>
              <a:t>Zone for Integrated Resort </a:t>
            </a:r>
            <a:endParaRPr lang="ja-JP" altLang="en-US" sz="1600" dirty="0">
              <a:latin typeface="Calibri" panose="020F0502020204030204" pitchFamily="34" charset="0"/>
              <a:ea typeface="HGPｺﾞｼｯｸE" pitchFamily="50" charset="-128"/>
            </a:endParaRPr>
          </a:p>
        </p:txBody>
      </p:sp>
      <p:sp>
        <p:nvSpPr>
          <p:cNvPr id="47110" name="Rectangle 6"/>
          <p:cNvSpPr>
            <a:spLocks noChangeArrowheads="1"/>
          </p:cNvSpPr>
          <p:nvPr/>
        </p:nvSpPr>
        <p:spPr bwMode="auto">
          <a:xfrm>
            <a:off x="6453118" y="3881814"/>
            <a:ext cx="2439362" cy="431800"/>
          </a:xfrm>
          <a:prstGeom prst="rect">
            <a:avLst/>
          </a:prstGeom>
          <a:solidFill>
            <a:srgbClr val="EDECD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dirty="0">
                <a:latin typeface="Calibri" panose="020F0502020204030204" pitchFamily="34" charset="0"/>
                <a:ea typeface="HGPｺﾞｼｯｸE" pitchFamily="50" charset="-128"/>
              </a:rPr>
              <a:t>Chair: Prime Minister</a:t>
            </a:r>
            <a:endParaRPr lang="ja-JP" altLang="en-US" sz="1600" dirty="0">
              <a:latin typeface="Calibri" panose="020F0502020204030204" pitchFamily="34" charset="0"/>
              <a:ea typeface="HGPｺﾞｼｯｸE" pitchFamily="50" charset="-128"/>
            </a:endParaRPr>
          </a:p>
        </p:txBody>
      </p:sp>
      <p:sp>
        <p:nvSpPr>
          <p:cNvPr id="47111" name="Rectangle 7"/>
          <p:cNvSpPr>
            <a:spLocks noChangeArrowheads="1"/>
          </p:cNvSpPr>
          <p:nvPr/>
        </p:nvSpPr>
        <p:spPr bwMode="auto">
          <a:xfrm>
            <a:off x="6453118" y="4458077"/>
            <a:ext cx="2439362" cy="431800"/>
          </a:xfrm>
          <a:prstGeom prst="rect">
            <a:avLst/>
          </a:prstGeom>
          <a:solidFill>
            <a:srgbClr val="EDECD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dirty="0">
                <a:latin typeface="Calibri" panose="020F0502020204030204" pitchFamily="34" charset="0"/>
                <a:ea typeface="HGPｺﾞｼｯｸE" pitchFamily="50" charset="-128"/>
              </a:rPr>
              <a:t>Vice-Chair: Minister in </a:t>
            </a: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</a:rPr>
              <a:t>Charge</a:t>
            </a:r>
            <a:endParaRPr lang="ja-JP" altLang="en-US" sz="1600" dirty="0">
              <a:latin typeface="Calibri" panose="020F0502020204030204" pitchFamily="34" charset="0"/>
              <a:ea typeface="HGPｺﾞｼｯｸE" pitchFamily="50" charset="-128"/>
            </a:endParaRPr>
          </a:p>
        </p:txBody>
      </p:sp>
      <p:sp>
        <p:nvSpPr>
          <p:cNvPr id="47112" name="Rectangle 8"/>
          <p:cNvSpPr>
            <a:spLocks noChangeArrowheads="1"/>
          </p:cNvSpPr>
          <p:nvPr/>
        </p:nvSpPr>
        <p:spPr bwMode="auto">
          <a:xfrm>
            <a:off x="6453539" y="5681642"/>
            <a:ext cx="2438941" cy="576833"/>
          </a:xfrm>
          <a:prstGeom prst="rect">
            <a:avLst/>
          </a:prstGeom>
          <a:solidFill>
            <a:srgbClr val="BEF8CC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dirty="0">
                <a:latin typeface="Calibri" panose="020F0502020204030204" pitchFamily="34" charset="0"/>
                <a:ea typeface="HGPｺﾞｼｯｸE" pitchFamily="50" charset="-128"/>
              </a:rPr>
              <a:t>Secretary General</a:t>
            </a:r>
            <a:endParaRPr lang="ja-JP" altLang="en-US" sz="1600" dirty="0">
              <a:latin typeface="Calibri" panose="020F0502020204030204" pitchFamily="34" charset="0"/>
              <a:ea typeface="HGPｺﾞｼｯｸE" pitchFamily="50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dirty="0">
                <a:latin typeface="Calibri" panose="020F0502020204030204" pitchFamily="34" charset="0"/>
                <a:ea typeface="HGPｺﾞｼｯｸE" pitchFamily="50" charset="-128"/>
              </a:rPr>
              <a:t>(</a:t>
            </a: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</a:rPr>
              <a:t>Secretariat in cabinet office)</a:t>
            </a:r>
            <a:endParaRPr lang="en-US" altLang="ja-JP" sz="1600" dirty="0">
              <a:latin typeface="Calibri" panose="020F0502020204030204" pitchFamily="34" charset="0"/>
              <a:ea typeface="HGPｺﾞｼｯｸE" pitchFamily="50" charset="-128"/>
            </a:endParaRPr>
          </a:p>
        </p:txBody>
      </p:sp>
      <p:sp>
        <p:nvSpPr>
          <p:cNvPr id="47113" name="Rectangle 9"/>
          <p:cNvSpPr>
            <a:spLocks noChangeArrowheads="1"/>
          </p:cNvSpPr>
          <p:nvPr/>
        </p:nvSpPr>
        <p:spPr bwMode="auto">
          <a:xfrm>
            <a:off x="6453118" y="5034338"/>
            <a:ext cx="2439362" cy="503287"/>
          </a:xfrm>
          <a:prstGeom prst="rect">
            <a:avLst/>
          </a:prstGeom>
          <a:solidFill>
            <a:srgbClr val="EDECD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dirty="0">
                <a:latin typeface="Calibri" panose="020F0502020204030204" pitchFamily="34" charset="0"/>
                <a:ea typeface="HGPｺﾞｼｯｸE" pitchFamily="50" charset="-128"/>
              </a:rPr>
              <a:t>Members: Other Ministers</a:t>
            </a:r>
            <a:endParaRPr lang="ja-JP" altLang="en-US" sz="1600" dirty="0">
              <a:latin typeface="Calibri" panose="020F0502020204030204" pitchFamily="34" charset="0"/>
              <a:ea typeface="HGPｺﾞｼｯｸE" pitchFamily="50" charset="-128"/>
            </a:endParaRPr>
          </a:p>
        </p:txBody>
      </p:sp>
      <p:sp>
        <p:nvSpPr>
          <p:cNvPr id="21526" name="Line 12"/>
          <p:cNvSpPr>
            <a:spLocks noChangeShapeType="1"/>
          </p:cNvSpPr>
          <p:nvPr/>
        </p:nvSpPr>
        <p:spPr bwMode="auto">
          <a:xfrm>
            <a:off x="7534275" y="3736975"/>
            <a:ext cx="0" cy="1444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 dirty="0"/>
          </a:p>
        </p:txBody>
      </p:sp>
      <p:sp>
        <p:nvSpPr>
          <p:cNvPr id="21527" name="Line 13"/>
          <p:cNvSpPr>
            <a:spLocks noChangeShapeType="1"/>
          </p:cNvSpPr>
          <p:nvPr/>
        </p:nvSpPr>
        <p:spPr bwMode="auto">
          <a:xfrm>
            <a:off x="7534275" y="4313238"/>
            <a:ext cx="0" cy="1444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 dirty="0"/>
          </a:p>
        </p:txBody>
      </p:sp>
      <p:sp>
        <p:nvSpPr>
          <p:cNvPr id="21528" name="Line 14"/>
          <p:cNvSpPr>
            <a:spLocks noChangeShapeType="1"/>
          </p:cNvSpPr>
          <p:nvPr/>
        </p:nvSpPr>
        <p:spPr bwMode="auto">
          <a:xfrm>
            <a:off x="7534275" y="4889500"/>
            <a:ext cx="0" cy="1444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 dirty="0"/>
          </a:p>
        </p:txBody>
      </p:sp>
      <p:sp>
        <p:nvSpPr>
          <p:cNvPr id="21529" name="Line 15"/>
          <p:cNvSpPr>
            <a:spLocks noChangeShapeType="1"/>
          </p:cNvSpPr>
          <p:nvPr/>
        </p:nvSpPr>
        <p:spPr bwMode="auto">
          <a:xfrm>
            <a:off x="7534275" y="5537200"/>
            <a:ext cx="0" cy="1428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 dirty="0"/>
          </a:p>
        </p:txBody>
      </p:sp>
      <p:sp>
        <p:nvSpPr>
          <p:cNvPr id="47122" name="AutoShape 18"/>
          <p:cNvSpPr>
            <a:spLocks noChangeArrowheads="1"/>
          </p:cNvSpPr>
          <p:nvPr/>
        </p:nvSpPr>
        <p:spPr bwMode="auto">
          <a:xfrm>
            <a:off x="4149655" y="3625507"/>
            <a:ext cx="1871663" cy="832569"/>
          </a:xfrm>
          <a:prstGeom prst="roundRect">
            <a:avLst>
              <a:gd name="adj" fmla="val 16667"/>
            </a:avLst>
          </a:prstGeom>
          <a:solidFill>
            <a:srgbClr val="BEF8CC"/>
          </a:solidFill>
          <a:ln w="9525">
            <a:solidFill>
              <a:schemeClr val="tx1"/>
            </a:solidFill>
            <a:round/>
            <a:headEnd/>
            <a:tailEnd/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dirty="0">
                <a:latin typeface="Calibri" panose="020F0502020204030204" pitchFamily="34" charset="0"/>
                <a:ea typeface="HGPｺﾞｼｯｸE" pitchFamily="50" charset="-128"/>
              </a:rPr>
              <a:t>Council for Promotion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dirty="0">
                <a:latin typeface="Calibri" panose="020F0502020204030204" pitchFamily="34" charset="0"/>
                <a:ea typeface="HGPｺﾞｼｯｸE" pitchFamily="50" charset="-128"/>
              </a:rPr>
              <a:t> of Special </a:t>
            </a: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</a:rPr>
              <a:t>Zones </a:t>
            </a:r>
            <a:r>
              <a:rPr lang="en-US" altLang="ja-JP" sz="1600" dirty="0">
                <a:latin typeface="Calibri" panose="020F0502020204030204" pitchFamily="34" charset="0"/>
                <a:ea typeface="HGPｺﾞｼｯｸE" pitchFamily="50" charset="-128"/>
              </a:rPr>
              <a:t>for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dirty="0">
                <a:latin typeface="Calibri" panose="020F0502020204030204" pitchFamily="34" charset="0"/>
                <a:ea typeface="HGPｺﾞｼｯｸE" pitchFamily="50" charset="-128"/>
              </a:rPr>
              <a:t> Integrated </a:t>
            </a: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</a:rPr>
              <a:t>Resorts </a:t>
            </a:r>
            <a:endParaRPr lang="ja-JP" altLang="en-US" sz="1600" dirty="0">
              <a:latin typeface="Calibri" panose="020F0502020204030204" pitchFamily="34" charset="0"/>
              <a:ea typeface="HGPｺﾞｼｯｸE" pitchFamily="50" charset="-128"/>
            </a:endParaRPr>
          </a:p>
        </p:txBody>
      </p:sp>
      <p:sp>
        <p:nvSpPr>
          <p:cNvPr id="21533" name="Text Box 20"/>
          <p:cNvSpPr txBox="1">
            <a:spLocks noChangeArrowheads="1"/>
          </p:cNvSpPr>
          <p:nvPr/>
        </p:nvSpPr>
        <p:spPr bwMode="auto">
          <a:xfrm>
            <a:off x="3748347" y="4525963"/>
            <a:ext cx="270484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ja-JP" altLang="en-US" sz="1600" dirty="0">
                <a:latin typeface="Calibri" panose="020F0502020204030204" pitchFamily="34" charset="0"/>
                <a:ea typeface="HGPｺﾞｼｯｸE" pitchFamily="50" charset="-128"/>
              </a:rPr>
              <a:t>（</a:t>
            </a:r>
            <a:r>
              <a:rPr lang="en-US" altLang="ja-JP" sz="1600" dirty="0">
                <a:latin typeface="Calibri" panose="020F0502020204030204" pitchFamily="34" charset="0"/>
                <a:ea typeface="HGPｺﾞｼｯｸE" pitchFamily="50" charset="-128"/>
              </a:rPr>
              <a:t>composed of </a:t>
            </a: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</a:rPr>
              <a:t>less than 20  </a:t>
            </a:r>
            <a:r>
              <a:rPr lang="en-US" altLang="ja-JP" sz="1600" dirty="0">
                <a:latin typeface="Calibri" panose="020F0502020204030204" pitchFamily="34" charset="0"/>
                <a:ea typeface="HGPｺﾞｼｯｸE" pitchFamily="50" charset="-128"/>
              </a:rPr>
              <a:t>men of learning, designated </a:t>
            </a: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</a:rPr>
              <a:t>by the </a:t>
            </a:r>
            <a:r>
              <a:rPr lang="en-US" altLang="ja-JP" sz="1600" dirty="0">
                <a:latin typeface="Calibri" panose="020F0502020204030204" pitchFamily="34" charset="0"/>
                <a:ea typeface="HGPｺﾞｼｯｸE" pitchFamily="50" charset="-128"/>
              </a:rPr>
              <a:t>Prime Minister)</a:t>
            </a:r>
            <a:endParaRPr lang="ja-JP" altLang="en-US" sz="1600" dirty="0">
              <a:latin typeface="Calibri" panose="020F0502020204030204" pitchFamily="34" charset="0"/>
              <a:ea typeface="HGPｺﾞｼｯｸE" pitchFamily="50" charset="-128"/>
            </a:endParaRPr>
          </a:p>
        </p:txBody>
      </p:sp>
      <p:sp>
        <p:nvSpPr>
          <p:cNvPr id="21534" name="Text Box 23"/>
          <p:cNvSpPr txBox="1">
            <a:spLocks noChangeArrowheads="1"/>
          </p:cNvSpPr>
          <p:nvPr/>
        </p:nvSpPr>
        <p:spPr bwMode="auto">
          <a:xfrm>
            <a:off x="101825" y="1268761"/>
            <a:ext cx="894035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ja-JP" b="1" dirty="0">
                <a:solidFill>
                  <a:srgbClr val="FF0000"/>
                </a:solidFill>
                <a:latin typeface="Calibri" panose="020F0502020204030204" pitchFamily="34" charset="0"/>
                <a:ea typeface="HGPｺﾞｼｯｸE" pitchFamily="50" charset="-128"/>
              </a:rPr>
              <a:t>Within 3 months after enactment of the law, </a:t>
            </a:r>
            <a:r>
              <a:rPr lang="en-US" altLang="ja-JP" b="1" dirty="0" smtClean="0">
                <a:solidFill>
                  <a:srgbClr val="FF0000"/>
                </a:solidFill>
                <a:latin typeface="Calibri" panose="020F0502020204030204" pitchFamily="34" charset="0"/>
                <a:ea typeface="HGPｺﾞｼｯｸE" pitchFamily="50" charset="-128"/>
              </a:rPr>
              <a:t>the Headquarters </a:t>
            </a:r>
            <a:r>
              <a:rPr lang="en-US" altLang="ja-JP" b="1" dirty="0">
                <a:solidFill>
                  <a:srgbClr val="FF0000"/>
                </a:solidFill>
                <a:latin typeface="Calibri" panose="020F0502020204030204" pitchFamily="34" charset="0"/>
                <a:ea typeface="HGPｺﾞｼｯｸE" pitchFamily="50" charset="-128"/>
              </a:rPr>
              <a:t>for Promotion shall be instituted within the Cabinet Office which shall </a:t>
            </a:r>
            <a:r>
              <a:rPr lang="en-US" altLang="ja-JP" b="1" dirty="0" smtClean="0">
                <a:solidFill>
                  <a:srgbClr val="FF0000"/>
                </a:solidFill>
                <a:latin typeface="Calibri" panose="020F0502020204030204" pitchFamily="34" charset="0"/>
                <a:ea typeface="HGPｺﾞｼｯｸE" pitchFamily="50" charset="-128"/>
              </a:rPr>
              <a:t>have a </a:t>
            </a:r>
            <a:r>
              <a:rPr lang="en-US" altLang="ja-JP" b="1" dirty="0">
                <a:solidFill>
                  <a:srgbClr val="FF0000"/>
                </a:solidFill>
                <a:latin typeface="Calibri" panose="020F0502020204030204" pitchFamily="34" charset="0"/>
                <a:ea typeface="HGPｺﾞｼｯｸE" pitchFamily="50" charset="-128"/>
              </a:rPr>
              <a:t>legal obligation to elaborate the </a:t>
            </a:r>
            <a:r>
              <a:rPr lang="en-US" altLang="ja-JP" b="1" dirty="0" smtClean="0">
                <a:solidFill>
                  <a:srgbClr val="FF0000"/>
                </a:solidFill>
                <a:latin typeface="Calibri" panose="020F0502020204030204" pitchFamily="34" charset="0"/>
                <a:ea typeface="HGPｺﾞｼｯｸE" pitchFamily="50" charset="-128"/>
              </a:rPr>
              <a:t>details, draft up </a:t>
            </a:r>
            <a:r>
              <a:rPr lang="en-US" altLang="ja-JP" b="1" dirty="0">
                <a:solidFill>
                  <a:srgbClr val="FF0000"/>
                </a:solidFill>
                <a:latin typeface="Calibri" panose="020F0502020204030204" pitchFamily="34" charset="0"/>
                <a:ea typeface="HGPｺﾞｼｯｸE" pitchFamily="50" charset="-128"/>
              </a:rPr>
              <a:t>and </a:t>
            </a:r>
            <a:r>
              <a:rPr lang="en-US" altLang="ja-JP" b="1" dirty="0" smtClean="0">
                <a:solidFill>
                  <a:srgbClr val="FF0000"/>
                </a:solidFill>
                <a:latin typeface="Calibri" panose="020F0502020204030204" pitchFamily="34" charset="0"/>
                <a:ea typeface="HGPｺﾞｼｯｸE" pitchFamily="50" charset="-128"/>
              </a:rPr>
              <a:t>present a bill for implementation of IR to </a:t>
            </a:r>
            <a:r>
              <a:rPr lang="en-US" altLang="ja-JP" b="1" dirty="0" smtClean="0">
                <a:solidFill>
                  <a:srgbClr val="FF0000"/>
                </a:solidFill>
                <a:latin typeface="Calibri" panose="020F0502020204030204" pitchFamily="34" charset="0"/>
                <a:ea typeface="HGPｺﾞｼｯｸE" pitchFamily="50" charset="-128"/>
              </a:rPr>
              <a:t>the Diet </a:t>
            </a:r>
            <a:r>
              <a:rPr lang="en-US" altLang="ja-JP" b="1" dirty="0" smtClean="0">
                <a:solidFill>
                  <a:srgbClr val="FF0000"/>
                </a:solidFill>
                <a:latin typeface="Calibri" panose="020F0502020204030204" pitchFamily="34" charset="0"/>
                <a:ea typeface="HGPｺﾞｼｯｸE" pitchFamily="50" charset="-128"/>
              </a:rPr>
              <a:t>within </a:t>
            </a:r>
            <a:r>
              <a:rPr lang="en-US" altLang="ja-JP" b="1" dirty="0" smtClean="0">
                <a:solidFill>
                  <a:srgbClr val="FF0000"/>
                </a:solidFill>
                <a:latin typeface="Calibri" panose="020F0502020204030204" pitchFamily="34" charset="0"/>
                <a:ea typeface="HGPｺﾞｼｯｸE" pitchFamily="50" charset="-128"/>
              </a:rPr>
              <a:t>1 </a:t>
            </a:r>
            <a:r>
              <a:rPr lang="en-US" altLang="ja-JP" b="1" dirty="0" smtClean="0">
                <a:solidFill>
                  <a:srgbClr val="FF0000"/>
                </a:solidFill>
                <a:latin typeface="Calibri" panose="020F0502020204030204" pitchFamily="34" charset="0"/>
                <a:ea typeface="HGPｺﾞｼｯｸE" pitchFamily="50" charset="-128"/>
              </a:rPr>
              <a:t>year after the enactment.</a:t>
            </a:r>
            <a:endParaRPr lang="ja-JP" altLang="en-US" b="1" dirty="0">
              <a:solidFill>
                <a:srgbClr val="FF0000"/>
              </a:solidFill>
              <a:latin typeface="Calibri" panose="020F0502020204030204" pitchFamily="34" charset="0"/>
              <a:ea typeface="HGPｺﾞｼｯｸE" pitchFamily="50" charset="-128"/>
            </a:endParaRPr>
          </a:p>
        </p:txBody>
      </p:sp>
      <p:sp>
        <p:nvSpPr>
          <p:cNvPr id="21535" name="Line 21"/>
          <p:cNvSpPr>
            <a:spLocks noChangeShapeType="1"/>
          </p:cNvSpPr>
          <p:nvPr/>
        </p:nvSpPr>
        <p:spPr bwMode="auto">
          <a:xfrm>
            <a:off x="6021388" y="4192588"/>
            <a:ext cx="4318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 dirty="0"/>
          </a:p>
        </p:txBody>
      </p:sp>
      <p:sp>
        <p:nvSpPr>
          <p:cNvPr id="21536" name="Line 22"/>
          <p:cNvSpPr>
            <a:spLocks noChangeShapeType="1"/>
          </p:cNvSpPr>
          <p:nvPr/>
        </p:nvSpPr>
        <p:spPr bwMode="auto">
          <a:xfrm flipH="1">
            <a:off x="6021388" y="4097338"/>
            <a:ext cx="431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 dirty="0"/>
          </a:p>
        </p:txBody>
      </p:sp>
      <p:sp>
        <p:nvSpPr>
          <p:cNvPr id="2" name="右矢印 1"/>
          <p:cNvSpPr/>
          <p:nvPr/>
        </p:nvSpPr>
        <p:spPr>
          <a:xfrm>
            <a:off x="3530065" y="5193316"/>
            <a:ext cx="436563" cy="768350"/>
          </a:xfrm>
          <a:prstGeom prst="rightArrow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2995741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>
          <a:xfrm>
            <a:off x="179512" y="116632"/>
            <a:ext cx="8964488" cy="914400"/>
          </a:xfrm>
        </p:spPr>
        <p:txBody>
          <a:bodyPr>
            <a:normAutofit/>
          </a:bodyPr>
          <a:lstStyle/>
          <a:p>
            <a:r>
              <a:rPr kumimoji="1" lang="en-US" altLang="ja-JP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Predicted Regulatory </a:t>
            </a:r>
            <a:r>
              <a:rPr kumimoji="1" lang="en-US" altLang="ja-JP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Structure 1)</a:t>
            </a:r>
            <a:endParaRPr kumimoji="1" lang="ja-JP" alt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531" name="スライド番号プレースホルダー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A023FBC-F277-4085-A827-12CE61917639}" type="slidenum">
              <a:rPr lang="ja-JP" altLang="en-US">
                <a:solidFill>
                  <a:schemeClr val="tx2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ja-JP" altLang="en-US" dirty="0">
              <a:solidFill>
                <a:schemeClr val="tx2"/>
              </a:solidFill>
            </a:endParaRPr>
          </a:p>
        </p:txBody>
      </p:sp>
      <p:sp>
        <p:nvSpPr>
          <p:cNvPr id="22532" name="テキスト ボックス 3"/>
          <p:cNvSpPr txBox="1">
            <a:spLocks noChangeArrowheads="1"/>
          </p:cNvSpPr>
          <p:nvPr/>
        </p:nvSpPr>
        <p:spPr bwMode="auto">
          <a:xfrm>
            <a:off x="0" y="1196752"/>
            <a:ext cx="9144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ja-JP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The core concept of </a:t>
            </a:r>
            <a:r>
              <a:rPr lang="en-US" altLang="ja-JP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the regulatory </a:t>
            </a:r>
            <a:r>
              <a:rPr lang="en-US" altLang="ja-JP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structure </a:t>
            </a:r>
            <a:r>
              <a:rPr lang="en-US" altLang="ja-JP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was defined </a:t>
            </a:r>
            <a:r>
              <a:rPr lang="en-US" altLang="ja-JP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by the League of Congressmen within </a:t>
            </a:r>
            <a:r>
              <a:rPr lang="en-US" altLang="ja-JP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the Fundamental </a:t>
            </a:r>
            <a:r>
              <a:rPr lang="en-US" altLang="ja-JP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Principles for IR Implementation Law dated Nov </a:t>
            </a:r>
            <a:r>
              <a:rPr lang="en-US" altLang="ja-JP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12, </a:t>
            </a:r>
            <a:r>
              <a:rPr lang="en-US" altLang="ja-JP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2013</a:t>
            </a:r>
            <a:endParaRPr lang="ja-JP" altLang="en-US" b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500494" y="2008803"/>
            <a:ext cx="8045896" cy="648072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  <a:cs typeface="Arial" pitchFamily="34" charset="0"/>
              </a:rPr>
              <a:t>The quantity </a:t>
            </a: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  <a:cs typeface="Arial" pitchFamily="34" charset="0"/>
              </a:rPr>
              <a:t>and </a:t>
            </a: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  <a:cs typeface="Arial" pitchFamily="34" charset="0"/>
              </a:rPr>
              <a:t>quality </a:t>
            </a: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  <a:cs typeface="Arial" pitchFamily="34" charset="0"/>
              </a:rPr>
              <a:t>of IR with </a:t>
            </a: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  <a:cs typeface="Arial" pitchFamily="34" charset="0"/>
              </a:rPr>
              <a:t>casinos </a:t>
            </a: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  <a:cs typeface="Arial" pitchFamily="34" charset="0"/>
              </a:rPr>
              <a:t>shall </a:t>
            </a: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  <a:cs typeface="Arial" pitchFamily="34" charset="0"/>
              </a:rPr>
              <a:t>be strictly regulated </a:t>
            </a: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  <a:cs typeface="Arial" pitchFamily="34" charset="0"/>
              </a:rPr>
              <a:t>and controlled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  <a:cs typeface="Arial" pitchFamily="34" charset="0"/>
              </a:rPr>
              <a:t>(number and location of </a:t>
            </a: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  <a:cs typeface="Arial" pitchFamily="34" charset="0"/>
              </a:rPr>
              <a:t>IR/casinos </a:t>
            </a: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  <a:cs typeface="Arial" pitchFamily="34" charset="0"/>
              </a:rPr>
              <a:t>shall be restricted)</a:t>
            </a:r>
            <a:endParaRPr lang="ja-JP" altLang="en-US" sz="1600" dirty="0">
              <a:latin typeface="Calibri" panose="020F0502020204030204" pitchFamily="34" charset="0"/>
              <a:ea typeface="HGPｺﾞｼｯｸE" pitchFamily="50" charset="-128"/>
              <a:cs typeface="Arial" pitchFamily="34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516467" y="3349831"/>
            <a:ext cx="8003605" cy="566206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9pPr>
          </a:lstStyle>
          <a:p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  <a:cs typeface="Arial" charset="0"/>
              </a:rPr>
              <a:t>The national government will </a:t>
            </a: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  <a:cs typeface="Arial" charset="0"/>
              </a:rPr>
              <a:t>chose </a:t>
            </a: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  <a:cs typeface="Arial" charset="0"/>
              </a:rPr>
              <a:t>a limited </a:t>
            </a: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  <a:cs typeface="Arial" charset="0"/>
              </a:rPr>
              <a:t>number of zones (</a:t>
            </a: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  <a:cs typeface="Arial" charset="0"/>
              </a:rPr>
              <a:t>locations/sites for </a:t>
            </a: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  <a:cs typeface="Arial" charset="0"/>
              </a:rPr>
              <a:t>IR </a:t>
            </a: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  <a:cs typeface="Arial" charset="0"/>
              </a:rPr>
              <a:t>with casinos)</a:t>
            </a:r>
          </a:p>
          <a:p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  <a:cs typeface="Arial" charset="0"/>
              </a:rPr>
              <a:t>based on proposals by </a:t>
            </a:r>
            <a:r>
              <a:rPr lang="en-US" altLang="ja-JP" sz="1600" dirty="0">
                <a:latin typeface="Calibri" panose="020F0502020204030204" pitchFamily="34" charset="0"/>
                <a:ea typeface="HGPｺﾞｼｯｸE" pitchFamily="50" charset="-128"/>
                <a:cs typeface="Arial" charset="0"/>
              </a:rPr>
              <a:t>l</a:t>
            </a: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  <a:cs typeface="Arial" charset="0"/>
              </a:rPr>
              <a:t>ocal </a:t>
            </a: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  <a:cs typeface="Arial" charset="0"/>
              </a:rPr>
              <a:t>g</a:t>
            </a: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  <a:cs typeface="Arial" charset="0"/>
              </a:rPr>
              <a:t>overnments, </a:t>
            </a: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  <a:cs typeface="Arial" charset="0"/>
              </a:rPr>
              <a:t>under fair and transparent criteria and procedures</a:t>
            </a:r>
            <a:r>
              <a:rPr lang="ja-JP" altLang="en-US" sz="1600" dirty="0" smtClean="0">
                <a:latin typeface="Calibri" panose="020F0502020204030204" pitchFamily="34" charset="0"/>
                <a:ea typeface="HGPｺﾞｼｯｸE" pitchFamily="50" charset="-128"/>
                <a:cs typeface="Arial" charset="0"/>
              </a:rPr>
              <a:t>　</a:t>
            </a:r>
            <a:endParaRPr lang="ja-JP" altLang="en-US" sz="1600" dirty="0">
              <a:latin typeface="Calibri" panose="020F0502020204030204" pitchFamily="34" charset="0"/>
              <a:ea typeface="HGPｺﾞｼｯｸE" pitchFamily="50" charset="-128"/>
              <a:cs typeface="Arial" charset="0"/>
            </a:endParaRPr>
          </a:p>
        </p:txBody>
      </p:sp>
      <p:sp>
        <p:nvSpPr>
          <p:cNvPr id="20" name="Rectangle 7"/>
          <p:cNvSpPr>
            <a:spLocks noChangeArrowheads="1"/>
          </p:cNvSpPr>
          <p:nvPr/>
        </p:nvSpPr>
        <p:spPr bwMode="auto">
          <a:xfrm>
            <a:off x="516466" y="4010421"/>
            <a:ext cx="8029923" cy="643725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  <a:cs typeface="Arial" pitchFamily="34" charset="0"/>
              </a:rPr>
              <a:t>The chosen </a:t>
            </a: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  <a:cs typeface="Arial" pitchFamily="34" charset="0"/>
              </a:rPr>
              <a:t>local government </a:t>
            </a: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  <a:cs typeface="Arial" pitchFamily="34" charset="0"/>
              </a:rPr>
              <a:t>will conduct a tender to choose a developer/investor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  <a:cs typeface="Arial" pitchFamily="34" charset="0"/>
              </a:rPr>
              <a:t>who can invest, finance, construct and operate </a:t>
            </a: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  <a:cs typeface="Arial" pitchFamily="34" charset="0"/>
              </a:rPr>
              <a:t>the IR </a:t>
            </a: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  <a:cs typeface="Arial" pitchFamily="34" charset="0"/>
              </a:rPr>
              <a:t>with </a:t>
            </a: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  <a:cs typeface="Arial" pitchFamily="34" charset="0"/>
              </a:rPr>
              <a:t>a casino</a:t>
            </a:r>
            <a:r>
              <a:rPr lang="en-US" altLang="ja-JP" sz="1600" dirty="0" smtClean="0">
                <a:latin typeface="+mn-lt"/>
                <a:ea typeface="HGPｺﾞｼｯｸE" pitchFamily="50" charset="-128"/>
                <a:cs typeface="Arial" pitchFamily="34" charset="0"/>
              </a:rPr>
              <a:t>. </a:t>
            </a:r>
            <a:endParaRPr lang="ja-JP" altLang="en-US" sz="1600" dirty="0">
              <a:latin typeface="+mn-lt"/>
              <a:ea typeface="HGPｺﾞｼｯｸE" pitchFamily="50" charset="-128"/>
              <a:cs typeface="Arial" pitchFamily="34" charset="0"/>
            </a:endParaRPr>
          </a:p>
        </p:txBody>
      </p:sp>
      <p:sp>
        <p:nvSpPr>
          <p:cNvPr id="21" name="Rectangle 7"/>
          <p:cNvSpPr>
            <a:spLocks noChangeArrowheads="1"/>
          </p:cNvSpPr>
          <p:nvPr/>
        </p:nvSpPr>
        <p:spPr bwMode="auto">
          <a:xfrm>
            <a:off x="516466" y="4763451"/>
            <a:ext cx="8003606" cy="575779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</a:rPr>
              <a:t>Operation of </a:t>
            </a: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</a:rPr>
              <a:t>the casino </a:t>
            </a: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</a:rPr>
              <a:t>segment is subject to stringent </a:t>
            </a: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</a:rPr>
              <a:t>licensing </a:t>
            </a: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</a:rPr>
              <a:t>requirements which the chosen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</a:rPr>
              <a:t>developer/investor shall have to seek separately from </a:t>
            </a: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</a:rPr>
              <a:t>the regulatory authorities</a:t>
            </a: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</a:rPr>
              <a:t>.</a:t>
            </a:r>
            <a:endParaRPr lang="ja-JP" altLang="en-US" sz="1600" dirty="0">
              <a:latin typeface="Calibri" panose="020F0502020204030204" pitchFamily="34" charset="0"/>
              <a:ea typeface="HGPｺﾞｼｯｸE" pitchFamily="50" charset="-128"/>
            </a:endParaRPr>
          </a:p>
        </p:txBody>
      </p: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516466" y="5448535"/>
            <a:ext cx="8023823" cy="788777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  <a:cs typeface="Arial" pitchFamily="34" charset="0"/>
              </a:rPr>
              <a:t>National regulatory authorities </a:t>
            </a: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  <a:cs typeface="Arial" pitchFamily="34" charset="0"/>
              </a:rPr>
              <a:t>shall be created </a:t>
            </a: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  <a:cs typeface="Arial" pitchFamily="34" charset="0"/>
              </a:rPr>
              <a:t>in order </a:t>
            </a: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  <a:cs typeface="Arial" pitchFamily="34" charset="0"/>
              </a:rPr>
              <a:t>to regulate, license, control and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  <a:cs typeface="Arial" pitchFamily="34" charset="0"/>
              </a:rPr>
              <a:t>monitor gaming activities as an independent and neutral Article 3 </a:t>
            </a: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  <a:cs typeface="Arial" pitchFamily="34" charset="0"/>
              </a:rPr>
              <a:t>commission</a:t>
            </a: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  <a:cs typeface="Arial" pitchFamily="34" charset="0"/>
              </a:rPr>
              <a:t>,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  <a:cs typeface="Arial" pitchFamily="34" charset="0"/>
              </a:rPr>
              <a:t>having quasi-legislative powers</a:t>
            </a:r>
            <a:endParaRPr lang="ja-JP" altLang="en-US" sz="1600" dirty="0">
              <a:latin typeface="Calibri" panose="020F0502020204030204" pitchFamily="34" charset="0"/>
              <a:ea typeface="HGPｺﾞｼｯｸE" pitchFamily="50" charset="-128"/>
              <a:cs typeface="Arial" pitchFamily="34" charset="0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500494" y="2740808"/>
            <a:ext cx="8045896" cy="516269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  <a:cs typeface="Arial" pitchFamily="34" charset="0"/>
              </a:rPr>
              <a:t>Casinos are </a:t>
            </a: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  <a:cs typeface="Arial" pitchFamily="34" charset="0"/>
              </a:rPr>
              <a:t>entertainment for </a:t>
            </a: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  <a:cs typeface="Arial" pitchFamily="34" charset="0"/>
              </a:rPr>
              <a:t>adults </a:t>
            </a: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  <a:cs typeface="Arial" pitchFamily="34" charset="0"/>
              </a:rPr>
              <a:t>only, accessible by eligible </a:t>
            </a: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  <a:cs typeface="Arial" pitchFamily="34" charset="0"/>
              </a:rPr>
              <a:t>patrons </a:t>
            </a: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  <a:cs typeface="Arial" pitchFamily="34" charset="0"/>
              </a:rPr>
              <a:t>regardless of </a:t>
            </a:r>
            <a:r>
              <a:rPr lang="en-US" altLang="ja-JP" sz="1600" dirty="0" smtClean="0">
                <a:latin typeface="Calibri" panose="020F0502020204030204" pitchFamily="34" charset="0"/>
                <a:ea typeface="HGPｺﾞｼｯｸE" pitchFamily="50" charset="-128"/>
                <a:cs typeface="Arial" pitchFamily="34" charset="0"/>
              </a:rPr>
              <a:t>nationality</a:t>
            </a:r>
            <a:endParaRPr lang="ja-JP" altLang="en-US" sz="1600" dirty="0">
              <a:latin typeface="Calibri" panose="020F0502020204030204" pitchFamily="34" charset="0"/>
              <a:ea typeface="HGPｺﾞｼｯｸE" pitchFamily="50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536501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/>
          <p:nvPr/>
        </p:nvSpPr>
        <p:spPr>
          <a:xfrm>
            <a:off x="974279" y="2060848"/>
            <a:ext cx="4104456" cy="58147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latin typeface="Calibri" panose="020F0502020204030204" pitchFamily="34" charset="0"/>
                <a:ea typeface="Arial Unicode MS" pitchFamily="50" charset="-128"/>
                <a:cs typeface="Arial Unicode MS" pitchFamily="50" charset="-128"/>
              </a:rPr>
              <a:t>Legal structure for implementation of IR including </a:t>
            </a:r>
            <a:r>
              <a:rPr kumimoji="1" lang="en-US" altLang="ja-JP" dirty="0" smtClean="0">
                <a:latin typeface="Calibri" panose="020F0502020204030204" pitchFamily="34" charset="0"/>
                <a:ea typeface="Arial Unicode MS" pitchFamily="50" charset="-128"/>
                <a:cs typeface="Arial Unicode MS" pitchFamily="50" charset="-128"/>
              </a:rPr>
              <a:t>a casino</a:t>
            </a:r>
            <a:endParaRPr kumimoji="1" lang="ja-JP" altLang="en-US" dirty="0">
              <a:latin typeface="Calibri" panose="020F0502020204030204" pitchFamily="34" charset="0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4" name="角丸四角形 3"/>
          <p:cNvSpPr/>
          <p:nvPr/>
        </p:nvSpPr>
        <p:spPr>
          <a:xfrm>
            <a:off x="4312121" y="2492896"/>
            <a:ext cx="4320480" cy="632814"/>
          </a:xfrm>
          <a:prstGeom prst="roundRect">
            <a:avLst/>
          </a:prstGeom>
          <a:solidFill>
            <a:srgbClr val="FFFF00">
              <a:alpha val="14000"/>
            </a:srgbClr>
          </a:solidFill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latin typeface="Calibri" panose="020F0502020204030204" pitchFamily="34" charset="0"/>
                <a:ea typeface="Arial Unicode MS" pitchFamily="50" charset="-128"/>
                <a:cs typeface="Arial Unicode MS" pitchFamily="50" charset="-128"/>
              </a:rPr>
              <a:t>Legal structure for selecting site and private investor/operator</a:t>
            </a:r>
            <a:endParaRPr kumimoji="1" lang="ja-JP" altLang="en-US" dirty="0">
              <a:latin typeface="Calibri" panose="020F0502020204030204" pitchFamily="34" charset="0"/>
              <a:ea typeface="Arial Unicode MS" pitchFamily="50" charset="-128"/>
              <a:cs typeface="Arial Unicode MS" pitchFamily="50" charset="-128"/>
            </a:endParaRPr>
          </a:p>
        </p:txBody>
      </p:sp>
      <p:graphicFrame>
        <p:nvGraphicFramePr>
          <p:cNvPr id="5" name="図表 4"/>
          <p:cNvGraphicFramePr/>
          <p:nvPr>
            <p:extLst>
              <p:ext uri="{D42A27DB-BD31-4B8C-83A1-F6EECF244321}">
                <p14:modId xmlns:p14="http://schemas.microsoft.com/office/powerpoint/2010/main" val="705779574"/>
              </p:ext>
            </p:extLst>
          </p:nvPr>
        </p:nvGraphicFramePr>
        <p:xfrm>
          <a:off x="971600" y="3212976"/>
          <a:ext cx="6480720" cy="3456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7" name="直線矢印コネクタ 6"/>
          <p:cNvCxnSpPr/>
          <p:nvPr/>
        </p:nvCxnSpPr>
        <p:spPr>
          <a:xfrm flipH="1">
            <a:off x="3023828" y="4581128"/>
            <a:ext cx="612068" cy="648072"/>
          </a:xfrm>
          <a:prstGeom prst="straightConnector1">
            <a:avLst/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矢印コネクタ 8"/>
          <p:cNvCxnSpPr/>
          <p:nvPr/>
        </p:nvCxnSpPr>
        <p:spPr>
          <a:xfrm>
            <a:off x="3419872" y="5661248"/>
            <a:ext cx="1368152" cy="0"/>
          </a:xfrm>
          <a:prstGeom prst="straightConnector1">
            <a:avLst/>
          </a:prstGeom>
          <a:ln w="28575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矢印コネクタ 10"/>
          <p:cNvCxnSpPr/>
          <p:nvPr/>
        </p:nvCxnSpPr>
        <p:spPr>
          <a:xfrm>
            <a:off x="4459458" y="4509120"/>
            <a:ext cx="576064" cy="720080"/>
          </a:xfrm>
          <a:prstGeom prst="straightConnector1">
            <a:avLst/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テキスト ボックス 5"/>
          <p:cNvSpPr txBox="1"/>
          <p:nvPr/>
        </p:nvSpPr>
        <p:spPr>
          <a:xfrm>
            <a:off x="5220072" y="3284984"/>
            <a:ext cx="35283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400" dirty="0" smtClean="0">
                <a:latin typeface="+mn-lt"/>
                <a:ea typeface="Arial Unicode MS" pitchFamily="50" charset="-128"/>
                <a:cs typeface="Arial Unicode MS" pitchFamily="50" charset="-128"/>
              </a:rPr>
              <a:t>(</a:t>
            </a:r>
            <a:r>
              <a:rPr lang="en-US" altLang="ja-JP" sz="1600" dirty="0" smtClean="0">
                <a:latin typeface="Calibri" panose="020F0502020204030204" pitchFamily="34" charset="0"/>
                <a:ea typeface="Arial Unicode MS" pitchFamily="50" charset="-128"/>
                <a:cs typeface="Arial Unicode MS" pitchFamily="50" charset="-128"/>
              </a:rPr>
              <a:t>Initiate/implement legal structure, </a:t>
            </a:r>
            <a:r>
              <a:rPr lang="en-US" altLang="ja-JP" sz="1600" dirty="0" smtClean="0">
                <a:latin typeface="Calibri" panose="020F0502020204030204" pitchFamily="34" charset="0"/>
                <a:ea typeface="Arial Unicode MS" pitchFamily="50" charset="-128"/>
                <a:cs typeface="Arial Unicode MS" pitchFamily="50" charset="-128"/>
              </a:rPr>
              <a:t>designate/select </a:t>
            </a:r>
            <a:r>
              <a:rPr lang="en-US" altLang="ja-JP" sz="1600" dirty="0" smtClean="0">
                <a:latin typeface="Calibri" panose="020F0502020204030204" pitchFamily="34" charset="0"/>
                <a:ea typeface="Arial Unicode MS" pitchFamily="50" charset="-128"/>
                <a:cs typeface="Arial Unicode MS" pitchFamily="50" charset="-128"/>
              </a:rPr>
              <a:t>zones, </a:t>
            </a:r>
            <a:r>
              <a:rPr lang="en-US" altLang="ja-JP" sz="1600" dirty="0" smtClean="0">
                <a:latin typeface="Calibri" panose="020F0502020204030204" pitchFamily="34" charset="0"/>
                <a:ea typeface="Arial Unicode MS" pitchFamily="50" charset="-128"/>
                <a:cs typeface="Arial Unicode MS" pitchFamily="50" charset="-128"/>
              </a:rPr>
              <a:t>licensing</a:t>
            </a:r>
            <a:r>
              <a:rPr lang="en-US" altLang="ja-JP" sz="1600" dirty="0" smtClean="0">
                <a:latin typeface="Calibri" panose="020F0502020204030204" pitchFamily="34" charset="0"/>
                <a:ea typeface="Arial Unicode MS" pitchFamily="50" charset="-128"/>
                <a:cs typeface="Arial Unicode MS" pitchFamily="50" charset="-128"/>
              </a:rPr>
              <a:t>, </a:t>
            </a:r>
            <a:r>
              <a:rPr lang="en-US" altLang="ja-JP" sz="1600" dirty="0" smtClean="0">
                <a:latin typeface="Calibri" panose="020F0502020204030204" pitchFamily="34" charset="0"/>
                <a:ea typeface="Arial Unicode MS" pitchFamily="50" charset="-128"/>
                <a:cs typeface="Arial Unicode MS" pitchFamily="50" charset="-128"/>
              </a:rPr>
              <a:t>regulation </a:t>
            </a:r>
            <a:r>
              <a:rPr lang="en-US" altLang="ja-JP" sz="1600" dirty="0" smtClean="0">
                <a:latin typeface="Calibri" panose="020F0502020204030204" pitchFamily="34" charset="0"/>
                <a:ea typeface="Arial Unicode MS" pitchFamily="50" charset="-128"/>
                <a:cs typeface="Arial Unicode MS" pitchFamily="50" charset="-128"/>
              </a:rPr>
              <a:t>and </a:t>
            </a:r>
            <a:r>
              <a:rPr lang="en-US" altLang="ja-JP" sz="1600" dirty="0" smtClean="0">
                <a:latin typeface="Calibri" panose="020F0502020204030204" pitchFamily="34" charset="0"/>
                <a:ea typeface="Arial Unicode MS" pitchFamily="50" charset="-128"/>
                <a:cs typeface="Arial Unicode MS" pitchFamily="50" charset="-128"/>
              </a:rPr>
              <a:t>monitoring</a:t>
            </a:r>
            <a:r>
              <a:rPr lang="en-US" altLang="ja-JP" sz="1600" dirty="0" smtClean="0">
                <a:latin typeface="Calibri" panose="020F0502020204030204" pitchFamily="34" charset="0"/>
                <a:ea typeface="Arial Unicode MS" pitchFamily="50" charset="-128"/>
                <a:cs typeface="Arial Unicode MS" pitchFamily="50" charset="-128"/>
              </a:rPr>
              <a:t>)</a:t>
            </a:r>
            <a:endParaRPr kumimoji="1" lang="ja-JP" altLang="en-US" sz="1600" dirty="0">
              <a:latin typeface="Calibri" panose="020F0502020204030204" pitchFamily="34" charset="0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98663" y="5076472"/>
            <a:ext cx="18722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dirty="0" smtClean="0">
                <a:solidFill>
                  <a:srgbClr val="000000"/>
                </a:solidFill>
                <a:latin typeface="Calibri" panose="020F0502020204030204" pitchFamily="34" charset="0"/>
                <a:ea typeface="Arial Unicode MS" pitchFamily="50" charset="-128"/>
                <a:cs typeface="Arial Unicode MS" pitchFamily="50" charset="-128"/>
              </a:rPr>
              <a:t>(Development strategy, </a:t>
            </a:r>
            <a:r>
              <a:rPr lang="en-US" altLang="ja-JP" sz="1600" dirty="0" smtClean="0">
                <a:solidFill>
                  <a:srgbClr val="000000"/>
                </a:solidFill>
                <a:latin typeface="Calibri" panose="020F0502020204030204" pitchFamily="34" charset="0"/>
                <a:ea typeface="Arial Unicode MS" pitchFamily="50" charset="-128"/>
                <a:cs typeface="Arial Unicode MS" pitchFamily="50" charset="-128"/>
              </a:rPr>
              <a:t>regional </a:t>
            </a:r>
            <a:r>
              <a:rPr lang="en-US" altLang="ja-JP" sz="1600" dirty="0" smtClean="0">
                <a:solidFill>
                  <a:srgbClr val="000000"/>
                </a:solidFill>
                <a:latin typeface="Calibri" panose="020F0502020204030204" pitchFamily="34" charset="0"/>
                <a:ea typeface="Arial Unicode MS" pitchFamily="50" charset="-128"/>
                <a:cs typeface="Arial Unicode MS" pitchFamily="50" charset="-128"/>
              </a:rPr>
              <a:t>vision, </a:t>
            </a:r>
            <a:r>
              <a:rPr lang="en-US" altLang="ja-JP" sz="1600" dirty="0" smtClean="0">
                <a:solidFill>
                  <a:srgbClr val="000000"/>
                </a:solidFill>
                <a:latin typeface="Calibri" panose="020F0502020204030204" pitchFamily="34" charset="0"/>
                <a:ea typeface="Arial Unicode MS" pitchFamily="50" charset="-128"/>
                <a:cs typeface="Arial Unicode MS" pitchFamily="50" charset="-128"/>
              </a:rPr>
              <a:t>selection </a:t>
            </a:r>
            <a:r>
              <a:rPr lang="en-US" altLang="ja-JP" sz="1600" dirty="0" smtClean="0">
                <a:solidFill>
                  <a:srgbClr val="000000"/>
                </a:solidFill>
                <a:latin typeface="Calibri" panose="020F0502020204030204" pitchFamily="34" charset="0"/>
                <a:ea typeface="Arial Unicode MS" pitchFamily="50" charset="-128"/>
                <a:cs typeface="Arial Unicode MS" pitchFamily="50" charset="-128"/>
              </a:rPr>
              <a:t>of investor-developer</a:t>
            </a:r>
            <a:r>
              <a:rPr lang="en-US" altLang="ja-JP" sz="1600" dirty="0" smtClean="0">
                <a:solidFill>
                  <a:srgbClr val="000000"/>
                </a:solidFill>
                <a:latin typeface="Calibri" panose="020F0502020204030204" pitchFamily="34" charset="0"/>
                <a:ea typeface="HGSｺﾞｼｯｸE" pitchFamily="50" charset="-128"/>
                <a:cs typeface="ＭＳ Ｐゴシック" pitchFamily="50" charset="-128"/>
              </a:rPr>
              <a:t>)</a:t>
            </a:r>
            <a:endParaRPr kumimoji="1" lang="ja-JP" altLang="en-US" sz="1600" dirty="0">
              <a:latin typeface="Calibri" panose="020F0502020204030204" pitchFamily="34" charset="0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472361" y="5076472"/>
            <a:ext cx="25922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dirty="0" smtClean="0">
                <a:solidFill>
                  <a:srgbClr val="000000"/>
                </a:solidFill>
                <a:latin typeface="Calibri" panose="020F0502020204030204" pitchFamily="34" charset="0"/>
                <a:ea typeface="Arial Unicode MS" pitchFamily="50" charset="-128"/>
                <a:cs typeface="Arial Unicode MS" pitchFamily="50" charset="-128"/>
              </a:rPr>
              <a:t>(Concrete business proposal, construction &amp; operation of IR including casino)</a:t>
            </a:r>
            <a:endParaRPr kumimoji="1" lang="ja-JP" altLang="en-US" sz="1600" dirty="0">
              <a:latin typeface="Calibri" panose="020F0502020204030204" pitchFamily="34" charset="0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835696" y="4167664"/>
            <a:ext cx="2448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i="1" dirty="0" smtClean="0">
                <a:solidFill>
                  <a:srgbClr val="0033CC"/>
                </a:solidFill>
                <a:latin typeface="Calibri" panose="020F0502020204030204" pitchFamily="34" charset="0"/>
                <a:ea typeface="HGSｺﾞｼｯｸE" pitchFamily="50" charset="-128"/>
                <a:cs typeface="ＭＳ Ｐゴシック" pitchFamily="50" charset="-128"/>
              </a:rPr>
              <a:t>Designation of </a:t>
            </a:r>
            <a:r>
              <a:rPr lang="en-US" altLang="ja-JP" sz="1600" i="1" dirty="0" smtClean="0">
                <a:solidFill>
                  <a:srgbClr val="0033CC"/>
                </a:solidFill>
                <a:latin typeface="Calibri" panose="020F0502020204030204" pitchFamily="34" charset="0"/>
                <a:ea typeface="HGSｺﾞｼｯｸE" pitchFamily="50" charset="-128"/>
                <a:cs typeface="ＭＳ Ｐゴシック" pitchFamily="50" charset="-128"/>
              </a:rPr>
              <a:t>zone (</a:t>
            </a:r>
            <a:r>
              <a:rPr lang="ja-JP" altLang="en-US" sz="1600" i="1" dirty="0" smtClean="0">
                <a:solidFill>
                  <a:srgbClr val="0033CC"/>
                </a:solidFill>
                <a:latin typeface="Calibri" panose="020F0502020204030204" pitchFamily="34" charset="0"/>
                <a:ea typeface="HGSｺﾞｼｯｸE" pitchFamily="50" charset="-128"/>
                <a:cs typeface="ＭＳ Ｐゴシック" pitchFamily="50" charset="-128"/>
              </a:rPr>
              <a:t>①</a:t>
            </a:r>
            <a:r>
              <a:rPr lang="en-US" altLang="ja-JP" sz="1600" i="1" dirty="0" smtClean="0">
                <a:solidFill>
                  <a:srgbClr val="0033CC"/>
                </a:solidFill>
                <a:latin typeface="Calibri" panose="020F0502020204030204" pitchFamily="34" charset="0"/>
                <a:ea typeface="HGSｺﾞｼｯｸE" pitchFamily="50" charset="-128"/>
                <a:cs typeface="ＭＳ Ｐゴシック" pitchFamily="50" charset="-128"/>
              </a:rPr>
              <a:t>)</a:t>
            </a:r>
            <a:endParaRPr kumimoji="1" lang="ja-JP" altLang="en-US" dirty="0">
              <a:latin typeface="Calibri" panose="020F0502020204030204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2970553" y="6089555"/>
            <a:ext cx="340164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r>
              <a:rPr lang="en-US" altLang="ja-JP" sz="1600" i="1" dirty="0" smtClean="0">
                <a:solidFill>
                  <a:srgbClr val="0033CC"/>
                </a:solidFill>
                <a:ea typeface="HGSｺﾞｼｯｸE" pitchFamily="50" charset="-128"/>
                <a:cs typeface="ＭＳ Ｐゴシック" pitchFamily="50" charset="-128"/>
              </a:rPr>
              <a:t>Selection of </a:t>
            </a:r>
            <a:r>
              <a:rPr lang="en-US" altLang="ja-JP" sz="1600" i="1" dirty="0" smtClean="0">
                <a:solidFill>
                  <a:srgbClr val="0033CC"/>
                </a:solidFill>
                <a:ea typeface="HGSｺﾞｼｯｸE" pitchFamily="50" charset="-128"/>
                <a:cs typeface="ＭＳ Ｐゴシック" pitchFamily="50" charset="-128"/>
              </a:rPr>
              <a:t>investor-developer (</a:t>
            </a:r>
            <a:r>
              <a:rPr lang="ja-JP" altLang="en-US" sz="1600" i="1" dirty="0" smtClean="0">
                <a:solidFill>
                  <a:srgbClr val="0033CC"/>
                </a:solidFill>
                <a:ea typeface="HGSｺﾞｼｯｸE" pitchFamily="50" charset="-128"/>
                <a:cs typeface="ＭＳ Ｐゴシック" pitchFamily="50" charset="-128"/>
              </a:rPr>
              <a:t>②</a:t>
            </a:r>
            <a:r>
              <a:rPr lang="en-US" altLang="ja-JP" sz="1600" i="1" dirty="0" smtClean="0">
                <a:solidFill>
                  <a:srgbClr val="0033CC"/>
                </a:solidFill>
                <a:ea typeface="HGSｺﾞｼｯｸE" pitchFamily="50" charset="-128"/>
                <a:cs typeface="ＭＳ Ｐゴシック" pitchFamily="50" charset="-128"/>
              </a:rPr>
              <a:t>)</a:t>
            </a:r>
            <a:endParaRPr lang="ja-JP" altLang="en-US" sz="1600" i="1" dirty="0">
              <a:ea typeface="HGSｺﾞｼｯｸE" pitchFamily="50" charset="-128"/>
              <a:cs typeface="ＭＳ Ｐゴシック" pitchFamily="50" charset="-128"/>
            </a:endParaRPr>
          </a:p>
        </p:txBody>
      </p:sp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4035854" y="4198253"/>
            <a:ext cx="379781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ctr"/>
            <a:r>
              <a:rPr lang="en-US" altLang="ja-JP" sz="1600" i="1" dirty="0" smtClean="0">
                <a:solidFill>
                  <a:srgbClr val="0033CC"/>
                </a:solidFill>
                <a:ea typeface="HGSｺﾞｼｯｸE" pitchFamily="50" charset="-128"/>
                <a:cs typeface="ＭＳ Ｐゴシック" pitchFamily="50" charset="-128"/>
              </a:rPr>
              <a:t>Licensing, </a:t>
            </a:r>
            <a:r>
              <a:rPr lang="en-US" altLang="ja-JP" sz="1600" i="1" dirty="0" smtClean="0">
                <a:solidFill>
                  <a:srgbClr val="0033CC"/>
                </a:solidFill>
                <a:ea typeface="HGSｺﾞｼｯｸE" pitchFamily="50" charset="-128"/>
                <a:cs typeface="ＭＳ Ｐゴシック" pitchFamily="50" charset="-128"/>
              </a:rPr>
              <a:t>regulation </a:t>
            </a:r>
            <a:r>
              <a:rPr lang="en-US" altLang="ja-JP" sz="1600" i="1" dirty="0" smtClean="0">
                <a:solidFill>
                  <a:srgbClr val="0033CC"/>
                </a:solidFill>
                <a:ea typeface="HGSｺﾞｼｯｸE" pitchFamily="50" charset="-128"/>
                <a:cs typeface="ＭＳ Ｐゴシック" pitchFamily="50" charset="-128"/>
              </a:rPr>
              <a:t>and </a:t>
            </a:r>
            <a:r>
              <a:rPr lang="en-US" altLang="ja-JP" sz="1600" i="1" dirty="0" smtClean="0">
                <a:solidFill>
                  <a:srgbClr val="0033CC"/>
                </a:solidFill>
                <a:ea typeface="HGSｺﾞｼｯｸE" pitchFamily="50" charset="-128"/>
                <a:cs typeface="ＭＳ Ｐゴシック" pitchFamily="50" charset="-128"/>
              </a:rPr>
              <a:t>monitoring (</a:t>
            </a:r>
            <a:r>
              <a:rPr lang="ja-JP" altLang="en-US" sz="1600" i="1" dirty="0" smtClean="0">
                <a:solidFill>
                  <a:srgbClr val="0033CC"/>
                </a:solidFill>
                <a:ea typeface="HGSｺﾞｼｯｸE" pitchFamily="50" charset="-128"/>
                <a:cs typeface="ＭＳ Ｐゴシック" pitchFamily="50" charset="-128"/>
              </a:rPr>
              <a:t>③</a:t>
            </a:r>
            <a:r>
              <a:rPr lang="en-US" altLang="ja-JP" sz="1600" i="1" dirty="0" smtClean="0">
                <a:solidFill>
                  <a:srgbClr val="0033CC"/>
                </a:solidFill>
                <a:ea typeface="HGSｺﾞｼｯｸE" pitchFamily="50" charset="-128"/>
                <a:cs typeface="ＭＳ Ｐゴシック" pitchFamily="50" charset="-128"/>
              </a:rPr>
              <a:t>)</a:t>
            </a:r>
            <a:endParaRPr lang="ja-JP" altLang="en-US" sz="1600" i="1" dirty="0">
              <a:ea typeface="HGSｺﾞｼｯｸE" pitchFamily="50" charset="-128"/>
              <a:cs typeface="ＭＳ Ｐゴシック" pitchFamily="50" charset="-128"/>
            </a:endParaRPr>
          </a:p>
        </p:txBody>
      </p:sp>
      <p:sp>
        <p:nvSpPr>
          <p:cNvPr id="16" name="タイトル 15"/>
          <p:cNvSpPr>
            <a:spLocks noGrp="1"/>
          </p:cNvSpPr>
          <p:nvPr>
            <p:ph type="title"/>
          </p:nvPr>
        </p:nvSpPr>
        <p:spPr>
          <a:xfrm>
            <a:off x="362296" y="188640"/>
            <a:ext cx="8781703" cy="914400"/>
          </a:xfrm>
        </p:spPr>
        <p:txBody>
          <a:bodyPr>
            <a:normAutofit/>
          </a:bodyPr>
          <a:lstStyle/>
          <a:p>
            <a:r>
              <a:rPr lang="en-US" altLang="ja-JP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Predicted Regulatory </a:t>
            </a:r>
            <a:r>
              <a:rPr lang="en-US" altLang="ja-JP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Structure </a:t>
            </a:r>
            <a:r>
              <a:rPr lang="en-US" altLang="ja-JP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2)</a:t>
            </a:r>
            <a:endParaRPr kumimoji="1" lang="ja-JP" alt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スライド番号プレースホルダー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7F76E5-CB0A-41DE-AB1D-226069513BB9}" type="slidenum">
              <a:rPr lang="ja-JP" altLang="en-US" smtClean="0"/>
              <a:pPr>
                <a:defRPr/>
              </a:pPr>
              <a:t>8</a:t>
            </a:fld>
            <a:endParaRPr lang="ja-JP" altLang="en-US" dirty="0"/>
          </a:p>
        </p:txBody>
      </p:sp>
      <p:cxnSp>
        <p:nvCxnSpPr>
          <p:cNvPr id="17" name="直線矢印コネクタ 16"/>
          <p:cNvCxnSpPr/>
          <p:nvPr/>
        </p:nvCxnSpPr>
        <p:spPr>
          <a:xfrm flipH="1">
            <a:off x="3176228" y="4733528"/>
            <a:ext cx="612068" cy="648072"/>
          </a:xfrm>
          <a:prstGeom prst="straightConnector1">
            <a:avLst/>
          </a:prstGeom>
          <a:ln w="28575">
            <a:prstDash val="sysDot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矢印コネクタ 17"/>
          <p:cNvCxnSpPr/>
          <p:nvPr/>
        </p:nvCxnSpPr>
        <p:spPr>
          <a:xfrm>
            <a:off x="4217977" y="4697524"/>
            <a:ext cx="576064" cy="720080"/>
          </a:xfrm>
          <a:prstGeom prst="straightConnector1">
            <a:avLst/>
          </a:prstGeom>
          <a:ln w="28575">
            <a:prstDash val="sysDot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矢印コネクタ 18"/>
          <p:cNvCxnSpPr/>
          <p:nvPr/>
        </p:nvCxnSpPr>
        <p:spPr>
          <a:xfrm>
            <a:off x="3425889" y="5922856"/>
            <a:ext cx="1368152" cy="0"/>
          </a:xfrm>
          <a:prstGeom prst="straightConnector1">
            <a:avLst/>
          </a:prstGeom>
          <a:ln w="28575">
            <a:prstDash val="sysDot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テキスト ボックス 1"/>
          <p:cNvSpPr txBox="1"/>
          <p:nvPr/>
        </p:nvSpPr>
        <p:spPr>
          <a:xfrm>
            <a:off x="251520" y="1252500"/>
            <a:ext cx="849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Complexity stems from </a:t>
            </a:r>
            <a:r>
              <a:rPr kumimoji="1" lang="en-US" altLang="ja-JP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the splitting </a:t>
            </a:r>
            <a:r>
              <a:rPr kumimoji="1" lang="en-US" altLang="ja-JP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of tasks &amp; </a:t>
            </a:r>
            <a:r>
              <a:rPr kumimoji="1" lang="en-US" altLang="ja-JP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responsibilities </a:t>
            </a:r>
            <a:r>
              <a:rPr kumimoji="1" lang="en-US" altLang="ja-JP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among </a:t>
            </a:r>
            <a:r>
              <a:rPr kumimoji="1" lang="en-US" altLang="ja-JP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the national government, local governments </a:t>
            </a:r>
            <a:r>
              <a:rPr kumimoji="1" lang="en-US" altLang="ja-JP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and </a:t>
            </a:r>
            <a:r>
              <a:rPr kumimoji="1" lang="en-US" altLang="ja-JP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private operators/developers </a:t>
            </a:r>
            <a:endParaRPr kumimoji="1" lang="ja-JP" altLang="en-US" b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47918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>
          <a:xfrm>
            <a:off x="107504" y="139759"/>
            <a:ext cx="8951565" cy="914400"/>
          </a:xfrm>
        </p:spPr>
        <p:txBody>
          <a:bodyPr>
            <a:normAutofit/>
          </a:bodyPr>
          <a:lstStyle/>
          <a:p>
            <a:r>
              <a:rPr lang="en-US" altLang="ja-JP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Predicted Regulatory </a:t>
            </a:r>
            <a:r>
              <a:rPr lang="en-US" altLang="ja-JP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Structure </a:t>
            </a:r>
            <a:r>
              <a:rPr lang="en-US" altLang="ja-JP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3)</a:t>
            </a:r>
            <a:endParaRPr kumimoji="1" lang="ja-JP" alt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555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597050" y="6571952"/>
            <a:ext cx="1981200" cy="36576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0FBB1F3-CB6E-40FB-B646-0616F8579C7D}" type="slidenum">
              <a:rPr kumimoji="0" lang="en-US" altLang="ja-JP">
                <a:solidFill>
                  <a:schemeClr val="tx2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kumimoji="0" lang="en-US" altLang="ja-JP" dirty="0">
              <a:solidFill>
                <a:schemeClr val="tx2"/>
              </a:solidFill>
            </a:endParaRP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1496496" y="1916410"/>
            <a:ext cx="2087562" cy="433387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b="1" dirty="0">
                <a:latin typeface="Calibri" panose="020F0502020204030204" pitchFamily="34" charset="0"/>
                <a:ea typeface="HGPｺﾞｼｯｸE" pitchFamily="50" charset="-128"/>
              </a:rPr>
              <a:t>Prime Minister</a:t>
            </a:r>
            <a:endParaRPr lang="ja-JP" altLang="en-US" sz="1600" b="1" dirty="0">
              <a:latin typeface="Calibri" panose="020F0502020204030204" pitchFamily="34" charset="0"/>
              <a:ea typeface="HGPｺﾞｼｯｸE" pitchFamily="50" charset="-128"/>
            </a:endParaRP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5492506" y="1916410"/>
            <a:ext cx="1871663" cy="433387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b="1" dirty="0">
                <a:latin typeface="Calibri" panose="020F0502020204030204" pitchFamily="34" charset="0"/>
                <a:ea typeface="HGPｺﾞｼｯｸE" pitchFamily="50" charset="-128"/>
              </a:rPr>
              <a:t>Minister in </a:t>
            </a:r>
            <a:r>
              <a:rPr lang="en-US" altLang="ja-JP" sz="1600" b="1" dirty="0" smtClean="0">
                <a:latin typeface="Calibri" panose="020F0502020204030204" pitchFamily="34" charset="0"/>
                <a:ea typeface="HGPｺﾞｼｯｸE" pitchFamily="50" charset="-128"/>
              </a:rPr>
              <a:t>Charge</a:t>
            </a:r>
            <a:endParaRPr lang="ja-JP" altLang="en-US" sz="1600" b="1" dirty="0">
              <a:latin typeface="Calibri" panose="020F0502020204030204" pitchFamily="34" charset="0"/>
              <a:ea typeface="HGPｺﾞｼｯｸE" pitchFamily="50" charset="-128"/>
            </a:endParaRPr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6658037" y="2707977"/>
            <a:ext cx="2073877" cy="503238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400" dirty="0">
                <a:latin typeface="Calibri" panose="020F0502020204030204" pitchFamily="34" charset="0"/>
                <a:ea typeface="HGPｺﾞｼｯｸE" pitchFamily="50" charset="-128"/>
              </a:rPr>
              <a:t>Council on IR to </a:t>
            </a:r>
            <a:r>
              <a:rPr lang="en-US" altLang="ja-JP" sz="1400" dirty="0" smtClean="0">
                <a:latin typeface="Calibri" panose="020F0502020204030204" pitchFamily="34" charset="0"/>
                <a:ea typeface="HGPｺﾞｼｯｸE" pitchFamily="50" charset="-128"/>
              </a:rPr>
              <a:t>Advise </a:t>
            </a:r>
            <a:endParaRPr lang="en-US" altLang="ja-JP" sz="1400" dirty="0">
              <a:latin typeface="Calibri" panose="020F0502020204030204" pitchFamily="34" charset="0"/>
              <a:ea typeface="HGPｺﾞｼｯｸE" pitchFamily="50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400" dirty="0" smtClean="0">
                <a:latin typeface="Calibri" panose="020F0502020204030204" pitchFamily="34" charset="0"/>
                <a:ea typeface="HGPｺﾞｼｯｸE" pitchFamily="50" charset="-128"/>
              </a:rPr>
              <a:t>Minister</a:t>
            </a:r>
            <a:endParaRPr lang="ja-JP" altLang="en-US" sz="1400" dirty="0">
              <a:latin typeface="Calibri" panose="020F0502020204030204" pitchFamily="34" charset="0"/>
              <a:ea typeface="HGPｺﾞｼｯｸE" pitchFamily="50" charset="-128"/>
            </a:endParaRPr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5564465" y="3357264"/>
            <a:ext cx="1845204" cy="468313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b="1" dirty="0">
                <a:latin typeface="Calibri" panose="020F0502020204030204" pitchFamily="34" charset="0"/>
                <a:ea typeface="HGPｺﾞｼｯｸE" pitchFamily="50" charset="-128"/>
              </a:rPr>
              <a:t>Specified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b="1" dirty="0">
                <a:latin typeface="Calibri" panose="020F0502020204030204" pitchFamily="34" charset="0"/>
                <a:ea typeface="HGPｺﾞｼｯｸE" pitchFamily="50" charset="-128"/>
              </a:rPr>
              <a:t>Local Government</a:t>
            </a:r>
            <a:endParaRPr lang="ja-JP" altLang="en-US" sz="1600" b="1" dirty="0">
              <a:latin typeface="Calibri" panose="020F0502020204030204" pitchFamily="34" charset="0"/>
              <a:ea typeface="HGPｺﾞｼｯｸE" pitchFamily="50" charset="-128"/>
            </a:endParaRPr>
          </a:p>
        </p:txBody>
      </p:sp>
      <p:sp>
        <p:nvSpPr>
          <p:cNvPr id="23568" name="Rectangle 8"/>
          <p:cNvSpPr>
            <a:spLocks noChangeArrowheads="1"/>
          </p:cNvSpPr>
          <p:nvPr/>
        </p:nvSpPr>
        <p:spPr bwMode="auto">
          <a:xfrm>
            <a:off x="5420002" y="4213290"/>
            <a:ext cx="2520776" cy="1944687"/>
          </a:xfrm>
          <a:prstGeom prst="rect">
            <a:avLst/>
          </a:prstGeom>
          <a:solidFill>
            <a:srgbClr val="F8FEA8"/>
          </a:solidFill>
          <a:ln w="19050" cap="rnd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 dirty="0"/>
          </a:p>
        </p:txBody>
      </p:sp>
      <p:sp>
        <p:nvSpPr>
          <p:cNvPr id="28681" name="Rectangle 9"/>
          <p:cNvSpPr>
            <a:spLocks noChangeArrowheads="1"/>
          </p:cNvSpPr>
          <p:nvPr/>
        </p:nvSpPr>
        <p:spPr bwMode="auto">
          <a:xfrm>
            <a:off x="1316315" y="3357265"/>
            <a:ext cx="2447925" cy="2808287"/>
          </a:xfrm>
          <a:prstGeom prst="roundRect">
            <a:avLst/>
          </a:prstGeom>
          <a:solidFill>
            <a:srgbClr val="BEF8CC"/>
          </a:solidFill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>
              <a:latin typeface="+mn-lt"/>
              <a:ea typeface="ＭＳ Ｐゴシック" pitchFamily="50" charset="-128"/>
            </a:endParaRPr>
          </a:p>
        </p:txBody>
      </p:sp>
      <p:sp>
        <p:nvSpPr>
          <p:cNvPr id="23572" name="Line 10"/>
          <p:cNvSpPr>
            <a:spLocks noChangeShapeType="1"/>
          </p:cNvSpPr>
          <p:nvPr/>
        </p:nvSpPr>
        <p:spPr bwMode="auto">
          <a:xfrm flipH="1">
            <a:off x="7004327" y="2349202"/>
            <a:ext cx="0" cy="358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 dirty="0"/>
          </a:p>
        </p:txBody>
      </p:sp>
      <p:sp>
        <p:nvSpPr>
          <p:cNvPr id="23573" name="Line 11"/>
          <p:cNvSpPr>
            <a:spLocks noChangeShapeType="1"/>
          </p:cNvSpPr>
          <p:nvPr/>
        </p:nvSpPr>
        <p:spPr bwMode="auto">
          <a:xfrm flipV="1">
            <a:off x="7220227" y="2349202"/>
            <a:ext cx="0" cy="358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 dirty="0"/>
          </a:p>
        </p:txBody>
      </p:sp>
      <p:sp>
        <p:nvSpPr>
          <p:cNvPr id="23574" name="Text Box 12"/>
          <p:cNvSpPr txBox="1">
            <a:spLocks noChangeArrowheads="1"/>
          </p:cNvSpPr>
          <p:nvPr/>
        </p:nvSpPr>
        <p:spPr bwMode="auto">
          <a:xfrm>
            <a:off x="6956702" y="2374602"/>
            <a:ext cx="1476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ja-JP" altLang="en-US" sz="1400" dirty="0">
                <a:latin typeface="Calibri" pitchFamily="34" charset="0"/>
                <a:ea typeface="HGPｺﾞｼｯｸE" pitchFamily="50" charset="-128"/>
              </a:rPr>
              <a:t>  </a:t>
            </a:r>
            <a:r>
              <a:rPr lang="ja-JP" altLang="en-US" sz="1400" dirty="0" smtClean="0">
                <a:latin typeface="Calibri" pitchFamily="34" charset="0"/>
                <a:ea typeface="HGPｺﾞｼｯｸE" pitchFamily="50" charset="-128"/>
              </a:rPr>
              <a:t>② </a:t>
            </a:r>
            <a:r>
              <a:rPr lang="en-US" altLang="ja-JP" sz="1400" dirty="0" smtClean="0">
                <a:latin typeface="Calibri" pitchFamily="34" charset="0"/>
                <a:ea typeface="HGPｺﾞｼｯｸE" pitchFamily="50" charset="-128"/>
              </a:rPr>
              <a:t>Advice</a:t>
            </a:r>
            <a:endParaRPr lang="ja-JP" altLang="en-US" sz="1400" dirty="0">
              <a:latin typeface="Calibri" pitchFamily="34" charset="0"/>
              <a:ea typeface="HGPｺﾞｼｯｸE" pitchFamily="50" charset="-128"/>
            </a:endParaRPr>
          </a:p>
        </p:txBody>
      </p:sp>
      <p:sp>
        <p:nvSpPr>
          <p:cNvPr id="23575" name="Line 13"/>
          <p:cNvSpPr>
            <a:spLocks noChangeShapeType="1"/>
          </p:cNvSpPr>
          <p:nvPr/>
        </p:nvSpPr>
        <p:spPr bwMode="auto">
          <a:xfrm flipH="1" flipV="1">
            <a:off x="6356602" y="2332532"/>
            <a:ext cx="0" cy="10080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 dirty="0"/>
          </a:p>
        </p:txBody>
      </p:sp>
      <p:sp>
        <p:nvSpPr>
          <p:cNvPr id="23576" name="Line 14"/>
          <p:cNvSpPr>
            <a:spLocks noChangeShapeType="1"/>
          </p:cNvSpPr>
          <p:nvPr/>
        </p:nvSpPr>
        <p:spPr bwMode="auto">
          <a:xfrm>
            <a:off x="6069290" y="2349202"/>
            <a:ext cx="0" cy="10080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 dirty="0"/>
          </a:p>
        </p:txBody>
      </p:sp>
      <p:sp>
        <p:nvSpPr>
          <p:cNvPr id="28687" name="Rectangle 15"/>
          <p:cNvSpPr>
            <a:spLocks noChangeArrowheads="1"/>
          </p:cNvSpPr>
          <p:nvPr/>
        </p:nvSpPr>
        <p:spPr bwMode="auto">
          <a:xfrm>
            <a:off x="5635902" y="4400253"/>
            <a:ext cx="2160861" cy="4318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b="1" dirty="0">
                <a:latin typeface="Calibri" panose="020F0502020204030204" pitchFamily="34" charset="0"/>
                <a:ea typeface="HGPｺﾞｼｯｸE" pitchFamily="50" charset="-128"/>
              </a:rPr>
              <a:t>Designated Developer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b="1" dirty="0">
                <a:latin typeface="Calibri" panose="020F0502020204030204" pitchFamily="34" charset="0"/>
                <a:ea typeface="HGPｺﾞｼｯｸE" pitchFamily="50" charset="-128"/>
              </a:rPr>
              <a:t>Operator</a:t>
            </a:r>
            <a:endParaRPr lang="ja-JP" altLang="en-US" sz="1600" b="1" dirty="0">
              <a:latin typeface="Calibri" panose="020F0502020204030204" pitchFamily="34" charset="0"/>
              <a:ea typeface="HGPｺﾞｼｯｸE" pitchFamily="50" charset="-128"/>
            </a:endParaRPr>
          </a:p>
        </p:txBody>
      </p:sp>
      <p:sp>
        <p:nvSpPr>
          <p:cNvPr id="28688" name="Rectangle 16"/>
          <p:cNvSpPr>
            <a:spLocks noChangeArrowheads="1"/>
          </p:cNvSpPr>
          <p:nvPr/>
        </p:nvSpPr>
        <p:spPr bwMode="auto">
          <a:xfrm>
            <a:off x="5635902" y="4968939"/>
            <a:ext cx="2160860" cy="433387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dirty="0">
                <a:latin typeface="Calibri" panose="020F0502020204030204" pitchFamily="34" charset="0"/>
                <a:ea typeface="HGPｺﾞｼｯｸE" pitchFamily="50" charset="-128"/>
              </a:rPr>
              <a:t>Shareholders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dirty="0">
                <a:latin typeface="Calibri" panose="020F0502020204030204" pitchFamily="34" charset="0"/>
                <a:ea typeface="HGPｺﾞｼｯｸE" pitchFamily="50" charset="-128"/>
              </a:rPr>
              <a:t>Management/Employees</a:t>
            </a:r>
            <a:endParaRPr lang="ja-JP" altLang="en-US" sz="1600" dirty="0">
              <a:latin typeface="Calibri" panose="020F0502020204030204" pitchFamily="34" charset="0"/>
              <a:ea typeface="HGPｺﾞｼｯｸE" pitchFamily="50" charset="-128"/>
            </a:endParaRPr>
          </a:p>
        </p:txBody>
      </p:sp>
      <p:sp>
        <p:nvSpPr>
          <p:cNvPr id="28689" name="Rectangle 17"/>
          <p:cNvSpPr>
            <a:spLocks noChangeArrowheads="1"/>
          </p:cNvSpPr>
          <p:nvPr/>
        </p:nvSpPr>
        <p:spPr bwMode="auto">
          <a:xfrm>
            <a:off x="5627454" y="5518382"/>
            <a:ext cx="2160860" cy="504825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prstClr val="black"/>
            </a:innerShdw>
          </a:effectLst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dirty="0">
                <a:latin typeface="Calibri" panose="020F0502020204030204" pitchFamily="34" charset="0"/>
                <a:ea typeface="HGPｺﾞｼｯｸE" pitchFamily="50" charset="-128"/>
              </a:rPr>
              <a:t>Suppliers/Manufacturers</a:t>
            </a:r>
            <a:endParaRPr lang="ja-JP" altLang="en-US" sz="1600" dirty="0">
              <a:latin typeface="Calibri" panose="020F0502020204030204" pitchFamily="34" charset="0"/>
              <a:ea typeface="HGPｺﾞｼｯｸE" pitchFamily="50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dirty="0">
                <a:latin typeface="Calibri" panose="020F0502020204030204" pitchFamily="34" charset="0"/>
                <a:ea typeface="HGPｺﾞｼｯｸE" pitchFamily="50" charset="-128"/>
              </a:rPr>
              <a:t>Service Providers</a:t>
            </a:r>
            <a:endParaRPr lang="ja-JP" altLang="en-US" sz="1600" dirty="0">
              <a:latin typeface="Calibri" panose="020F0502020204030204" pitchFamily="34" charset="0"/>
              <a:ea typeface="HGPｺﾞｼｯｸE" pitchFamily="50" charset="-128"/>
            </a:endParaRPr>
          </a:p>
        </p:txBody>
      </p:sp>
      <p:sp>
        <p:nvSpPr>
          <p:cNvPr id="23586" name="Line 18"/>
          <p:cNvSpPr>
            <a:spLocks noChangeShapeType="1"/>
          </p:cNvSpPr>
          <p:nvPr/>
        </p:nvSpPr>
        <p:spPr bwMode="auto">
          <a:xfrm>
            <a:off x="6069290" y="3789065"/>
            <a:ext cx="0" cy="5762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 dirty="0"/>
          </a:p>
        </p:txBody>
      </p:sp>
      <p:sp>
        <p:nvSpPr>
          <p:cNvPr id="23587" name="Line 19"/>
          <p:cNvSpPr>
            <a:spLocks noChangeShapeType="1"/>
          </p:cNvSpPr>
          <p:nvPr/>
        </p:nvSpPr>
        <p:spPr bwMode="auto">
          <a:xfrm>
            <a:off x="6428065" y="3789065"/>
            <a:ext cx="0" cy="576262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 dirty="0"/>
          </a:p>
        </p:txBody>
      </p:sp>
      <p:sp>
        <p:nvSpPr>
          <p:cNvPr id="23588" name="Line 20"/>
          <p:cNvSpPr>
            <a:spLocks noChangeShapeType="1"/>
          </p:cNvSpPr>
          <p:nvPr/>
        </p:nvSpPr>
        <p:spPr bwMode="auto">
          <a:xfrm flipV="1">
            <a:off x="6643965" y="3789065"/>
            <a:ext cx="0" cy="576262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 dirty="0"/>
          </a:p>
        </p:txBody>
      </p:sp>
      <p:sp>
        <p:nvSpPr>
          <p:cNvPr id="23589" name="Line 21"/>
          <p:cNvSpPr>
            <a:spLocks noChangeShapeType="1"/>
          </p:cNvSpPr>
          <p:nvPr/>
        </p:nvSpPr>
        <p:spPr bwMode="auto">
          <a:xfrm flipV="1">
            <a:off x="7004327" y="3789065"/>
            <a:ext cx="0" cy="5762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 dirty="0"/>
          </a:p>
        </p:txBody>
      </p:sp>
      <p:sp>
        <p:nvSpPr>
          <p:cNvPr id="23590" name="Text Box 23"/>
          <p:cNvSpPr txBox="1">
            <a:spLocks noChangeArrowheads="1"/>
          </p:cNvSpPr>
          <p:nvPr/>
        </p:nvSpPr>
        <p:spPr bwMode="auto">
          <a:xfrm>
            <a:off x="5277127" y="2420640"/>
            <a:ext cx="14398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ja-JP" altLang="en-US" sz="1400" dirty="0">
                <a:latin typeface="Calibri" panose="020F0502020204030204" pitchFamily="34" charset="0"/>
                <a:ea typeface="HGPｺﾞｼｯｸE" pitchFamily="50" charset="-128"/>
              </a:rPr>
              <a:t>  ① </a:t>
            </a:r>
            <a:r>
              <a:rPr lang="en-US" altLang="ja-JP" sz="1400" dirty="0">
                <a:latin typeface="Calibri" panose="020F0502020204030204" pitchFamily="34" charset="0"/>
                <a:ea typeface="HGPｺﾞｼｯｸE" pitchFamily="50" charset="-128"/>
              </a:rPr>
              <a:t>Application</a:t>
            </a:r>
            <a:endParaRPr lang="ja-JP" altLang="en-US" sz="1400" dirty="0">
              <a:latin typeface="Calibri" panose="020F0502020204030204" pitchFamily="34" charset="0"/>
              <a:ea typeface="HGPｺﾞｼｯｸE" pitchFamily="50" charset="-128"/>
            </a:endParaRPr>
          </a:p>
        </p:txBody>
      </p:sp>
      <p:sp>
        <p:nvSpPr>
          <p:cNvPr id="23591" name="Text Box 24"/>
          <p:cNvSpPr txBox="1">
            <a:spLocks noChangeArrowheads="1"/>
          </p:cNvSpPr>
          <p:nvPr/>
        </p:nvSpPr>
        <p:spPr bwMode="auto">
          <a:xfrm>
            <a:off x="4880252" y="3898602"/>
            <a:ext cx="122396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ja-JP" altLang="en-US" sz="1400" dirty="0" smtClean="0">
                <a:latin typeface="Calibri" panose="020F0502020204030204" pitchFamily="34" charset="0"/>
                <a:ea typeface="HGPｺﾞｼｯｸE" pitchFamily="50" charset="-128"/>
              </a:rPr>
              <a:t>⑥</a:t>
            </a:r>
            <a:r>
              <a:rPr lang="en-US" altLang="ja-JP" sz="1400" dirty="0" smtClean="0">
                <a:latin typeface="Calibri" panose="020F0502020204030204" pitchFamily="34" charset="0"/>
                <a:ea typeface="HGPｺﾞｼｯｸE" pitchFamily="50" charset="-128"/>
              </a:rPr>
              <a:t>Designation</a:t>
            </a:r>
            <a:endParaRPr lang="ja-JP" altLang="en-US" sz="1400" dirty="0">
              <a:latin typeface="Calibri" panose="020F0502020204030204" pitchFamily="34" charset="0"/>
              <a:ea typeface="HGPｺﾞｼｯｸE" pitchFamily="50" charset="-128"/>
            </a:endParaRPr>
          </a:p>
        </p:txBody>
      </p:sp>
      <p:sp>
        <p:nvSpPr>
          <p:cNvPr id="23592" name="Text Box 25"/>
          <p:cNvSpPr txBox="1">
            <a:spLocks noChangeArrowheads="1"/>
          </p:cNvSpPr>
          <p:nvPr/>
        </p:nvSpPr>
        <p:spPr bwMode="auto">
          <a:xfrm>
            <a:off x="5961340" y="3909715"/>
            <a:ext cx="10795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ja-JP" altLang="en-US" sz="1400" dirty="0">
                <a:ea typeface="HGPｺﾞｼｯｸE" pitchFamily="50" charset="-128"/>
              </a:rPr>
              <a:t>    </a:t>
            </a:r>
            <a:r>
              <a:rPr lang="en-US" altLang="ja-JP" sz="1400" dirty="0">
                <a:latin typeface="Calibri" panose="020F0502020204030204" pitchFamily="34" charset="0"/>
                <a:ea typeface="HGPｺﾞｼｯｸE" pitchFamily="50" charset="-128"/>
              </a:rPr>
              <a:t>RFP </a:t>
            </a:r>
            <a:r>
              <a:rPr lang="ja-JP" altLang="en-US" sz="1400" dirty="0">
                <a:latin typeface="Calibri" panose="020F0502020204030204" pitchFamily="34" charset="0"/>
                <a:ea typeface="HGPｺﾞｼｯｸE" pitchFamily="50" charset="-128"/>
              </a:rPr>
              <a:t>④</a:t>
            </a:r>
          </a:p>
        </p:txBody>
      </p:sp>
      <p:sp>
        <p:nvSpPr>
          <p:cNvPr id="23593" name="Text Box 26"/>
          <p:cNvSpPr txBox="1">
            <a:spLocks noChangeArrowheads="1"/>
          </p:cNvSpPr>
          <p:nvPr/>
        </p:nvSpPr>
        <p:spPr bwMode="auto">
          <a:xfrm>
            <a:off x="6956702" y="3898602"/>
            <a:ext cx="12604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ja-JP" altLang="en-US" sz="1400" dirty="0" smtClean="0">
                <a:latin typeface="Calibri" panose="020F0502020204030204" pitchFamily="34" charset="0"/>
                <a:ea typeface="HGPｺﾞｼｯｸE" pitchFamily="50" charset="-128"/>
              </a:rPr>
              <a:t>⑤</a:t>
            </a:r>
            <a:r>
              <a:rPr lang="en-US" altLang="ja-JP" sz="1400" dirty="0" smtClean="0">
                <a:latin typeface="Calibri" panose="020F0502020204030204" pitchFamily="34" charset="0"/>
                <a:ea typeface="HGPｺﾞｼｯｸE" pitchFamily="50" charset="-128"/>
              </a:rPr>
              <a:t>Agreement</a:t>
            </a:r>
            <a:endParaRPr lang="ja-JP" altLang="en-US" sz="1400" dirty="0">
              <a:latin typeface="Calibri" panose="020F0502020204030204" pitchFamily="34" charset="0"/>
              <a:ea typeface="HGPｺﾞｼｯｸE" pitchFamily="50" charset="-128"/>
            </a:endParaRPr>
          </a:p>
        </p:txBody>
      </p:sp>
      <p:sp>
        <p:nvSpPr>
          <p:cNvPr id="23594" name="Text Box 27"/>
          <p:cNvSpPr txBox="1">
            <a:spLocks noChangeArrowheads="1"/>
          </p:cNvSpPr>
          <p:nvPr/>
        </p:nvSpPr>
        <p:spPr bwMode="auto">
          <a:xfrm>
            <a:off x="1244877" y="3441402"/>
            <a:ext cx="2590800" cy="984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ja-JP" sz="1600" b="1" dirty="0">
                <a:latin typeface="Calibri" panose="020F0502020204030204" pitchFamily="34" charset="0"/>
                <a:ea typeface="HGPｺﾞｼｯｸE" pitchFamily="50" charset="-128"/>
                <a:cs typeface="Arial" charset="0"/>
              </a:rPr>
              <a:t>Casino Control Committee    </a:t>
            </a:r>
            <a:r>
              <a:rPr lang="en-US" altLang="ja-JP" sz="1400" dirty="0">
                <a:latin typeface="Calibri" panose="020F0502020204030204" pitchFamily="34" charset="0"/>
                <a:ea typeface="HGPｺﾞｼｯｸE" pitchFamily="50" charset="-128"/>
                <a:cs typeface="Arial" charset="0"/>
              </a:rPr>
              <a:t>(Independent </a:t>
            </a:r>
            <a:r>
              <a:rPr lang="en-US" altLang="ja-JP" sz="1400" dirty="0" smtClean="0">
                <a:latin typeface="Calibri" panose="020F0502020204030204" pitchFamily="34" charset="0"/>
                <a:ea typeface="HGPｺﾞｼｯｸE" pitchFamily="50" charset="-128"/>
                <a:cs typeface="Arial" charset="0"/>
              </a:rPr>
              <a:t>committee </a:t>
            </a:r>
            <a:r>
              <a:rPr lang="en-US" altLang="ja-JP" sz="1400" dirty="0" smtClean="0">
                <a:latin typeface="Calibri" panose="020F0502020204030204" pitchFamily="34" charset="0"/>
                <a:ea typeface="HGPｺﾞｼｯｸE" pitchFamily="50" charset="-128"/>
                <a:cs typeface="Arial" charset="0"/>
              </a:rPr>
              <a:t>placed under </a:t>
            </a:r>
            <a:r>
              <a:rPr lang="en-US" altLang="ja-JP" sz="1400" dirty="0">
                <a:latin typeface="Calibri" panose="020F0502020204030204" pitchFamily="34" charset="0"/>
                <a:ea typeface="HGPｺﾞｼｯｸE" pitchFamily="50" charset="-128"/>
                <a:cs typeface="Arial" charset="0"/>
              </a:rPr>
              <a:t>Cabinet </a:t>
            </a:r>
            <a:r>
              <a:rPr lang="en-US" altLang="ja-JP" sz="1400" dirty="0" smtClean="0">
                <a:latin typeface="Calibri" panose="020F0502020204030204" pitchFamily="34" charset="0"/>
                <a:ea typeface="HGPｺﾞｼｯｸE" pitchFamily="50" charset="-128"/>
                <a:cs typeface="Arial" charset="0"/>
              </a:rPr>
              <a:t>Office having quasi-legislative powers)</a:t>
            </a:r>
            <a:endParaRPr lang="ja-JP" altLang="en-US" sz="1400" dirty="0">
              <a:latin typeface="Calibri" panose="020F0502020204030204" pitchFamily="34" charset="0"/>
              <a:ea typeface="HGPｺﾞｼｯｸE" pitchFamily="50" charset="-128"/>
              <a:cs typeface="Arial" charset="0"/>
            </a:endParaRPr>
          </a:p>
        </p:txBody>
      </p:sp>
      <p:sp>
        <p:nvSpPr>
          <p:cNvPr id="23595" name="AutoShape 28"/>
          <p:cNvSpPr>
            <a:spLocks noChangeArrowheads="1"/>
          </p:cNvSpPr>
          <p:nvPr/>
        </p:nvSpPr>
        <p:spPr bwMode="auto">
          <a:xfrm>
            <a:off x="3403877" y="4076402"/>
            <a:ext cx="1008063" cy="1944688"/>
          </a:xfrm>
          <a:prstGeom prst="rightArrow">
            <a:avLst>
              <a:gd name="adj1" fmla="val 68981"/>
              <a:gd name="adj2" fmla="val 25000"/>
            </a:avLst>
          </a:prstGeom>
          <a:solidFill>
            <a:srgbClr val="F8FEA8">
              <a:alpha val="2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 dirty="0"/>
          </a:p>
        </p:txBody>
      </p:sp>
      <p:sp>
        <p:nvSpPr>
          <p:cNvPr id="28701" name="Rectangle 29"/>
          <p:cNvSpPr>
            <a:spLocks noChangeArrowheads="1"/>
          </p:cNvSpPr>
          <p:nvPr/>
        </p:nvSpPr>
        <p:spPr bwMode="auto">
          <a:xfrm>
            <a:off x="1892577" y="4527252"/>
            <a:ext cx="1296988" cy="433388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400" dirty="0">
                <a:latin typeface="Calibri" panose="020F0502020204030204" pitchFamily="34" charset="0"/>
                <a:ea typeface="HGPｺﾞｼｯｸE" pitchFamily="50" charset="-128"/>
              </a:rPr>
              <a:t>Admin Office</a:t>
            </a:r>
            <a:endParaRPr lang="ja-JP" altLang="en-US" sz="1400" dirty="0">
              <a:latin typeface="Calibri" panose="020F0502020204030204" pitchFamily="34" charset="0"/>
              <a:ea typeface="HGPｺﾞｼｯｸE" pitchFamily="50" charset="-128"/>
            </a:endParaRPr>
          </a:p>
        </p:txBody>
      </p:sp>
      <p:sp>
        <p:nvSpPr>
          <p:cNvPr id="28702" name="Oval 30"/>
          <p:cNvSpPr>
            <a:spLocks noChangeArrowheads="1"/>
          </p:cNvSpPr>
          <p:nvPr/>
        </p:nvSpPr>
        <p:spPr bwMode="auto">
          <a:xfrm>
            <a:off x="1892577" y="4868565"/>
            <a:ext cx="1223665" cy="819150"/>
          </a:xfrm>
          <a:prstGeom prst="ellipse">
            <a:avLst/>
          </a:prstGeom>
          <a:solidFill>
            <a:srgbClr val="F8FEA8"/>
          </a:solidFill>
          <a:ln w="9525">
            <a:solidFill>
              <a:schemeClr val="tx1"/>
            </a:solidFill>
            <a:round/>
            <a:headEnd/>
            <a:tailEnd/>
          </a:ln>
          <a:effectLst>
            <a:innerShdw blurRad="114300">
              <a:prstClr val="black"/>
            </a:innerShdw>
          </a:effectLst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400" dirty="0">
                <a:latin typeface="Calibri" pitchFamily="34" charset="0"/>
                <a:ea typeface="HGPｺﾞｼｯｸE" pitchFamily="50" charset="-128"/>
              </a:rPr>
              <a:t>Special judicial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400" dirty="0">
                <a:latin typeface="Calibri" pitchFamily="34" charset="0"/>
                <a:ea typeface="HGPｺﾞｼｯｸE" pitchFamily="50" charset="-128"/>
              </a:rPr>
              <a:t>police officer</a:t>
            </a:r>
            <a:endParaRPr lang="ja-JP" altLang="en-US" sz="1400" dirty="0">
              <a:latin typeface="Calibri" pitchFamily="34" charset="0"/>
              <a:ea typeface="HGPｺﾞｼｯｸE" pitchFamily="50" charset="-128"/>
            </a:endParaRPr>
          </a:p>
        </p:txBody>
      </p:sp>
      <p:sp>
        <p:nvSpPr>
          <p:cNvPr id="23600" name="Line 31"/>
          <p:cNvSpPr>
            <a:spLocks noChangeShapeType="1"/>
          </p:cNvSpPr>
          <p:nvPr/>
        </p:nvSpPr>
        <p:spPr bwMode="auto">
          <a:xfrm>
            <a:off x="2540277" y="2349202"/>
            <a:ext cx="0" cy="10080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 dirty="0"/>
          </a:p>
        </p:txBody>
      </p:sp>
      <p:sp>
        <p:nvSpPr>
          <p:cNvPr id="23601" name="Text Box 32"/>
          <p:cNvSpPr txBox="1">
            <a:spLocks noChangeArrowheads="1"/>
          </p:cNvSpPr>
          <p:nvPr/>
        </p:nvSpPr>
        <p:spPr bwMode="auto">
          <a:xfrm>
            <a:off x="1153596" y="2525019"/>
            <a:ext cx="333454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ja-JP" sz="1400" dirty="0">
                <a:latin typeface="Calibri" panose="020F0502020204030204" pitchFamily="34" charset="0"/>
                <a:ea typeface="HGPｺﾞｼｯｸE" pitchFamily="50" charset="-128"/>
                <a:cs typeface="Arial" charset="0"/>
              </a:rPr>
              <a:t>5 members to be designated by </a:t>
            </a:r>
            <a:r>
              <a:rPr lang="en-US" altLang="ja-JP" sz="1400" dirty="0" smtClean="0">
                <a:latin typeface="Calibri" panose="020F0502020204030204" pitchFamily="34" charset="0"/>
                <a:ea typeface="HGPｺﾞｼｯｸE" pitchFamily="50" charset="-128"/>
                <a:cs typeface="Arial" charset="0"/>
              </a:rPr>
              <a:t>the Prime </a:t>
            </a:r>
            <a:r>
              <a:rPr lang="en-US" altLang="ja-JP" sz="1400" dirty="0">
                <a:latin typeface="Calibri" panose="020F0502020204030204" pitchFamily="34" charset="0"/>
                <a:ea typeface="HGPｺﾞｼｯｸE" pitchFamily="50" charset="-128"/>
                <a:cs typeface="Arial" charset="0"/>
              </a:rPr>
              <a:t>Minister to be approved by the Diet</a:t>
            </a:r>
            <a:endParaRPr lang="ja-JP" altLang="en-US" sz="1400" dirty="0">
              <a:latin typeface="Calibri" panose="020F0502020204030204" pitchFamily="34" charset="0"/>
              <a:ea typeface="HGPｺﾞｼｯｸE" pitchFamily="50" charset="-128"/>
              <a:cs typeface="Arial" charset="0"/>
            </a:endParaRPr>
          </a:p>
        </p:txBody>
      </p:sp>
      <p:sp>
        <p:nvSpPr>
          <p:cNvPr id="23602" name="Text Box 33"/>
          <p:cNvSpPr txBox="1">
            <a:spLocks noChangeArrowheads="1"/>
          </p:cNvSpPr>
          <p:nvPr/>
        </p:nvSpPr>
        <p:spPr bwMode="auto">
          <a:xfrm>
            <a:off x="1540153" y="5586115"/>
            <a:ext cx="19431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ja-JP" sz="1400" dirty="0">
                <a:latin typeface="Calibri" panose="020F0502020204030204" pitchFamily="34" charset="0"/>
                <a:ea typeface="HGPｺﾞｼｯｸE" pitchFamily="50" charset="-128"/>
              </a:rPr>
              <a:t>Stringent regulation, control and monitoring</a:t>
            </a:r>
            <a:endParaRPr lang="ja-JP" altLang="en-US" sz="1400" dirty="0">
              <a:latin typeface="Calibri" panose="020F0502020204030204" pitchFamily="34" charset="0"/>
              <a:ea typeface="HGPｺﾞｼｯｸE" pitchFamily="50" charset="-128"/>
            </a:endParaRPr>
          </a:p>
        </p:txBody>
      </p:sp>
      <p:sp>
        <p:nvSpPr>
          <p:cNvPr id="28706" name="Rectangle 34"/>
          <p:cNvSpPr>
            <a:spLocks noChangeArrowheads="1"/>
          </p:cNvSpPr>
          <p:nvPr/>
        </p:nvSpPr>
        <p:spPr bwMode="auto">
          <a:xfrm>
            <a:off x="3692802" y="6309222"/>
            <a:ext cx="1727200" cy="502444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400" dirty="0">
                <a:latin typeface="Calibri" panose="020F0502020204030204" pitchFamily="34" charset="0"/>
                <a:ea typeface="HGPｺﾞｼｯｸE" pitchFamily="50" charset="-128"/>
              </a:rPr>
              <a:t>Designated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400" dirty="0">
                <a:latin typeface="Calibri" panose="020F0502020204030204" pitchFamily="34" charset="0"/>
                <a:ea typeface="HGPｺﾞｼｯｸE" pitchFamily="50" charset="-128"/>
              </a:rPr>
              <a:t>Certification Agency</a:t>
            </a:r>
            <a:endParaRPr lang="ja-JP" altLang="en-US" sz="1400" dirty="0">
              <a:latin typeface="Calibri" panose="020F0502020204030204" pitchFamily="34" charset="0"/>
              <a:ea typeface="HGPｺﾞｼｯｸE" pitchFamily="50" charset="-128"/>
            </a:endParaRPr>
          </a:p>
        </p:txBody>
      </p:sp>
      <p:sp>
        <p:nvSpPr>
          <p:cNvPr id="23606" name="Line 35"/>
          <p:cNvSpPr>
            <a:spLocks noChangeShapeType="1"/>
          </p:cNvSpPr>
          <p:nvPr/>
        </p:nvSpPr>
        <p:spPr bwMode="auto">
          <a:xfrm>
            <a:off x="3403877" y="6165552"/>
            <a:ext cx="0" cy="431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 dirty="0"/>
          </a:p>
        </p:txBody>
      </p:sp>
      <p:sp>
        <p:nvSpPr>
          <p:cNvPr id="23607" name="Line 36"/>
          <p:cNvSpPr>
            <a:spLocks noChangeShapeType="1"/>
          </p:cNvSpPr>
          <p:nvPr/>
        </p:nvSpPr>
        <p:spPr bwMode="auto">
          <a:xfrm>
            <a:off x="3403877" y="6597352"/>
            <a:ext cx="2889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 dirty="0"/>
          </a:p>
        </p:txBody>
      </p:sp>
      <p:sp>
        <p:nvSpPr>
          <p:cNvPr id="23608" name="Line 37"/>
          <p:cNvSpPr>
            <a:spLocks noChangeShapeType="1"/>
          </p:cNvSpPr>
          <p:nvPr/>
        </p:nvSpPr>
        <p:spPr bwMode="auto">
          <a:xfrm>
            <a:off x="5420002" y="6597352"/>
            <a:ext cx="108108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 dirty="0"/>
          </a:p>
        </p:txBody>
      </p:sp>
      <p:sp>
        <p:nvSpPr>
          <p:cNvPr id="23609" name="Line 38"/>
          <p:cNvSpPr>
            <a:spLocks noChangeShapeType="1"/>
          </p:cNvSpPr>
          <p:nvPr/>
        </p:nvSpPr>
        <p:spPr bwMode="auto">
          <a:xfrm flipV="1">
            <a:off x="6501090" y="6021090"/>
            <a:ext cx="0" cy="5762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 dirty="0"/>
          </a:p>
        </p:txBody>
      </p:sp>
      <p:sp>
        <p:nvSpPr>
          <p:cNvPr id="28715" name="Rectangle 43"/>
          <p:cNvSpPr>
            <a:spLocks noChangeArrowheads="1"/>
          </p:cNvSpPr>
          <p:nvPr/>
        </p:nvSpPr>
        <p:spPr bwMode="auto">
          <a:xfrm>
            <a:off x="32028" y="3284563"/>
            <a:ext cx="923924" cy="647378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400" dirty="0">
                <a:latin typeface="Calibri" panose="020F0502020204030204" pitchFamily="34" charset="0"/>
                <a:ea typeface="HGPｺﾞｼｯｸE" pitchFamily="50" charset="-128"/>
              </a:rPr>
              <a:t>Central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400" dirty="0">
                <a:latin typeface="Calibri" panose="020F0502020204030204" pitchFamily="34" charset="0"/>
                <a:ea typeface="HGPｺﾞｼｯｸE" pitchFamily="50" charset="-128"/>
              </a:rPr>
              <a:t>Police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400" dirty="0">
                <a:latin typeface="Calibri" panose="020F0502020204030204" pitchFamily="34" charset="0"/>
                <a:ea typeface="HGPｺﾞｼｯｸE" pitchFamily="50" charset="-128"/>
              </a:rPr>
              <a:t>Agency</a:t>
            </a:r>
            <a:endParaRPr lang="ja-JP" altLang="en-US" sz="1400" dirty="0">
              <a:latin typeface="Calibri" panose="020F0502020204030204" pitchFamily="34" charset="0"/>
              <a:ea typeface="HGPｺﾞｼｯｸE" pitchFamily="50" charset="-128"/>
            </a:endParaRPr>
          </a:p>
        </p:txBody>
      </p:sp>
      <p:sp>
        <p:nvSpPr>
          <p:cNvPr id="28716" name="Rectangle 44"/>
          <p:cNvSpPr>
            <a:spLocks noChangeArrowheads="1"/>
          </p:cNvSpPr>
          <p:nvPr/>
        </p:nvSpPr>
        <p:spPr bwMode="auto">
          <a:xfrm>
            <a:off x="51077" y="4076402"/>
            <a:ext cx="904875" cy="667346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400" dirty="0">
                <a:latin typeface="Calibri" panose="020F0502020204030204" pitchFamily="34" charset="0"/>
                <a:ea typeface="HGPｺﾞｼｯｸE" pitchFamily="50" charset="-128"/>
              </a:rPr>
              <a:t>Finance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400" dirty="0">
                <a:latin typeface="Calibri" panose="020F0502020204030204" pitchFamily="34" charset="0"/>
                <a:ea typeface="HGPｺﾞｼｯｸE" pitchFamily="50" charset="-128"/>
              </a:rPr>
              <a:t>Control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400" dirty="0">
                <a:latin typeface="Calibri" panose="020F0502020204030204" pitchFamily="34" charset="0"/>
                <a:ea typeface="HGPｺﾞｼｯｸE" pitchFamily="50" charset="-128"/>
              </a:rPr>
              <a:t>Agency</a:t>
            </a:r>
            <a:endParaRPr lang="ja-JP" altLang="en-US" sz="1400" dirty="0">
              <a:latin typeface="Calibri" panose="020F0502020204030204" pitchFamily="34" charset="0"/>
              <a:ea typeface="HGPｺﾞｼｯｸE" pitchFamily="50" charset="-128"/>
            </a:endParaRPr>
          </a:p>
        </p:txBody>
      </p:sp>
      <p:sp>
        <p:nvSpPr>
          <p:cNvPr id="23624" name="Line 45"/>
          <p:cNvSpPr>
            <a:spLocks noChangeShapeType="1"/>
          </p:cNvSpPr>
          <p:nvPr/>
        </p:nvSpPr>
        <p:spPr bwMode="auto">
          <a:xfrm>
            <a:off x="955952" y="3644602"/>
            <a:ext cx="36036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 dirty="0"/>
          </a:p>
        </p:txBody>
      </p:sp>
      <p:sp>
        <p:nvSpPr>
          <p:cNvPr id="23625" name="Line 46"/>
          <p:cNvSpPr>
            <a:spLocks noChangeShapeType="1"/>
          </p:cNvSpPr>
          <p:nvPr/>
        </p:nvSpPr>
        <p:spPr bwMode="auto">
          <a:xfrm>
            <a:off x="955952" y="4365327"/>
            <a:ext cx="36036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 dirty="0"/>
          </a:p>
        </p:txBody>
      </p:sp>
      <p:sp>
        <p:nvSpPr>
          <p:cNvPr id="23626" name="Line 47"/>
          <p:cNvSpPr>
            <a:spLocks noChangeShapeType="1"/>
          </p:cNvSpPr>
          <p:nvPr/>
        </p:nvSpPr>
        <p:spPr bwMode="auto">
          <a:xfrm flipH="1">
            <a:off x="3764240" y="4508202"/>
            <a:ext cx="1871662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 dirty="0"/>
          </a:p>
        </p:txBody>
      </p:sp>
      <p:sp>
        <p:nvSpPr>
          <p:cNvPr id="23627" name="Line 48"/>
          <p:cNvSpPr>
            <a:spLocks noChangeShapeType="1"/>
          </p:cNvSpPr>
          <p:nvPr/>
        </p:nvSpPr>
        <p:spPr bwMode="auto">
          <a:xfrm>
            <a:off x="3764240" y="4652665"/>
            <a:ext cx="187166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 dirty="0"/>
          </a:p>
        </p:txBody>
      </p:sp>
      <p:sp>
        <p:nvSpPr>
          <p:cNvPr id="23628" name="Line 49"/>
          <p:cNvSpPr>
            <a:spLocks noChangeShapeType="1"/>
          </p:cNvSpPr>
          <p:nvPr/>
        </p:nvSpPr>
        <p:spPr bwMode="auto">
          <a:xfrm flipH="1">
            <a:off x="3764240" y="5084465"/>
            <a:ext cx="1871662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 dirty="0"/>
          </a:p>
        </p:txBody>
      </p:sp>
      <p:sp>
        <p:nvSpPr>
          <p:cNvPr id="23629" name="Line 50"/>
          <p:cNvSpPr>
            <a:spLocks noChangeShapeType="1"/>
          </p:cNvSpPr>
          <p:nvPr/>
        </p:nvSpPr>
        <p:spPr bwMode="auto">
          <a:xfrm>
            <a:off x="3764240" y="5228927"/>
            <a:ext cx="187166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 dirty="0"/>
          </a:p>
        </p:txBody>
      </p:sp>
      <p:sp>
        <p:nvSpPr>
          <p:cNvPr id="23630" name="Line 51"/>
          <p:cNvSpPr>
            <a:spLocks noChangeShapeType="1"/>
          </p:cNvSpPr>
          <p:nvPr/>
        </p:nvSpPr>
        <p:spPr bwMode="auto">
          <a:xfrm flipH="1">
            <a:off x="3764240" y="5589290"/>
            <a:ext cx="1871662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 dirty="0"/>
          </a:p>
        </p:txBody>
      </p:sp>
      <p:sp>
        <p:nvSpPr>
          <p:cNvPr id="23631" name="Line 52"/>
          <p:cNvSpPr>
            <a:spLocks noChangeShapeType="1"/>
          </p:cNvSpPr>
          <p:nvPr/>
        </p:nvSpPr>
        <p:spPr bwMode="auto">
          <a:xfrm>
            <a:off x="3764240" y="5805190"/>
            <a:ext cx="187166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 dirty="0"/>
          </a:p>
        </p:txBody>
      </p:sp>
      <p:sp>
        <p:nvSpPr>
          <p:cNvPr id="23632" name="Line 54"/>
          <p:cNvSpPr>
            <a:spLocks noChangeShapeType="1"/>
          </p:cNvSpPr>
          <p:nvPr/>
        </p:nvSpPr>
        <p:spPr bwMode="auto">
          <a:xfrm flipH="1">
            <a:off x="1171852" y="2204740"/>
            <a:ext cx="0" cy="3241675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 dirty="0"/>
          </a:p>
        </p:txBody>
      </p:sp>
      <p:sp>
        <p:nvSpPr>
          <p:cNvPr id="23633" name="Line 55"/>
          <p:cNvSpPr>
            <a:spLocks noChangeShapeType="1"/>
          </p:cNvSpPr>
          <p:nvPr/>
        </p:nvSpPr>
        <p:spPr bwMode="auto">
          <a:xfrm>
            <a:off x="1171852" y="2204740"/>
            <a:ext cx="324644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 dirty="0"/>
          </a:p>
        </p:txBody>
      </p:sp>
      <p:sp>
        <p:nvSpPr>
          <p:cNvPr id="23634" name="Line 56"/>
          <p:cNvSpPr>
            <a:spLocks noChangeShapeType="1"/>
          </p:cNvSpPr>
          <p:nvPr/>
        </p:nvSpPr>
        <p:spPr bwMode="auto">
          <a:xfrm>
            <a:off x="1171852" y="5444827"/>
            <a:ext cx="720725" cy="1588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 dirty="0"/>
          </a:p>
        </p:txBody>
      </p:sp>
      <p:sp>
        <p:nvSpPr>
          <p:cNvPr id="23635" name="Text Box 57"/>
          <p:cNvSpPr txBox="1">
            <a:spLocks noChangeArrowheads="1"/>
          </p:cNvSpPr>
          <p:nvPr/>
        </p:nvSpPr>
        <p:spPr bwMode="auto">
          <a:xfrm>
            <a:off x="4197627" y="4228602"/>
            <a:ext cx="133508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ja-JP" altLang="en-US" sz="1400" dirty="0" smtClean="0">
                <a:latin typeface="Calibri" panose="020F0502020204030204" pitchFamily="34" charset="0"/>
                <a:ea typeface="HGPｺﾞｼｯｸE" pitchFamily="50" charset="-128"/>
              </a:rPr>
              <a:t>⑦</a:t>
            </a:r>
            <a:r>
              <a:rPr lang="en-US" altLang="ja-JP" sz="1400" dirty="0" smtClean="0">
                <a:latin typeface="Calibri" panose="020F0502020204030204" pitchFamily="34" charset="0"/>
                <a:ea typeface="HGPｺﾞｼｯｸE" pitchFamily="50" charset="-128"/>
              </a:rPr>
              <a:t>Application</a:t>
            </a:r>
            <a:endParaRPr lang="ja-JP" altLang="en-US" sz="1400" dirty="0">
              <a:latin typeface="Calibri" panose="020F0502020204030204" pitchFamily="34" charset="0"/>
              <a:ea typeface="HGPｺﾞｼｯｸE" pitchFamily="50" charset="-128"/>
            </a:endParaRPr>
          </a:p>
        </p:txBody>
      </p:sp>
      <p:sp>
        <p:nvSpPr>
          <p:cNvPr id="23636" name="Text Box 58"/>
          <p:cNvSpPr txBox="1">
            <a:spLocks noChangeArrowheads="1"/>
          </p:cNvSpPr>
          <p:nvPr/>
        </p:nvSpPr>
        <p:spPr bwMode="auto">
          <a:xfrm>
            <a:off x="4446865" y="4643140"/>
            <a:ext cx="108108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ja-JP" altLang="en-US" sz="1400" dirty="0" smtClean="0">
                <a:latin typeface="Calibri" panose="020F0502020204030204" pitchFamily="34" charset="0"/>
                <a:ea typeface="HGPｺﾞｼｯｸE" pitchFamily="50" charset="-128"/>
              </a:rPr>
              <a:t>⑧</a:t>
            </a:r>
            <a:r>
              <a:rPr lang="en-US" altLang="ja-JP" sz="1400" dirty="0" smtClean="0">
                <a:latin typeface="Calibri" panose="020F0502020204030204" pitchFamily="34" charset="0"/>
                <a:ea typeface="HGPｺﾞｼｯｸE" pitchFamily="50" charset="-128"/>
              </a:rPr>
              <a:t>License</a:t>
            </a:r>
            <a:endParaRPr lang="ja-JP" altLang="en-US" sz="1400" dirty="0">
              <a:latin typeface="Calibri" panose="020F0502020204030204" pitchFamily="34" charset="0"/>
              <a:ea typeface="HGPｺﾞｼｯｸE" pitchFamily="50" charset="-128"/>
            </a:endParaRPr>
          </a:p>
        </p:txBody>
      </p:sp>
      <p:sp>
        <p:nvSpPr>
          <p:cNvPr id="23637" name="Text Box 59"/>
          <p:cNvSpPr txBox="1">
            <a:spLocks noChangeArrowheads="1"/>
          </p:cNvSpPr>
          <p:nvPr/>
        </p:nvSpPr>
        <p:spPr bwMode="auto">
          <a:xfrm>
            <a:off x="4226094" y="4930477"/>
            <a:ext cx="13684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ja-JP" altLang="en-US" sz="1400" dirty="0" smtClean="0">
                <a:latin typeface="Calibri" panose="020F0502020204030204" pitchFamily="34" charset="0"/>
                <a:ea typeface="HGPｺﾞｼｯｸE" pitchFamily="50" charset="-128"/>
              </a:rPr>
              <a:t>⑨</a:t>
            </a:r>
            <a:r>
              <a:rPr lang="en-US" altLang="ja-JP" sz="1400" dirty="0" smtClean="0">
                <a:latin typeface="Calibri" panose="020F0502020204030204" pitchFamily="34" charset="0"/>
                <a:ea typeface="HGPｺﾞｼｯｸE" pitchFamily="50" charset="-128"/>
              </a:rPr>
              <a:t>Application</a:t>
            </a:r>
            <a:endParaRPr lang="ja-JP" altLang="en-US" sz="1400" dirty="0">
              <a:latin typeface="Calibri" panose="020F0502020204030204" pitchFamily="34" charset="0"/>
              <a:ea typeface="HGPｺﾞｼｯｸE" pitchFamily="50" charset="-128"/>
            </a:endParaRPr>
          </a:p>
        </p:txBody>
      </p:sp>
      <p:sp>
        <p:nvSpPr>
          <p:cNvPr id="23638" name="Text Box 60"/>
          <p:cNvSpPr txBox="1">
            <a:spLocks noChangeArrowheads="1"/>
          </p:cNvSpPr>
          <p:nvPr/>
        </p:nvSpPr>
        <p:spPr bwMode="auto">
          <a:xfrm>
            <a:off x="4411940" y="5278140"/>
            <a:ext cx="116998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ja-JP" altLang="en-US" sz="1400" dirty="0" smtClean="0">
                <a:latin typeface="Calibri" panose="020F0502020204030204" pitchFamily="34" charset="0"/>
                <a:ea typeface="HGPｺﾞｼｯｸE" pitchFamily="50" charset="-128"/>
              </a:rPr>
              <a:t>⑩</a:t>
            </a:r>
            <a:r>
              <a:rPr lang="en-US" altLang="ja-JP" sz="1400" dirty="0" smtClean="0">
                <a:latin typeface="Calibri" panose="020F0502020204030204" pitchFamily="34" charset="0"/>
                <a:ea typeface="HGPｺﾞｼｯｸE" pitchFamily="50" charset="-128"/>
              </a:rPr>
              <a:t>License</a:t>
            </a:r>
            <a:endParaRPr lang="en-US" altLang="ja-JP" sz="1400" dirty="0">
              <a:latin typeface="Calibri" panose="020F0502020204030204" pitchFamily="34" charset="0"/>
              <a:ea typeface="HGPｺﾞｼｯｸE" pitchFamily="50" charset="-128"/>
            </a:endParaRPr>
          </a:p>
        </p:txBody>
      </p:sp>
      <p:sp>
        <p:nvSpPr>
          <p:cNvPr id="23639" name="Text Box 61"/>
          <p:cNvSpPr txBox="1">
            <a:spLocks noChangeArrowheads="1"/>
          </p:cNvSpPr>
          <p:nvPr/>
        </p:nvSpPr>
        <p:spPr bwMode="auto">
          <a:xfrm>
            <a:off x="4326215" y="5578177"/>
            <a:ext cx="125571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ja-JP" altLang="en-US" sz="1400" dirty="0" smtClean="0">
                <a:latin typeface="Calibri" panose="020F0502020204030204" pitchFamily="34" charset="0"/>
                <a:ea typeface="HGPｺﾞｼｯｸE" pitchFamily="50" charset="-128"/>
              </a:rPr>
              <a:t>⑪</a:t>
            </a:r>
            <a:r>
              <a:rPr lang="en-US" altLang="ja-JP" sz="1400" dirty="0" smtClean="0">
                <a:latin typeface="Calibri" panose="020F0502020204030204" pitchFamily="34" charset="0"/>
                <a:ea typeface="HGPｺﾞｼｯｸE" pitchFamily="50" charset="-128"/>
              </a:rPr>
              <a:t>Application</a:t>
            </a:r>
            <a:endParaRPr lang="en-US" altLang="ja-JP" sz="1400" dirty="0">
              <a:latin typeface="Calibri" panose="020F0502020204030204" pitchFamily="34" charset="0"/>
              <a:ea typeface="HGPｺﾞｼｯｸE" pitchFamily="50" charset="-128"/>
            </a:endParaRPr>
          </a:p>
        </p:txBody>
      </p:sp>
      <p:sp>
        <p:nvSpPr>
          <p:cNvPr id="23640" name="Text Box 62"/>
          <p:cNvSpPr txBox="1">
            <a:spLocks noChangeArrowheads="1"/>
          </p:cNvSpPr>
          <p:nvPr/>
        </p:nvSpPr>
        <p:spPr bwMode="auto">
          <a:xfrm>
            <a:off x="4488140" y="5827415"/>
            <a:ext cx="97948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ja-JP" altLang="en-US" sz="1400" dirty="0" smtClean="0">
                <a:latin typeface="Calibri" panose="020F0502020204030204" pitchFamily="34" charset="0"/>
                <a:ea typeface="HGPｺﾞｼｯｸE" pitchFamily="50" charset="-128"/>
              </a:rPr>
              <a:t>⑫</a:t>
            </a:r>
            <a:r>
              <a:rPr lang="en-US" altLang="ja-JP" sz="1400" dirty="0" smtClean="0">
                <a:latin typeface="Calibri" panose="020F0502020204030204" pitchFamily="34" charset="0"/>
                <a:ea typeface="HGPｺﾞｼｯｸE" pitchFamily="50" charset="-128"/>
              </a:rPr>
              <a:t>Permit</a:t>
            </a:r>
            <a:endParaRPr lang="ja-JP" altLang="en-US" sz="1400" dirty="0">
              <a:latin typeface="Calibri" panose="020F0502020204030204" pitchFamily="34" charset="0"/>
              <a:ea typeface="HGPｺﾞｼｯｸE" pitchFamily="50" charset="-128"/>
            </a:endParaRPr>
          </a:p>
        </p:txBody>
      </p:sp>
      <p:sp>
        <p:nvSpPr>
          <p:cNvPr id="23641" name="Line 92"/>
          <p:cNvSpPr>
            <a:spLocks noChangeShapeType="1"/>
          </p:cNvSpPr>
          <p:nvPr/>
        </p:nvSpPr>
        <p:spPr bwMode="auto">
          <a:xfrm flipH="1">
            <a:off x="7364690" y="2131715"/>
            <a:ext cx="287337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 dirty="0"/>
          </a:p>
        </p:txBody>
      </p:sp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7652746" y="1916410"/>
            <a:ext cx="1222695" cy="403703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400" dirty="0">
                <a:latin typeface="Calibri" panose="020F0502020204030204" pitchFamily="34" charset="0"/>
                <a:ea typeface="HGPｺﾞｼｯｸE" pitchFamily="50" charset="-128"/>
              </a:rPr>
              <a:t>Other </a:t>
            </a:r>
            <a:r>
              <a:rPr lang="en-US" altLang="ja-JP" sz="1400" dirty="0" smtClean="0">
                <a:latin typeface="Calibri" panose="020F0502020204030204" pitchFamily="34" charset="0"/>
                <a:ea typeface="HGPｺﾞｼｯｸE" pitchFamily="50" charset="-128"/>
              </a:rPr>
              <a:t>Relevant </a:t>
            </a:r>
            <a:endParaRPr lang="en-US" altLang="ja-JP" sz="1400" dirty="0">
              <a:latin typeface="Calibri" panose="020F0502020204030204" pitchFamily="34" charset="0"/>
              <a:ea typeface="HGPｺﾞｼｯｸE" pitchFamily="50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400" dirty="0" smtClean="0">
                <a:latin typeface="Calibri" panose="020F0502020204030204" pitchFamily="34" charset="0"/>
                <a:ea typeface="HGPｺﾞｼｯｸE" pitchFamily="50" charset="-128"/>
              </a:rPr>
              <a:t>Ministers</a:t>
            </a:r>
            <a:endParaRPr lang="ja-JP" altLang="en-US" sz="1400" dirty="0">
              <a:latin typeface="Calibri" panose="020F0502020204030204" pitchFamily="34" charset="0"/>
              <a:ea typeface="HGPｺﾞｼｯｸE" pitchFamily="50" charset="-128"/>
            </a:endParaRPr>
          </a:p>
        </p:txBody>
      </p:sp>
      <p:sp>
        <p:nvSpPr>
          <p:cNvPr id="23645" name="テキスト ボックス 2"/>
          <p:cNvSpPr txBox="1">
            <a:spLocks noChangeArrowheads="1"/>
          </p:cNvSpPr>
          <p:nvPr/>
        </p:nvSpPr>
        <p:spPr bwMode="auto">
          <a:xfrm>
            <a:off x="5407302" y="2728615"/>
            <a:ext cx="145335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Gill Sans MT" pitchFamily="34" charset="0"/>
                <a:ea typeface="ＭＳ Ｐゴシック" charset="-128"/>
              </a:defRPr>
            </a:lvl9pPr>
          </a:lstStyle>
          <a:p>
            <a:r>
              <a:rPr lang="ja-JP" altLang="en-US" sz="1400" dirty="0" smtClean="0">
                <a:latin typeface="Calibri" panose="020F0502020204030204" pitchFamily="34" charset="0"/>
              </a:rPr>
              <a:t>③ </a:t>
            </a:r>
            <a:r>
              <a:rPr lang="en-US" altLang="ja-JP" sz="1400" dirty="0" smtClean="0">
                <a:latin typeface="Calibri" panose="020F0502020204030204" pitchFamily="34" charset="0"/>
              </a:rPr>
              <a:t>Designation</a:t>
            </a:r>
            <a:endParaRPr lang="ja-JP" altLang="en-US" sz="1400" dirty="0">
              <a:latin typeface="Calibri" panose="020F0502020204030204" pitchFamily="34" charset="0"/>
            </a:endParaRPr>
          </a:p>
        </p:txBody>
      </p:sp>
      <p:cxnSp>
        <p:nvCxnSpPr>
          <p:cNvPr id="7" name="直線コネクタ 6"/>
          <p:cNvCxnSpPr/>
          <p:nvPr/>
        </p:nvCxnSpPr>
        <p:spPr>
          <a:xfrm>
            <a:off x="1316315" y="1772394"/>
            <a:ext cx="0" cy="648246"/>
          </a:xfrm>
          <a:prstGeom prst="line">
            <a:avLst/>
          </a:prstGeom>
          <a:ln w="1905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/>
        </p:nvCxnSpPr>
        <p:spPr>
          <a:xfrm>
            <a:off x="1316315" y="2420640"/>
            <a:ext cx="6270623" cy="0"/>
          </a:xfrm>
          <a:prstGeom prst="line">
            <a:avLst/>
          </a:prstGeom>
          <a:ln w="1905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/>
        </p:nvCxnSpPr>
        <p:spPr>
          <a:xfrm>
            <a:off x="1316315" y="1772394"/>
            <a:ext cx="6270623" cy="0"/>
          </a:xfrm>
          <a:prstGeom prst="line">
            <a:avLst/>
          </a:prstGeom>
          <a:ln w="1905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>
            <a:off x="7586938" y="1772394"/>
            <a:ext cx="0" cy="648246"/>
          </a:xfrm>
          <a:prstGeom prst="line">
            <a:avLst/>
          </a:prstGeom>
          <a:ln w="1905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テキスト ボックス 3"/>
          <p:cNvSpPr txBox="1"/>
          <p:nvPr/>
        </p:nvSpPr>
        <p:spPr>
          <a:xfrm>
            <a:off x="755576" y="1268760"/>
            <a:ext cx="76775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Overall structure shall be something like the following</a:t>
            </a:r>
            <a:endParaRPr lang="en-US" b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083684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アース">
  <a:themeElements>
    <a:clrScheme name="アース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アース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アース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4264</TotalTime>
  <Words>1509</Words>
  <Application>Microsoft Office PowerPoint</Application>
  <PresentationFormat>画面に合わせる (4:3)</PresentationFormat>
  <Paragraphs>220</Paragraphs>
  <Slides>13</Slides>
  <Notes>4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4" baseType="lpstr">
      <vt:lpstr>アース</vt:lpstr>
      <vt:lpstr> Casinos in Japan: How will this happen? Foreign Press Center/Japan August 28 2014  </vt:lpstr>
      <vt:lpstr>Current Legislative Initiatives</vt:lpstr>
      <vt:lpstr>Moves by the Government</vt:lpstr>
      <vt:lpstr>Two-Step Legislative Strategy</vt:lpstr>
      <vt:lpstr>IR Promotion Law 1) Purpose</vt:lpstr>
      <vt:lpstr>IR Promotion Law 2) Structure</vt:lpstr>
      <vt:lpstr>Predicted Regulatory Structure 1)</vt:lpstr>
      <vt:lpstr>Predicted Regulatory Structure 2)</vt:lpstr>
      <vt:lpstr>Predicted Regulatory Structure 3)</vt:lpstr>
      <vt:lpstr>Predicted Regulatory Structure 4)</vt:lpstr>
      <vt:lpstr>Predicted Regulatory Structure 5)</vt:lpstr>
      <vt:lpstr>Milestones</vt:lpstr>
      <vt:lpstr>PowerPoint プレゼンテーション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Gaming in Japan2014 Updates</dc:title>
  <dc:creator>mihara</dc:creator>
  <cp:lastModifiedBy>user</cp:lastModifiedBy>
  <cp:revision>115</cp:revision>
  <cp:lastPrinted>2014-08-18T02:50:37Z</cp:lastPrinted>
  <dcterms:created xsi:type="dcterms:W3CDTF">2014-04-11T23:17:09Z</dcterms:created>
  <dcterms:modified xsi:type="dcterms:W3CDTF">2014-08-19T07:05:34Z</dcterms:modified>
</cp:coreProperties>
</file>